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6"/>
  </p:notesMasterIdLst>
  <p:handoutMasterIdLst>
    <p:handoutMasterId r:id="rId25"/>
  </p:handoutMasterIdLst>
  <p:sldIdLst>
    <p:sldId id="1132" r:id="rId4"/>
    <p:sldId id="1135" r:id="rId5"/>
    <p:sldId id="1138" r:id="rId7"/>
    <p:sldId id="1145" r:id="rId8"/>
    <p:sldId id="1147" r:id="rId9"/>
    <p:sldId id="1160" r:id="rId10"/>
    <p:sldId id="1161" r:id="rId11"/>
    <p:sldId id="1136" r:id="rId12"/>
    <p:sldId id="1162" r:id="rId13"/>
    <p:sldId id="1163" r:id="rId14"/>
    <p:sldId id="1165" r:id="rId15"/>
    <p:sldId id="1166" r:id="rId16"/>
    <p:sldId id="1167" r:id="rId17"/>
    <p:sldId id="1168" r:id="rId18"/>
    <p:sldId id="1137" r:id="rId19"/>
    <p:sldId id="1169" r:id="rId20"/>
    <p:sldId id="1154" r:id="rId21"/>
    <p:sldId id="1155" r:id="rId22"/>
    <p:sldId id="1170" r:id="rId23"/>
    <p:sldId id="1131" r:id="rId24"/>
  </p:sldIdLst>
  <p:sldSz cx="12192000" cy="6858000"/>
  <p:notesSz cx="6760845" cy="9942195"/>
  <p:defaultTex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B050"/>
    <a:srgbClr val="1557AE"/>
    <a:srgbClr val="325AA1"/>
    <a:srgbClr val="FF9900"/>
    <a:srgbClr val="57B7FF"/>
    <a:srgbClr val="FF99CC"/>
    <a:srgbClr val="F55960"/>
    <a:srgbClr val="4BD0FF"/>
    <a:srgbClr val="159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89072" autoAdjust="0"/>
  </p:normalViewPr>
  <p:slideViewPr>
    <p:cSldViewPr snapToGrid="0">
      <p:cViewPr varScale="1">
        <p:scale>
          <a:sx n="66" d="100"/>
          <a:sy n="66" d="100"/>
        </p:scale>
        <p:origin x="390" y="48"/>
      </p:cViewPr>
      <p:guideLst>
        <p:guide orient="horz" pos="2163"/>
        <p:guide pos="3840"/>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88" d="100"/>
          <a:sy n="88" d="100"/>
        </p:scale>
        <p:origin x="2766"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3088159-9D2D-416C-A077-530979CF2D00}" type="datetimeFigureOut">
              <a:rPr lang="zh-CN" altLang="en-US"/>
            </a:fld>
            <a:endParaRPr lang="zh-CN" altLang="en-US"/>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6DCC66DD-875F-4307-900C-0ACC486EDECE}"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95E9FF1-2CAA-4DC1-A8CA-83877D6DAAA5}" type="datetimeFigureOut">
              <a:rPr lang="zh-CN" altLang="en-US"/>
            </a:fld>
            <a:endParaRPr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0A315E14-BD2E-4340-A30F-77A32686D23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A315E14-BD2E-4340-A30F-77A32686D2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首尾和宽度学习向量</a:t>
            </a:r>
            <a:endParaRPr lang="zh-CN" altLang="en-US" dirty="0"/>
          </a:p>
        </p:txBody>
      </p:sp>
      <p:sp>
        <p:nvSpPr>
          <p:cNvPr id="4" name="灯片编号占位符 3"/>
          <p:cNvSpPr>
            <a:spLocks noGrp="1"/>
          </p:cNvSpPr>
          <p:nvPr>
            <p:ph type="sldNum" sz="quarter" idx="5"/>
          </p:nvPr>
        </p:nvSpPr>
        <p:spPr/>
        <p:txBody>
          <a:bodyPr/>
          <a:lstStyle/>
          <a:p>
            <a:pPr>
              <a:defRPr/>
            </a:pPr>
            <a:fld id="{0A315E14-BD2E-4340-A30F-77A32686D2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p:cNvSpPr/>
          <p:nvPr userDrawn="1"/>
        </p:nvSpPr>
        <p:spPr>
          <a:xfrm>
            <a:off x="0" y="2005013"/>
            <a:ext cx="12192000" cy="174466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方正兰亭中黑_GBK" panose="02000000000000000000" pitchFamily="2" charset="-122"/>
              <a:ea typeface="方正兰亭中黑_GBK" panose="02000000000000000000" pitchFamily="2" charset="-122"/>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005" y="152234"/>
            <a:ext cx="3037396" cy="813422"/>
          </a:xfrm>
          <a:prstGeom prst="rect">
            <a:avLst/>
          </a:prstGeom>
        </p:spPr>
      </p:pic>
      <p:pic>
        <p:nvPicPr>
          <p:cNvPr id="11" name="Picture 4"/>
          <p:cNvPicPr>
            <a:picLocks noChangeAspect="1" noChangeArrowheads="1"/>
          </p:cNvPicPr>
          <p:nvPr userDrawn="1"/>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8896350" y="3937235"/>
            <a:ext cx="3295650" cy="2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9" name="流程图: 过程 8"/>
          <p:cNvSpPr/>
          <p:nvPr userDrawn="1"/>
        </p:nvSpPr>
        <p:spPr>
          <a:xfrm rot="5400000">
            <a:off x="6010275" y="676275"/>
            <a:ext cx="171450"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12" name="流程图: 过程 8"/>
          <p:cNvSpPr/>
          <p:nvPr userDrawn="1"/>
        </p:nvSpPr>
        <p:spPr>
          <a:xfrm rot="5400000" flipH="1">
            <a:off x="11189494" y="5807869"/>
            <a:ext cx="328612" cy="167640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95857" y="6518340"/>
            <a:ext cx="1243169" cy="332924"/>
          </a:xfrm>
          <a:prstGeom prst="rect">
            <a:avLst/>
          </a:prstGeom>
        </p:spPr>
      </p:pic>
      <p:sp>
        <p:nvSpPr>
          <p:cNvPr id="17" name="流程图: 过程 16"/>
          <p:cNvSpPr/>
          <p:nvPr userDrawn="1"/>
        </p:nvSpPr>
        <p:spPr>
          <a:xfrm rot="5400000">
            <a:off x="-47625" y="263525"/>
            <a:ext cx="739775" cy="644525"/>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过程 17"/>
          <p:cNvSpPr/>
          <p:nvPr userDrawn="1"/>
        </p:nvSpPr>
        <p:spPr>
          <a:xfrm rot="5400000">
            <a:off x="440531" y="523082"/>
            <a:ext cx="739775" cy="125412"/>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userDrawn="1"/>
        </p:nvSpPr>
        <p:spPr>
          <a:xfrm>
            <a:off x="567872" y="242820"/>
            <a:ext cx="2706172" cy="707886"/>
          </a:xfrm>
          <a:prstGeom prst="rect">
            <a:avLst/>
          </a:prstGeom>
          <a:noFill/>
        </p:spPr>
        <p:txBody>
          <a:bodyPr wrap="none" lIns="324000" rIns="32400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1557AE"/>
                </a:solidFill>
                <a:effectLst/>
                <a:uLnTx/>
                <a:uFillTx/>
                <a:latin typeface="Tahoma" panose="020B0604030504040204" pitchFamily="34" charset="0"/>
                <a:ea typeface="Tahoma" panose="020B0604030504040204" pitchFamily="34" charset="0"/>
                <a:cs typeface="Tahoma" panose="020B0604030504040204" pitchFamily="34" charset="0"/>
                <a:sym typeface="华文隶书" panose="02010800040101010101" pitchFamily="2" charset="-122"/>
              </a:rPr>
              <a:t>汇报提纲</a:t>
            </a:r>
            <a:endParaRPr kumimoji="0" lang="zh-CN" altLang="en-US" sz="4000" b="1" i="0" u="none" strike="noStrike" kern="1200" cap="none" spc="0" normalizeH="0" baseline="0" noProof="0" dirty="0">
              <a:ln>
                <a:noFill/>
              </a:ln>
              <a:solidFill>
                <a:srgbClr val="1557AE"/>
              </a:solidFill>
              <a:effectLst/>
              <a:uLnTx/>
              <a:uFillTx/>
              <a:latin typeface="Tahoma" panose="020B0604030504040204" pitchFamily="34" charset="0"/>
              <a:ea typeface="黑体" panose="02010609060101010101" pitchFamily="49" charset="-122"/>
              <a:cs typeface="Tahoma" panose="020B0604030504040204" pitchFamily="34" charset="0"/>
            </a:endParaRPr>
          </a:p>
        </p:txBody>
      </p:sp>
      <p:pic>
        <p:nvPicPr>
          <p:cNvPr id="20" name="Picture 4"/>
          <p:cNvPicPr>
            <a:picLocks noChangeAspect="1" noChangeArrowheads="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1491" t="6494" r="5193" b="-474"/>
          <a:stretch>
            <a:fillRect/>
          </a:stretch>
        </p:blipFill>
        <p:spPr bwMode="auto">
          <a:xfrm>
            <a:off x="0" y="1407629"/>
            <a:ext cx="4135395" cy="468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单圆角矩形 3"/>
          <p:cNvSpPr>
            <a:spLocks noChangeArrowheads="1"/>
          </p:cNvSpPr>
          <p:nvPr/>
        </p:nvSpPr>
        <p:spPr bwMode="auto">
          <a:xfrm flipH="1">
            <a:off x="3077534" y="1865820"/>
            <a:ext cx="932854" cy="608878"/>
          </a:xfrm>
          <a:custGeom>
            <a:avLst/>
            <a:gdLst>
              <a:gd name="T0" fmla="*/ 0 w 528877"/>
              <a:gd name="T1" fmla="*/ 0 h 495119"/>
              <a:gd name="T2" fmla="*/ 446154 w 528877"/>
              <a:gd name="T3" fmla="*/ 0 h 495119"/>
              <a:gd name="T4" fmla="*/ 528638 w 528877"/>
              <a:gd name="T5" fmla="*/ 82551 h 495119"/>
              <a:gd name="T6" fmla="*/ 528638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01</a:t>
            </a:r>
            <a:endParaRPr kumimoji="0" lang="zh-CN" altLang="en-US" sz="2400" b="0" i="0" u="none" strike="noStrike" kern="1200" cap="none" spc="0" normalizeH="0" baseline="0" noProof="0" dirty="0">
              <a:ln>
                <a:noFill/>
              </a:ln>
              <a:solidFill>
                <a:srgbClr val="FFFFFF"/>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3" name="矩形 4"/>
          <p:cNvSpPr>
            <a:spLocks noChangeArrowheads="1"/>
          </p:cNvSpPr>
          <p:nvPr/>
        </p:nvSpPr>
        <p:spPr bwMode="auto">
          <a:xfrm>
            <a:off x="4015991" y="1865820"/>
            <a:ext cx="5098475" cy="608878"/>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1557AE"/>
                </a:solidFill>
                <a:effectLst/>
                <a:uLnTx/>
                <a:uFillTx/>
                <a:latin typeface="Tahoma" panose="020B0604030504040204" pitchFamily="34" charset="0"/>
                <a:ea typeface="微软雅黑" panose="020B0503020204020204" pitchFamily="34" charset="-122"/>
                <a:cs typeface="Tahoma" panose="020B0604030504040204" pitchFamily="34" charset="0"/>
              </a:rPr>
              <a:t>研究背景与意义</a:t>
            </a:r>
            <a:endParaRPr kumimoji="0" lang="zh-CN" altLang="en-US" sz="2400" b="1" i="0" u="none" strike="noStrike" kern="1200" cap="none" spc="0" normalizeH="0" baseline="0" noProof="0" dirty="0">
              <a:ln>
                <a:noFill/>
              </a:ln>
              <a:solidFill>
                <a:srgbClr val="1557AE"/>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5" name="单圆角矩形 5"/>
          <p:cNvSpPr>
            <a:spLocks noChangeArrowheads="1"/>
          </p:cNvSpPr>
          <p:nvPr/>
        </p:nvSpPr>
        <p:spPr bwMode="auto">
          <a:xfrm flipH="1">
            <a:off x="3077534" y="3547553"/>
            <a:ext cx="932854" cy="606927"/>
          </a:xfrm>
          <a:custGeom>
            <a:avLst/>
            <a:gdLst>
              <a:gd name="T0" fmla="*/ 0 w 528877"/>
              <a:gd name="T1" fmla="*/ 0 h 495119"/>
              <a:gd name="T2" fmla="*/ 446154 w 528877"/>
              <a:gd name="T3" fmla="*/ 0 h 495119"/>
              <a:gd name="T4" fmla="*/ 528638 w 528877"/>
              <a:gd name="T5" fmla="*/ 82287 h 495119"/>
              <a:gd name="T6" fmla="*/ 528638 w 528877"/>
              <a:gd name="T7" fmla="*/ 493713 h 495119"/>
              <a:gd name="T8" fmla="*/ 0 w 528877"/>
              <a:gd name="T9" fmla="*/ 493713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style>
          <a:lnRef idx="1">
            <a:schemeClr val="accent2"/>
          </a:lnRef>
          <a:fillRef idx="3">
            <a:schemeClr val="accent2"/>
          </a:fillRef>
          <a:effectRef idx="2">
            <a:schemeClr val="accent2"/>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03</a:t>
            </a:r>
            <a:endParaRPr kumimoji="0" lang="zh-CN" altLang="en-US" sz="2400" b="0" i="0" u="none" strike="noStrike" kern="1200" cap="none" spc="0" normalizeH="0" baseline="0" noProof="0" dirty="0">
              <a:ln>
                <a:noFill/>
              </a:ln>
              <a:solidFill>
                <a:srgbClr val="FFFFFF"/>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6" name="矩形 6"/>
          <p:cNvSpPr>
            <a:spLocks noChangeArrowheads="1"/>
          </p:cNvSpPr>
          <p:nvPr/>
        </p:nvSpPr>
        <p:spPr bwMode="auto">
          <a:xfrm>
            <a:off x="4015991" y="3551339"/>
            <a:ext cx="5098475" cy="606927"/>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rPr>
              <a:t>研究内容</a:t>
            </a:r>
            <a:endPar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8" name="单圆角矩形 3"/>
          <p:cNvSpPr>
            <a:spLocks noChangeArrowheads="1"/>
          </p:cNvSpPr>
          <p:nvPr/>
        </p:nvSpPr>
        <p:spPr bwMode="auto">
          <a:xfrm flipH="1">
            <a:off x="3077534" y="2705631"/>
            <a:ext cx="932854" cy="608878"/>
          </a:xfrm>
          <a:custGeom>
            <a:avLst/>
            <a:gdLst>
              <a:gd name="T0" fmla="*/ 0 w 528877"/>
              <a:gd name="T1" fmla="*/ 0 h 495119"/>
              <a:gd name="T2" fmla="*/ 446154 w 528877"/>
              <a:gd name="T3" fmla="*/ 0 h 495119"/>
              <a:gd name="T4" fmla="*/ 528638 w 528877"/>
              <a:gd name="T5" fmla="*/ 82551 h 495119"/>
              <a:gd name="T6" fmla="*/ 528638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02</a:t>
            </a:r>
            <a:endParaRPr kumimoji="0" lang="zh-CN" altLang="en-US" sz="2400" b="0" i="0" u="none" strike="noStrike" kern="1200" cap="none" spc="0" normalizeH="0" baseline="0" noProof="0" dirty="0">
              <a:ln>
                <a:noFill/>
              </a:ln>
              <a:solidFill>
                <a:srgbClr val="FFFFFF"/>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9" name="矩形 4"/>
          <p:cNvSpPr>
            <a:spLocks noChangeArrowheads="1"/>
          </p:cNvSpPr>
          <p:nvPr/>
        </p:nvSpPr>
        <p:spPr bwMode="auto">
          <a:xfrm>
            <a:off x="4015991" y="2705631"/>
            <a:ext cx="5098475" cy="608878"/>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rPr>
              <a:t>国内外研究现状</a:t>
            </a:r>
            <a:endPar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31" name="单圆角矩形 5"/>
          <p:cNvSpPr>
            <a:spLocks noChangeArrowheads="1"/>
          </p:cNvSpPr>
          <p:nvPr/>
        </p:nvSpPr>
        <p:spPr bwMode="auto">
          <a:xfrm flipH="1">
            <a:off x="3077534" y="4381467"/>
            <a:ext cx="932854" cy="606927"/>
          </a:xfrm>
          <a:custGeom>
            <a:avLst/>
            <a:gdLst>
              <a:gd name="T0" fmla="*/ 0 w 528877"/>
              <a:gd name="T1" fmla="*/ 0 h 495119"/>
              <a:gd name="T2" fmla="*/ 446154 w 528877"/>
              <a:gd name="T3" fmla="*/ 0 h 495119"/>
              <a:gd name="T4" fmla="*/ 528638 w 528877"/>
              <a:gd name="T5" fmla="*/ 82287 h 495119"/>
              <a:gd name="T6" fmla="*/ 528638 w 528877"/>
              <a:gd name="T7" fmla="*/ 493713 h 495119"/>
              <a:gd name="T8" fmla="*/ 0 w 528877"/>
              <a:gd name="T9" fmla="*/ 493713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style>
          <a:lnRef idx="1">
            <a:schemeClr val="accent2"/>
          </a:lnRef>
          <a:fillRef idx="3">
            <a:schemeClr val="accent2"/>
          </a:fillRef>
          <a:effectRef idx="2">
            <a:schemeClr val="accent2"/>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04</a:t>
            </a:r>
            <a:endParaRPr kumimoji="0" lang="zh-CN" altLang="en-US" sz="2400" b="0" i="0" u="none" strike="noStrike" kern="1200" cap="none" spc="0" normalizeH="0" baseline="0" noProof="0" dirty="0">
              <a:ln>
                <a:noFill/>
              </a:ln>
              <a:solidFill>
                <a:srgbClr val="FFFFFF"/>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32" name="矩形 6"/>
          <p:cNvSpPr>
            <a:spLocks noChangeArrowheads="1"/>
          </p:cNvSpPr>
          <p:nvPr/>
        </p:nvSpPr>
        <p:spPr bwMode="auto">
          <a:xfrm>
            <a:off x="4015991" y="4385253"/>
            <a:ext cx="5098475" cy="606927"/>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rPr>
              <a:t>已有成果及研究计划</a:t>
            </a:r>
            <a:endPar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流程图: 过程 1"/>
          <p:cNvSpPr/>
          <p:nvPr userDrawn="1"/>
        </p:nvSpPr>
        <p:spPr>
          <a:xfrm rot="5400000">
            <a:off x="59797" y="156105"/>
            <a:ext cx="739775" cy="859367"/>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流程图: 过程 2"/>
          <p:cNvSpPr/>
          <p:nvPr userDrawn="1"/>
        </p:nvSpPr>
        <p:spPr>
          <a:xfrm rot="5400000">
            <a:off x="710671" y="502180"/>
            <a:ext cx="739775" cy="167216"/>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流程图: 过程 6"/>
          <p:cNvSpPr/>
          <p:nvPr userDrawn="1"/>
        </p:nvSpPr>
        <p:spPr>
          <a:xfrm rot="5400000">
            <a:off x="6010275" y="676275"/>
            <a:ext cx="171450"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8" name="流程图: 过程 8"/>
          <p:cNvSpPr/>
          <p:nvPr userDrawn="1"/>
        </p:nvSpPr>
        <p:spPr>
          <a:xfrm rot="5400000" flipH="1">
            <a:off x="11189494" y="5807869"/>
            <a:ext cx="328612" cy="167640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35" name="灯片编号占位符 5"/>
          <p:cNvSpPr>
            <a:spLocks noGrp="1"/>
          </p:cNvSpPr>
          <p:nvPr>
            <p:ph type="sldNum" sz="quarter" idx="4"/>
          </p:nvPr>
        </p:nvSpPr>
        <p:spPr>
          <a:xfrm>
            <a:off x="10870142" y="403225"/>
            <a:ext cx="10946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50F80713-9927-46D2-9595-BFAE6362A816}" type="slidenum">
              <a:rPr lang="zh-CN" altLang="en-US" smtClean="0"/>
            </a:fld>
            <a:r>
              <a:rPr lang="en-US" altLang="zh-CN" dirty="0"/>
              <a:t>/17</a:t>
            </a:r>
            <a:endParaRPr lang="zh-CN" altLang="en-US" dirty="0"/>
          </a:p>
        </p:txBody>
      </p:sp>
      <p:sp>
        <p:nvSpPr>
          <p:cNvPr id="10" name="矩形 9"/>
          <p:cNvSpPr/>
          <p:nvPr userDrawn="1"/>
        </p:nvSpPr>
        <p:spPr>
          <a:xfrm>
            <a:off x="144597" y="669715"/>
            <a:ext cx="548227" cy="261610"/>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700" b="0" i="0" u="none" strike="noStrike" kern="1200" cap="none" spc="0" normalizeH="0" baseline="0" noProof="0" dirty="0">
                <a:ln>
                  <a:noFill/>
                </a:ln>
                <a:solidFill>
                  <a:prstClr val="white"/>
                </a:solidFill>
                <a:effectLst/>
                <a:uLnTx/>
                <a:uFillTx/>
                <a:latin typeface="Berlin Sans FB Demi" panose="020E0802020502020306" pitchFamily="34" charset="0"/>
                <a:ea typeface="黑体" panose="02010609060101010101" pitchFamily="49" charset="-122"/>
                <a:cs typeface="+mn-cs"/>
              </a:rPr>
              <a:t>PART</a:t>
            </a:r>
            <a:endParaRPr kumimoji="0" lang="zh-CN" altLang="en-US" sz="1700" b="0" i="0" u="none" strike="noStrike" kern="1200" cap="none" spc="0" normalizeH="0" baseline="0" noProof="0" dirty="0">
              <a:ln>
                <a:noFill/>
              </a:ln>
              <a:solidFill>
                <a:prstClr val="white"/>
              </a:solidFill>
              <a:effectLst/>
              <a:uLnTx/>
              <a:uFillTx/>
              <a:latin typeface="Berlin Sans FB Demi" panose="020E0802020502020306" pitchFamily="34" charset="0"/>
              <a:ea typeface="黑体" panose="02010609060101010101" pitchFamily="49" charset="-122"/>
              <a:cs typeface="+mn-cs"/>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95857" y="6518340"/>
            <a:ext cx="1243169" cy="332924"/>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8896350" y="3937235"/>
            <a:ext cx="3295650" cy="2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TextBox 5"/>
          <p:cNvSpPr txBox="1">
            <a:spLocks noChangeArrowheads="1"/>
          </p:cNvSpPr>
          <p:nvPr userDrawn="1"/>
        </p:nvSpPr>
        <p:spPr bwMode="auto">
          <a:xfrm>
            <a:off x="0" y="2277269"/>
            <a:ext cx="12192000" cy="2303462"/>
          </a:xfrm>
          <a:prstGeom prst="rect">
            <a:avLst/>
          </a:prstGeom>
          <a:solidFill>
            <a:srgbClr val="1557AE"/>
          </a:solidFill>
          <a:ln>
            <a:noFill/>
          </a:ln>
        </p:spPr>
        <p:txBody>
          <a:bodyPr anchor="ct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eaLnBrk="1" hangingPunct="1">
              <a:lnSpc>
                <a:spcPts val="6000"/>
              </a:lnSpc>
              <a:buFont typeface="Arial" panose="020B0604020202020204" pitchFamily="34" charset="0"/>
              <a:buNone/>
            </a:pPr>
            <a:endParaRPr lang="zh-CN" altLang="en-US" sz="4800" b="1">
              <a:solidFill>
                <a:schemeClr val="bg1"/>
              </a:solidFill>
              <a:latin typeface="方正兰亭中黑_GBK"/>
              <a:ea typeface="方正兰亭中黑_GBK"/>
              <a:cs typeface="方正兰亭中黑_GBK"/>
            </a:endParaRPr>
          </a:p>
        </p:txBody>
      </p:sp>
      <p:sp>
        <p:nvSpPr>
          <p:cNvPr id="6" name="矩形 5"/>
          <p:cNvSpPr/>
          <p:nvPr userDrawn="1"/>
        </p:nvSpPr>
        <p:spPr>
          <a:xfrm>
            <a:off x="0" y="2926492"/>
            <a:ext cx="12192000" cy="1005019"/>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5400" b="1" kern="10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感谢聆听，敬请指正</a:t>
            </a:r>
            <a:endParaRPr lang="en-US" altLang="zh-CN" sz="54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endParaRP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005" y="152234"/>
            <a:ext cx="3037396" cy="81342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p:cNvSpPr/>
          <p:nvPr userDrawn="1"/>
        </p:nvSpPr>
        <p:spPr>
          <a:xfrm>
            <a:off x="0" y="2005013"/>
            <a:ext cx="12192000" cy="174466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方正兰亭中黑_GBK" panose="02000000000000000000" pitchFamily="2" charset="-122"/>
              <a:ea typeface="方正兰亭中黑_GBK" panose="02000000000000000000" pitchFamily="2" charset="-122"/>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005" y="152234"/>
            <a:ext cx="3037396" cy="813422"/>
          </a:xfrm>
          <a:prstGeom prst="rect">
            <a:avLst/>
          </a:prstGeom>
        </p:spPr>
      </p:pic>
      <p:pic>
        <p:nvPicPr>
          <p:cNvPr id="11" name="Picture 4"/>
          <p:cNvPicPr>
            <a:picLocks noChangeAspect="1" noChangeArrowheads="1"/>
          </p:cNvPicPr>
          <p:nvPr userDrawn="1"/>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8896350" y="3937235"/>
            <a:ext cx="3295650" cy="2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9" name="流程图: 过程 8"/>
          <p:cNvSpPr/>
          <p:nvPr userDrawn="1"/>
        </p:nvSpPr>
        <p:spPr>
          <a:xfrm rot="5400000">
            <a:off x="6010275" y="676275"/>
            <a:ext cx="171450"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12" name="流程图: 过程 8"/>
          <p:cNvSpPr/>
          <p:nvPr userDrawn="1"/>
        </p:nvSpPr>
        <p:spPr>
          <a:xfrm rot="5400000" flipH="1">
            <a:off x="11189494" y="5807869"/>
            <a:ext cx="328612" cy="167640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95857" y="6518340"/>
            <a:ext cx="1243169" cy="332924"/>
          </a:xfrm>
          <a:prstGeom prst="rect">
            <a:avLst/>
          </a:prstGeom>
        </p:spPr>
      </p:pic>
      <p:sp>
        <p:nvSpPr>
          <p:cNvPr id="17" name="流程图: 过程 16"/>
          <p:cNvSpPr/>
          <p:nvPr userDrawn="1"/>
        </p:nvSpPr>
        <p:spPr>
          <a:xfrm rot="5400000">
            <a:off x="-47625" y="263525"/>
            <a:ext cx="739775" cy="644525"/>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过程 17"/>
          <p:cNvSpPr/>
          <p:nvPr userDrawn="1"/>
        </p:nvSpPr>
        <p:spPr>
          <a:xfrm rot="5400000">
            <a:off x="440531" y="523082"/>
            <a:ext cx="739775" cy="125412"/>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userDrawn="1"/>
        </p:nvSpPr>
        <p:spPr>
          <a:xfrm>
            <a:off x="567872" y="242820"/>
            <a:ext cx="2706172" cy="707886"/>
          </a:xfrm>
          <a:prstGeom prst="rect">
            <a:avLst/>
          </a:prstGeom>
          <a:noFill/>
        </p:spPr>
        <p:txBody>
          <a:bodyPr wrap="none" lIns="324000" rIns="32400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1557AE"/>
                </a:solidFill>
                <a:effectLst/>
                <a:uLnTx/>
                <a:uFillTx/>
                <a:latin typeface="Tahoma" panose="020B0604030504040204" pitchFamily="34" charset="0"/>
                <a:ea typeface="Tahoma" panose="020B0604030504040204" pitchFamily="34" charset="0"/>
                <a:cs typeface="Tahoma" panose="020B0604030504040204" pitchFamily="34" charset="0"/>
                <a:sym typeface="华文隶书" panose="02010800040101010101" pitchFamily="2" charset="-122"/>
              </a:rPr>
              <a:t>汇报提纲</a:t>
            </a:r>
            <a:endParaRPr kumimoji="0" lang="zh-CN" altLang="en-US" sz="4000" b="1" i="0" u="none" strike="noStrike" kern="1200" cap="none" spc="0" normalizeH="0" baseline="0" noProof="0" dirty="0">
              <a:ln>
                <a:noFill/>
              </a:ln>
              <a:solidFill>
                <a:srgbClr val="1557AE"/>
              </a:solidFill>
              <a:effectLst/>
              <a:uLnTx/>
              <a:uFillTx/>
              <a:latin typeface="Tahoma" panose="020B0604030504040204" pitchFamily="34" charset="0"/>
              <a:ea typeface="黑体" panose="02010609060101010101" pitchFamily="49" charset="-122"/>
              <a:cs typeface="Tahoma" panose="020B0604030504040204" pitchFamily="34" charset="0"/>
            </a:endParaRPr>
          </a:p>
        </p:txBody>
      </p:sp>
      <p:pic>
        <p:nvPicPr>
          <p:cNvPr id="20" name="Picture 4"/>
          <p:cNvPicPr>
            <a:picLocks noChangeAspect="1" noChangeArrowheads="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1491" t="6494" r="5193" b="-474"/>
          <a:stretch>
            <a:fillRect/>
          </a:stretch>
        </p:blipFill>
        <p:spPr bwMode="auto">
          <a:xfrm>
            <a:off x="0" y="1407629"/>
            <a:ext cx="4135395" cy="468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单圆角矩形 3"/>
          <p:cNvSpPr>
            <a:spLocks noChangeArrowheads="1"/>
          </p:cNvSpPr>
          <p:nvPr/>
        </p:nvSpPr>
        <p:spPr bwMode="auto">
          <a:xfrm flipH="1">
            <a:off x="3077534" y="1865820"/>
            <a:ext cx="932854" cy="608878"/>
          </a:xfrm>
          <a:custGeom>
            <a:avLst/>
            <a:gdLst>
              <a:gd name="T0" fmla="*/ 0 w 528877"/>
              <a:gd name="T1" fmla="*/ 0 h 495119"/>
              <a:gd name="T2" fmla="*/ 446154 w 528877"/>
              <a:gd name="T3" fmla="*/ 0 h 495119"/>
              <a:gd name="T4" fmla="*/ 528638 w 528877"/>
              <a:gd name="T5" fmla="*/ 82551 h 495119"/>
              <a:gd name="T6" fmla="*/ 528638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01</a:t>
            </a:r>
            <a:endParaRPr kumimoji="0" lang="zh-CN" altLang="en-US" sz="2400" b="0" i="0" u="none" strike="noStrike" kern="1200" cap="none" spc="0" normalizeH="0" baseline="0" noProof="0" dirty="0">
              <a:ln>
                <a:noFill/>
              </a:ln>
              <a:solidFill>
                <a:srgbClr val="FFFFFF"/>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3" name="矩形 4"/>
          <p:cNvSpPr>
            <a:spLocks noChangeArrowheads="1"/>
          </p:cNvSpPr>
          <p:nvPr/>
        </p:nvSpPr>
        <p:spPr bwMode="auto">
          <a:xfrm>
            <a:off x="4015991" y="1865820"/>
            <a:ext cx="5098475" cy="608878"/>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1557AE"/>
                </a:solidFill>
                <a:effectLst/>
                <a:uLnTx/>
                <a:uFillTx/>
                <a:latin typeface="Tahoma" panose="020B0604030504040204" pitchFamily="34" charset="0"/>
                <a:ea typeface="微软雅黑" panose="020B0503020204020204" pitchFamily="34" charset="-122"/>
                <a:cs typeface="Tahoma" panose="020B0604030504040204" pitchFamily="34" charset="0"/>
              </a:rPr>
              <a:t>研究背景与意义</a:t>
            </a:r>
            <a:endParaRPr kumimoji="0" lang="zh-CN" altLang="en-US" sz="2400" b="1" i="0" u="none" strike="noStrike" kern="1200" cap="none" spc="0" normalizeH="0" baseline="0" noProof="0" dirty="0">
              <a:ln>
                <a:noFill/>
              </a:ln>
              <a:solidFill>
                <a:srgbClr val="1557AE"/>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5" name="单圆角矩形 5"/>
          <p:cNvSpPr>
            <a:spLocks noChangeArrowheads="1"/>
          </p:cNvSpPr>
          <p:nvPr/>
        </p:nvSpPr>
        <p:spPr bwMode="auto">
          <a:xfrm flipH="1">
            <a:off x="3077534" y="3547553"/>
            <a:ext cx="932854" cy="606927"/>
          </a:xfrm>
          <a:custGeom>
            <a:avLst/>
            <a:gdLst>
              <a:gd name="T0" fmla="*/ 0 w 528877"/>
              <a:gd name="T1" fmla="*/ 0 h 495119"/>
              <a:gd name="T2" fmla="*/ 446154 w 528877"/>
              <a:gd name="T3" fmla="*/ 0 h 495119"/>
              <a:gd name="T4" fmla="*/ 528638 w 528877"/>
              <a:gd name="T5" fmla="*/ 82287 h 495119"/>
              <a:gd name="T6" fmla="*/ 528638 w 528877"/>
              <a:gd name="T7" fmla="*/ 493713 h 495119"/>
              <a:gd name="T8" fmla="*/ 0 w 528877"/>
              <a:gd name="T9" fmla="*/ 493713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style>
          <a:lnRef idx="1">
            <a:schemeClr val="accent2"/>
          </a:lnRef>
          <a:fillRef idx="3">
            <a:schemeClr val="accent2"/>
          </a:fillRef>
          <a:effectRef idx="2">
            <a:schemeClr val="accent2"/>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03</a:t>
            </a:r>
            <a:endParaRPr kumimoji="0" lang="zh-CN" altLang="en-US" sz="2400" b="0" i="0" u="none" strike="noStrike" kern="1200" cap="none" spc="0" normalizeH="0" baseline="0" noProof="0" dirty="0">
              <a:ln>
                <a:noFill/>
              </a:ln>
              <a:solidFill>
                <a:srgbClr val="FFFFFF"/>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6" name="矩形 6"/>
          <p:cNvSpPr>
            <a:spLocks noChangeArrowheads="1"/>
          </p:cNvSpPr>
          <p:nvPr/>
        </p:nvSpPr>
        <p:spPr bwMode="auto">
          <a:xfrm>
            <a:off x="4015991" y="3551339"/>
            <a:ext cx="5098475" cy="606927"/>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rPr>
              <a:t>研究内容</a:t>
            </a:r>
            <a:endPar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8" name="单圆角矩形 3"/>
          <p:cNvSpPr>
            <a:spLocks noChangeArrowheads="1"/>
          </p:cNvSpPr>
          <p:nvPr/>
        </p:nvSpPr>
        <p:spPr bwMode="auto">
          <a:xfrm flipH="1">
            <a:off x="3077534" y="2705631"/>
            <a:ext cx="932854" cy="608878"/>
          </a:xfrm>
          <a:custGeom>
            <a:avLst/>
            <a:gdLst>
              <a:gd name="T0" fmla="*/ 0 w 528877"/>
              <a:gd name="T1" fmla="*/ 0 h 495119"/>
              <a:gd name="T2" fmla="*/ 446154 w 528877"/>
              <a:gd name="T3" fmla="*/ 0 h 495119"/>
              <a:gd name="T4" fmla="*/ 528638 w 528877"/>
              <a:gd name="T5" fmla="*/ 82551 h 495119"/>
              <a:gd name="T6" fmla="*/ 528638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02</a:t>
            </a:r>
            <a:endParaRPr kumimoji="0" lang="zh-CN" altLang="en-US" sz="2400" b="0" i="0" u="none" strike="noStrike" kern="1200" cap="none" spc="0" normalizeH="0" baseline="0" noProof="0" dirty="0">
              <a:ln>
                <a:noFill/>
              </a:ln>
              <a:solidFill>
                <a:srgbClr val="FFFFFF"/>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29" name="矩形 4"/>
          <p:cNvSpPr>
            <a:spLocks noChangeArrowheads="1"/>
          </p:cNvSpPr>
          <p:nvPr/>
        </p:nvSpPr>
        <p:spPr bwMode="auto">
          <a:xfrm>
            <a:off x="4015991" y="2705631"/>
            <a:ext cx="5098475" cy="608878"/>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rPr>
              <a:t>国内外研究现状</a:t>
            </a:r>
            <a:endPar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31" name="单圆角矩形 5"/>
          <p:cNvSpPr>
            <a:spLocks noChangeArrowheads="1"/>
          </p:cNvSpPr>
          <p:nvPr/>
        </p:nvSpPr>
        <p:spPr bwMode="auto">
          <a:xfrm flipH="1">
            <a:off x="3077534" y="4381467"/>
            <a:ext cx="932854" cy="606927"/>
          </a:xfrm>
          <a:custGeom>
            <a:avLst/>
            <a:gdLst>
              <a:gd name="T0" fmla="*/ 0 w 528877"/>
              <a:gd name="T1" fmla="*/ 0 h 495119"/>
              <a:gd name="T2" fmla="*/ 446154 w 528877"/>
              <a:gd name="T3" fmla="*/ 0 h 495119"/>
              <a:gd name="T4" fmla="*/ 528638 w 528877"/>
              <a:gd name="T5" fmla="*/ 82287 h 495119"/>
              <a:gd name="T6" fmla="*/ 528638 w 528877"/>
              <a:gd name="T7" fmla="*/ 493713 h 495119"/>
              <a:gd name="T8" fmla="*/ 0 w 528877"/>
              <a:gd name="T9" fmla="*/ 493713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1557AE"/>
          </a:solidFill>
          <a:ln>
            <a:noFill/>
          </a:ln>
        </p:spPr>
        <p:style>
          <a:lnRef idx="1">
            <a:schemeClr val="accent2"/>
          </a:lnRef>
          <a:fillRef idx="3">
            <a:schemeClr val="accent2"/>
          </a:fillRef>
          <a:effectRef idx="2">
            <a:schemeClr val="accent2"/>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04</a:t>
            </a:r>
            <a:endParaRPr kumimoji="0" lang="zh-CN" altLang="en-US" sz="2400" b="0" i="0" u="none" strike="noStrike" kern="1200" cap="none" spc="0" normalizeH="0" baseline="0" noProof="0" dirty="0">
              <a:ln>
                <a:noFill/>
              </a:ln>
              <a:solidFill>
                <a:srgbClr val="FFFFFF"/>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
        <p:nvSpPr>
          <p:cNvPr id="32" name="矩形 6"/>
          <p:cNvSpPr>
            <a:spLocks noChangeArrowheads="1"/>
          </p:cNvSpPr>
          <p:nvPr/>
        </p:nvSpPr>
        <p:spPr bwMode="auto">
          <a:xfrm>
            <a:off x="4015991" y="4385253"/>
            <a:ext cx="5098475" cy="606927"/>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rPr>
              <a:t>已有成果及研究计划</a:t>
            </a:r>
            <a:endParaRPr kumimoji="0" lang="zh-CN" altLang="en-US" sz="2400" b="1" i="0" u="none" strike="noStrike" kern="1200" cap="none" spc="0" normalizeH="0" baseline="0" noProof="0" dirty="0">
              <a:ln>
                <a:noFill/>
              </a:ln>
              <a:solidFill>
                <a:srgbClr val="44546A">
                  <a:lumMod val="50000"/>
                </a:srgbClr>
              </a:solidFill>
              <a:effectLst/>
              <a:uLnTx/>
              <a:uFillTx/>
              <a:latin typeface="Tahoma" panose="020B0604030504040204" pitchFamily="34" charset="0"/>
              <a:ea typeface="微软雅黑" panose="020B0503020204020204" pitchFamily="34" charset="-122"/>
              <a:cs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流程图: 过程 1"/>
          <p:cNvSpPr/>
          <p:nvPr userDrawn="1"/>
        </p:nvSpPr>
        <p:spPr>
          <a:xfrm rot="5400000">
            <a:off x="59797" y="156105"/>
            <a:ext cx="739775" cy="859367"/>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流程图: 过程 2"/>
          <p:cNvSpPr/>
          <p:nvPr userDrawn="1"/>
        </p:nvSpPr>
        <p:spPr>
          <a:xfrm rot="5400000">
            <a:off x="710671" y="502180"/>
            <a:ext cx="739775" cy="167216"/>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流程图: 过程 6"/>
          <p:cNvSpPr/>
          <p:nvPr userDrawn="1"/>
        </p:nvSpPr>
        <p:spPr>
          <a:xfrm rot="5400000">
            <a:off x="6010275" y="676275"/>
            <a:ext cx="171450" cy="12192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8" name="流程图: 过程 8"/>
          <p:cNvSpPr/>
          <p:nvPr userDrawn="1"/>
        </p:nvSpPr>
        <p:spPr>
          <a:xfrm rot="5400000" flipH="1">
            <a:off x="11189494" y="5807869"/>
            <a:ext cx="328612" cy="1676401"/>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35" name="灯片编号占位符 5"/>
          <p:cNvSpPr>
            <a:spLocks noGrp="1"/>
          </p:cNvSpPr>
          <p:nvPr>
            <p:ph type="sldNum" sz="quarter" idx="4"/>
          </p:nvPr>
        </p:nvSpPr>
        <p:spPr>
          <a:xfrm>
            <a:off x="10870142" y="403225"/>
            <a:ext cx="10946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50F80713-9927-46D2-9595-BFAE6362A816}" type="slidenum">
              <a:rPr lang="zh-CN" altLang="en-US" smtClean="0"/>
            </a:fld>
            <a:r>
              <a:rPr lang="en-US" altLang="zh-CN" dirty="0"/>
              <a:t>/17</a:t>
            </a:r>
            <a:endParaRPr lang="zh-CN" altLang="en-US" dirty="0"/>
          </a:p>
        </p:txBody>
      </p:sp>
      <p:sp>
        <p:nvSpPr>
          <p:cNvPr id="10" name="矩形 9"/>
          <p:cNvSpPr/>
          <p:nvPr userDrawn="1"/>
        </p:nvSpPr>
        <p:spPr>
          <a:xfrm>
            <a:off x="144597" y="669715"/>
            <a:ext cx="548227" cy="261610"/>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700" b="0" i="0" u="none" strike="noStrike" kern="1200" cap="none" spc="0" normalizeH="0" baseline="0" noProof="0" dirty="0">
                <a:ln>
                  <a:noFill/>
                </a:ln>
                <a:solidFill>
                  <a:prstClr val="white"/>
                </a:solidFill>
                <a:effectLst/>
                <a:uLnTx/>
                <a:uFillTx/>
                <a:latin typeface="Berlin Sans FB Demi" panose="020E0802020502020306" pitchFamily="34" charset="0"/>
                <a:ea typeface="黑体" panose="02010609060101010101" pitchFamily="49" charset="-122"/>
                <a:cs typeface="+mn-cs"/>
              </a:rPr>
              <a:t>PART</a:t>
            </a:r>
            <a:endParaRPr kumimoji="0" lang="zh-CN" altLang="en-US" sz="1700" b="0" i="0" u="none" strike="noStrike" kern="1200" cap="none" spc="0" normalizeH="0" baseline="0" noProof="0" dirty="0">
              <a:ln>
                <a:noFill/>
              </a:ln>
              <a:solidFill>
                <a:prstClr val="white"/>
              </a:solidFill>
              <a:effectLst/>
              <a:uLnTx/>
              <a:uFillTx/>
              <a:latin typeface="Berlin Sans FB Demi" panose="020E0802020502020306" pitchFamily="34" charset="0"/>
              <a:ea typeface="黑体" panose="02010609060101010101" pitchFamily="49" charset="-122"/>
              <a:cs typeface="+mn-cs"/>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95857" y="6518340"/>
            <a:ext cx="1243169" cy="332924"/>
          </a:xfrm>
          <a:prstGeom prst="rect">
            <a:avLst/>
          </a:prstGeom>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8896350" y="3937235"/>
            <a:ext cx="3295650" cy="2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TextBox 5"/>
          <p:cNvSpPr txBox="1">
            <a:spLocks noChangeArrowheads="1"/>
          </p:cNvSpPr>
          <p:nvPr userDrawn="1"/>
        </p:nvSpPr>
        <p:spPr bwMode="auto">
          <a:xfrm>
            <a:off x="0" y="2277269"/>
            <a:ext cx="12192000" cy="2303462"/>
          </a:xfrm>
          <a:prstGeom prst="rect">
            <a:avLst/>
          </a:prstGeom>
          <a:solidFill>
            <a:srgbClr val="1557AE"/>
          </a:solidFill>
          <a:ln>
            <a:noFill/>
          </a:ln>
        </p:spPr>
        <p:txBody>
          <a:bodyPr anchor="ct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eaLnBrk="1" hangingPunct="1">
              <a:lnSpc>
                <a:spcPts val="6000"/>
              </a:lnSpc>
              <a:buFont typeface="Arial" panose="020B0604020202020204" pitchFamily="34" charset="0"/>
              <a:buNone/>
            </a:pPr>
            <a:endParaRPr lang="zh-CN" altLang="en-US" sz="4800" b="1">
              <a:solidFill>
                <a:schemeClr val="bg1"/>
              </a:solidFill>
              <a:latin typeface="方正兰亭中黑_GBK"/>
              <a:ea typeface="方正兰亭中黑_GBK"/>
              <a:cs typeface="方正兰亭中黑_GBK"/>
            </a:endParaRPr>
          </a:p>
        </p:txBody>
      </p:sp>
      <p:sp>
        <p:nvSpPr>
          <p:cNvPr id="6" name="矩形 5"/>
          <p:cNvSpPr/>
          <p:nvPr userDrawn="1"/>
        </p:nvSpPr>
        <p:spPr>
          <a:xfrm>
            <a:off x="0" y="2926492"/>
            <a:ext cx="12192000" cy="1005019"/>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5400" b="1" kern="10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感谢聆听，敬请指正</a:t>
            </a:r>
            <a:endParaRPr lang="en-US" altLang="zh-CN" sz="54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endParaRP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005" y="152234"/>
            <a:ext cx="3037396" cy="81342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80713-9927-46D2-9595-BFAE6362A81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80713-9927-46D2-9595-BFAE6362A81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2001569"/>
            <a:ext cx="12192000" cy="1419860"/>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3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A Question-answering Based Framework for Relation Extraction</a:t>
            </a:r>
            <a:r>
              <a:rPr lang="en-US" altLang="zh-CN" sz="3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36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Validation</a:t>
            </a:r>
            <a:endParaRPr lang="en-US" altLang="zh-CN" sz="36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endParaRPr>
          </a:p>
        </p:txBody>
      </p:sp>
      <p:sp>
        <p:nvSpPr>
          <p:cNvPr id="16" name="矩形 15"/>
          <p:cNvSpPr/>
          <p:nvPr/>
        </p:nvSpPr>
        <p:spPr>
          <a:xfrm>
            <a:off x="912285" y="4137279"/>
            <a:ext cx="10367433" cy="1198245"/>
          </a:xfrm>
          <a:prstGeom prst="rect">
            <a:avLst/>
          </a:prstGeom>
          <a:effectLst/>
        </p:spPr>
        <p:txBody>
          <a:bodyPr>
            <a:spAutoFit/>
          </a:bodyPr>
          <a:lstStyle/>
          <a:p>
            <a:pPr indent="127000" algn="ctr" eaLnBrk="1" fontAlgn="auto" hangingPunct="1">
              <a:lnSpc>
                <a:spcPct val="120000"/>
              </a:lnSpc>
              <a:spcBef>
                <a:spcPts val="0"/>
              </a:spcBef>
              <a:spcAft>
                <a:spcPts val="0"/>
              </a:spcAft>
              <a:defRPr/>
            </a:pPr>
            <a:r>
              <a:rPr lang="zh-CN" altLang="en-US" sz="3200" b="1" kern="100" dirty="0">
                <a:solidFill>
                  <a:srgbClr val="1557AE"/>
                </a:solidFill>
                <a:latin typeface="+mj-lt"/>
                <a:ea typeface="楷体" panose="02010609060101010101" pitchFamily="49" charset="-122"/>
                <a:cs typeface="Times New Roman" panose="02020603050405020304" pitchFamily="18" charset="0"/>
              </a:rPr>
              <a:t>汇报人：王凯</a:t>
            </a:r>
            <a:endParaRPr lang="en-US" altLang="zh-CN" sz="3200" b="1" kern="100" dirty="0">
              <a:solidFill>
                <a:srgbClr val="1557AE"/>
              </a:solidFill>
              <a:latin typeface="+mj-lt"/>
              <a:ea typeface="楷体" panose="02010609060101010101" pitchFamily="49" charset="-122"/>
              <a:cs typeface="Times New Roman" panose="02020603050405020304" pitchFamily="18" charset="0"/>
            </a:endParaRPr>
          </a:p>
          <a:p>
            <a:pPr indent="127000" algn="ctr" eaLnBrk="1" fontAlgn="auto" hangingPunct="1">
              <a:lnSpc>
                <a:spcPct val="140000"/>
              </a:lnSpc>
              <a:spcBef>
                <a:spcPts val="0"/>
              </a:spcBef>
              <a:spcAft>
                <a:spcPts val="0"/>
              </a:spcAft>
              <a:defRPr/>
            </a:pP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2022</a:t>
            </a:r>
            <a:r>
              <a:rPr lang="zh-CN" altLang="en-US" sz="2400" kern="100" dirty="0">
                <a:solidFill>
                  <a:srgbClr val="1557AE"/>
                </a:solidFill>
                <a:latin typeface="+mj-lt"/>
                <a:ea typeface="方正兰亭中黑_GBK" panose="02000000000000000000" pitchFamily="2" charset="-122"/>
                <a:cs typeface="Times New Roman" panose="02020603050405020304"/>
              </a:rPr>
              <a:t>年</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03</a:t>
            </a:r>
            <a:r>
              <a:rPr lang="zh-CN" altLang="en-US"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月</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18</a:t>
            </a:r>
            <a:r>
              <a:rPr lang="zh-CN" altLang="en-US"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日</a:t>
            </a:r>
            <a:endPar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endParaRPr>
          </a:p>
        </p:txBody>
      </p:sp>
      <p:sp>
        <p:nvSpPr>
          <p:cNvPr id="4" name="矩形 3"/>
          <p:cNvSpPr/>
          <p:nvPr/>
        </p:nvSpPr>
        <p:spPr>
          <a:xfrm>
            <a:off x="-94343" y="3187278"/>
            <a:ext cx="12192000" cy="534035"/>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24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把问答应用于关系抽取的</a:t>
            </a:r>
            <a:r>
              <a:rPr lang="zh-CN" altLang="en-US" sz="24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验证</a:t>
            </a:r>
            <a:endParaRPr lang="zh-CN" altLang="en-US" sz="24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zh-CN" altLang="en-US" sz="4000" b="1" kern="0">
                <a:solidFill>
                  <a:srgbClr val="1557AE"/>
                </a:solidFill>
              </a:rPr>
              <a:t>模型</a:t>
            </a:r>
            <a:r>
              <a:rPr lang="zh-CN" altLang="en-US" sz="4000" b="1" kern="0">
                <a:solidFill>
                  <a:srgbClr val="1557AE"/>
                </a:solidFill>
              </a:rPr>
              <a:t>细节</a:t>
            </a:r>
            <a:endParaRPr lang="zh-CN" altLang="en-US" sz="4000" b="1" kern="0">
              <a:solidFill>
                <a:srgbClr val="1557AE"/>
              </a:solidFill>
            </a:endParaRPr>
          </a:p>
        </p:txBody>
      </p:sp>
      <p:sp>
        <p:nvSpPr>
          <p:cNvPr id="6" name="矩形 5"/>
          <p:cNvSpPr/>
          <p:nvPr/>
        </p:nvSpPr>
        <p:spPr>
          <a:xfrm>
            <a:off x="168890" y="131747"/>
            <a:ext cx="334010" cy="645160"/>
          </a:xfrm>
          <a:prstGeom prst="rect">
            <a:avLst/>
          </a:prstGeom>
        </p:spPr>
        <p:txBody>
          <a:bodyPr wrap="none">
            <a:spAutoFit/>
          </a:bodyPr>
          <a:lstStyle/>
          <a:p>
            <a:pPr lvl="0" eaLnBrk="1" fontAlgn="auto" hangingPunct="1">
              <a:spcBef>
                <a:spcPts val="0"/>
              </a:spcBef>
              <a:spcAft>
                <a:spcPts val="0"/>
              </a:spcAft>
              <a:defRPr/>
            </a:pPr>
            <a:r>
              <a:rPr lang="en-US" altLang="zh-CN" sz="3600" dirty="0">
                <a:solidFill>
                  <a:prstClr val="white"/>
                </a:solidFill>
                <a:latin typeface="Broadway" panose="04040905080B02020502" pitchFamily="82" charset="0"/>
                <a:ea typeface="黑体" panose="02010609060101010101" pitchFamily="49" charset="-122"/>
              </a:rPr>
              <a:t>3</a:t>
            </a:r>
            <a:endParaRPr lang="en-US" altLang="zh-CN" sz="3600" dirty="0">
              <a:solidFill>
                <a:prstClr val="white"/>
              </a:solidFill>
              <a:latin typeface="Broadway" panose="04040905080B02020502" pitchFamily="82" charset="0"/>
              <a:ea typeface="黑体" panose="02010609060101010101" pitchFamily="49" charset="-122"/>
            </a:endParaRPr>
          </a:p>
        </p:txBody>
      </p:sp>
      <p:sp>
        <p:nvSpPr>
          <p:cNvPr id="18" name="文本框 17"/>
          <p:cNvSpPr txBox="1"/>
          <p:nvPr/>
        </p:nvSpPr>
        <p:spPr>
          <a:xfrm>
            <a:off x="1001948" y="2066410"/>
            <a:ext cx="10639299" cy="1014730"/>
          </a:xfrm>
          <a:prstGeom prst="rect">
            <a:avLst/>
          </a:prstGeom>
          <a:noFill/>
        </p:spPr>
        <p:txBody>
          <a:bodyPr wrap="square">
            <a:spAutoFit/>
          </a:bodyPr>
          <a:lstStyle/>
          <a:p>
            <a:pPr indent="457200">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损失函数：（</a:t>
            </a:r>
            <a:r>
              <a:rPr lang="zh-CN" altLang="en-US" sz="2000">
                <a:solidFill>
                  <a:srgbClr val="FF0000"/>
                </a:solidFill>
                <a:latin typeface="宋体" panose="02010600030101010101" pitchFamily="2" charset="-122"/>
                <a:ea typeface="宋体" panose="02010600030101010101" pitchFamily="2" charset="-122"/>
                <a:cs typeface="宋体" panose="02010600030101010101" pitchFamily="2" charset="-122"/>
              </a:rPr>
              <a:t>位置</a:t>
            </a:r>
            <a:r>
              <a:rPr lang="zh-CN" altLang="en-US" sz="2000">
                <a:latin typeface="宋体" panose="02010600030101010101" pitchFamily="2" charset="-122"/>
                <a:ea typeface="宋体" panose="02010600030101010101" pitchFamily="2" charset="-122"/>
                <a:cs typeface="宋体" panose="02010600030101010101" pitchFamily="2" charset="-122"/>
              </a:rPr>
              <a:t>的预测和</a:t>
            </a:r>
            <a:r>
              <a:rPr lang="zh-CN" altLang="en-US" sz="2000">
                <a:solidFill>
                  <a:srgbClr val="FF0000"/>
                </a:solidFill>
                <a:latin typeface="宋体" panose="02010600030101010101" pitchFamily="2" charset="-122"/>
                <a:ea typeface="宋体" panose="02010600030101010101" pitchFamily="2" charset="-122"/>
                <a:cs typeface="宋体" panose="02010600030101010101" pitchFamily="2" charset="-122"/>
              </a:rPr>
              <a:t>可回答性</a:t>
            </a:r>
            <a:r>
              <a:rPr lang="zh-CN" altLang="en-US" sz="2000">
                <a:latin typeface="宋体" panose="02010600030101010101" pitchFamily="2" charset="-122"/>
                <a:ea typeface="宋体" panose="02010600030101010101" pitchFamily="2" charset="-122"/>
                <a:cs typeface="宋体" panose="02010600030101010101" pitchFamily="2" charset="-122"/>
              </a:rPr>
              <a:t>的预测）</a:t>
            </a: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sz="2000">
                <a:latin typeface="宋体" panose="02010600030101010101" pitchFamily="2" charset="-122"/>
                <a:ea typeface="宋体" panose="02010600030101010101" pitchFamily="2" charset="-122"/>
                <a:cs typeface="宋体" panose="02010600030101010101" pitchFamily="2" charset="-122"/>
              </a:rPr>
              <a:t>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488272" y="1191798"/>
            <a:ext cx="185166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验证模型</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339975" y="2889250"/>
            <a:ext cx="7757160" cy="1648460"/>
          </a:xfrm>
          <a:prstGeom prst="rect">
            <a:avLst/>
          </a:prstGeom>
        </p:spPr>
      </p:pic>
      <p:pic>
        <p:nvPicPr>
          <p:cNvPr id="7" name="图片 6"/>
          <p:cNvPicPr>
            <a:picLocks noChangeAspect="1"/>
          </p:cNvPicPr>
          <p:nvPr/>
        </p:nvPicPr>
        <p:blipFill>
          <a:blip r:embed="rId2"/>
          <a:stretch>
            <a:fillRect/>
          </a:stretch>
        </p:blipFill>
        <p:spPr>
          <a:xfrm>
            <a:off x="2339975" y="4537710"/>
            <a:ext cx="6416675" cy="987425"/>
          </a:xfrm>
          <a:prstGeom prst="rect">
            <a:avLst/>
          </a:prstGeom>
        </p:spPr>
      </p:pic>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模型</a:t>
            </a:r>
            <a:r>
              <a:rPr kumimoji="0" lang="zh-CN" altLang="en-US" sz="4000" b="1" i="0" u="none" strike="noStrike" kern="0" cap="none" spc="0" normalizeH="0" baseline="0" noProof="0">
                <a:ln>
                  <a:noFill/>
                </a:ln>
                <a:solidFill>
                  <a:srgbClr val="1557AE"/>
                </a:solidFill>
                <a:effectLst/>
                <a:uLnTx/>
                <a:uFillTx/>
              </a:rPr>
              <a:t>细节</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334010" cy="645160"/>
          </a:xfrm>
          <a:prstGeom prst="rect">
            <a:avLst/>
          </a:prstGeom>
        </p:spPr>
        <p:txBody>
          <a:bodyPr wrap="none">
            <a:spAutoFit/>
          </a:bodyPr>
          <a:lstStyle/>
          <a:p>
            <a:pPr lvl="0" eaLnBrk="1" fontAlgn="auto" hangingPunct="1">
              <a:spcBef>
                <a:spcPts val="0"/>
              </a:spcBef>
              <a:spcAft>
                <a:spcPts val="0"/>
              </a:spcAft>
              <a:defRPr/>
            </a:pPr>
            <a:r>
              <a:rPr lang="en-US" altLang="zh-CN" sz="3600" dirty="0">
                <a:solidFill>
                  <a:prstClr val="white"/>
                </a:solidFill>
                <a:latin typeface="Broadway" panose="04040905080B02020502" pitchFamily="82" charset="0"/>
                <a:ea typeface="黑体" panose="02010609060101010101" pitchFamily="49" charset="-122"/>
              </a:rPr>
              <a:t>3</a:t>
            </a:r>
            <a:endParaRPr lang="en-US" altLang="zh-CN" sz="3600" dirty="0">
              <a:solidFill>
                <a:prstClr val="white"/>
              </a:solidFill>
              <a:latin typeface="Broadway" panose="04040905080B02020502" pitchFamily="82" charset="0"/>
              <a:ea typeface="黑体" panose="02010609060101010101" pitchFamily="49" charset="-122"/>
            </a:endParaRPr>
          </a:p>
        </p:txBody>
      </p:sp>
      <p:sp>
        <p:nvSpPr>
          <p:cNvPr id="18" name="文本框 17"/>
          <p:cNvSpPr txBox="1"/>
          <p:nvPr/>
        </p:nvSpPr>
        <p:spPr>
          <a:xfrm>
            <a:off x="1001395" y="2066290"/>
            <a:ext cx="10963910" cy="4707890"/>
          </a:xfrm>
          <a:prstGeom prst="rect">
            <a:avLst/>
          </a:prstGeom>
          <a:noFill/>
        </p:spPr>
        <p:txBody>
          <a:bodyPr wrap="square">
            <a:spAutoFit/>
          </a:bodyPr>
          <a:lstStyle/>
          <a:p>
            <a:pPr indent="457200">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验证模型的</a:t>
            </a:r>
            <a:r>
              <a:rPr lang="zh-CN" altLang="en-US" sz="2000">
                <a:latin typeface="宋体" panose="02010600030101010101" pitchFamily="2" charset="-122"/>
                <a:ea typeface="宋体" panose="02010600030101010101" pitchFamily="2" charset="-122"/>
                <a:cs typeface="宋体" panose="02010600030101010101" pitchFamily="2" charset="-122"/>
              </a:rPr>
              <a:t>分数：</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·如果不可回答，对任何尾实体的验证分数都接近于0，因为p</a:t>
            </a:r>
            <a:r>
              <a:rPr lang="en-US" altLang="zh-CN" sz="2000" baseline="-25000">
                <a:latin typeface="宋体" panose="02010600030101010101" pitchFamily="2" charset="-122"/>
                <a:ea typeface="宋体" panose="02010600030101010101" pitchFamily="2" charset="-122"/>
                <a:cs typeface="宋体" panose="02010600030101010101" pitchFamily="2" charset="-122"/>
              </a:rPr>
              <a:t>ans</a:t>
            </a:r>
            <a:r>
              <a:rPr lang="en-US" altLang="zh-CN" sz="2000">
                <a:latin typeface="宋体" panose="02010600030101010101" pitchFamily="2" charset="-122"/>
                <a:ea typeface="宋体" panose="02010600030101010101" pitchFamily="2" charset="-122"/>
                <a:cs typeface="宋体" panose="02010600030101010101" pitchFamily="2" charset="-122"/>
              </a:rPr>
              <a:t>很小</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·P度量了可回答分数的置信水平，如果问题可回答：QA模型会 在 s 中的一段字符串上给出  	较高的分数；否则s中的任何字符串都不是答案，p会很小。</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sz="2000">
                <a:latin typeface="宋体" panose="02010600030101010101" pitchFamily="2" charset="-122"/>
                <a:ea typeface="宋体" panose="02010600030101010101" pitchFamily="2" charset="-122"/>
                <a:cs typeface="宋体" panose="02010600030101010101" pitchFamily="2" charset="-122"/>
              </a:rPr>
              <a:t>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488272" y="1191798"/>
            <a:ext cx="185166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验证模型</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203575" y="3081020"/>
            <a:ext cx="6235700" cy="1534795"/>
          </a:xfrm>
          <a:prstGeom prst="rect">
            <a:avLst/>
          </a:prstGeom>
        </p:spPr>
      </p:pic>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模型</a:t>
            </a:r>
            <a:r>
              <a:rPr kumimoji="0" lang="zh-CN" altLang="en-US" sz="4000" b="1" i="0" u="none" strike="noStrike" kern="0" cap="none" spc="0" normalizeH="0" baseline="0" noProof="0">
                <a:ln>
                  <a:noFill/>
                </a:ln>
                <a:solidFill>
                  <a:srgbClr val="1557AE"/>
                </a:solidFill>
                <a:effectLst/>
                <a:uLnTx/>
                <a:uFillTx/>
              </a:rPr>
              <a:t>细节</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334010" cy="645160"/>
          </a:xfrm>
          <a:prstGeom prst="rect">
            <a:avLst/>
          </a:prstGeom>
        </p:spPr>
        <p:txBody>
          <a:bodyPr wrap="none">
            <a:spAutoFit/>
          </a:bodyPr>
          <a:lstStyle/>
          <a:p>
            <a:pPr lvl="0" eaLnBrk="1" fontAlgn="auto" hangingPunct="1">
              <a:spcBef>
                <a:spcPts val="0"/>
              </a:spcBef>
              <a:spcAft>
                <a:spcPts val="0"/>
              </a:spcAft>
              <a:defRPr/>
            </a:pPr>
            <a:r>
              <a:rPr lang="en-US" altLang="zh-CN" sz="3600" dirty="0">
                <a:solidFill>
                  <a:prstClr val="white"/>
                </a:solidFill>
                <a:latin typeface="Broadway" panose="04040905080B02020502" pitchFamily="82" charset="0"/>
                <a:ea typeface="黑体" panose="02010609060101010101" pitchFamily="49" charset="-122"/>
              </a:rPr>
              <a:t>3</a:t>
            </a:r>
            <a:endParaRPr lang="en-US" altLang="zh-CN" sz="3600" dirty="0">
              <a:solidFill>
                <a:prstClr val="white"/>
              </a:solidFill>
              <a:latin typeface="Broadway" panose="04040905080B02020502" pitchFamily="82" charset="0"/>
              <a:ea typeface="黑体" panose="02010609060101010101" pitchFamily="49" charset="-122"/>
            </a:endParaRPr>
          </a:p>
        </p:txBody>
      </p:sp>
      <p:sp>
        <p:nvSpPr>
          <p:cNvPr id="18" name="文本框 17"/>
          <p:cNvSpPr txBox="1"/>
          <p:nvPr/>
        </p:nvSpPr>
        <p:spPr>
          <a:xfrm>
            <a:off x="1000760" y="1954530"/>
            <a:ext cx="10963910" cy="3322955"/>
          </a:xfrm>
          <a:prstGeom prst="rect">
            <a:avLst/>
          </a:prstGeom>
          <a:noFill/>
        </p:spPr>
        <p:txBody>
          <a:bodyPr wrap="square">
            <a:spAutoFit/>
          </a:bodyPr>
          <a:lstStyle/>
          <a:p>
            <a:pPr marL="342900" indent="-342900" algn="l">
              <a:lnSpc>
                <a:spcPct val="150000"/>
              </a:lnSpc>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rPr>
              <a:t>策略一：根据</a:t>
            </a:r>
            <a:r>
              <a:rPr lang="en-US" altLang="zh-CN" sz="2000">
                <a:latin typeface="宋体" panose="02010600030101010101" pitchFamily="2" charset="-122"/>
                <a:ea typeface="宋体" panose="02010600030101010101" pitchFamily="2" charset="-122"/>
                <a:cs typeface="宋体" panose="02010600030101010101" pitchFamily="2" charset="-122"/>
              </a:rPr>
              <a:t>QA</a:t>
            </a:r>
            <a:r>
              <a:rPr lang="zh-CN" altLang="en-US" sz="2000">
                <a:latin typeface="宋体" panose="02010600030101010101" pitchFamily="2" charset="-122"/>
                <a:ea typeface="宋体" panose="02010600030101010101" pitchFamily="2" charset="-122"/>
                <a:cs typeface="宋体" panose="02010600030101010101" pitchFamily="2" charset="-122"/>
              </a:rPr>
              <a:t>模型的</a:t>
            </a:r>
            <a:r>
              <a:rPr lang="zh-CN" altLang="en-US" sz="2000">
                <a:latin typeface="宋体" panose="02010600030101010101" pitchFamily="2" charset="-122"/>
                <a:ea typeface="宋体" panose="02010600030101010101" pitchFamily="2" charset="-122"/>
                <a:cs typeface="宋体" panose="02010600030101010101" pitchFamily="2" charset="-122"/>
              </a:rPr>
              <a:t>预测</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sz="2000">
                <a:latin typeface="宋体" panose="02010600030101010101" pitchFamily="2" charset="-122"/>
                <a:ea typeface="宋体" panose="02010600030101010101" pitchFamily="2" charset="-122"/>
                <a:cs typeface="宋体" panose="02010600030101010101" pitchFamily="2" charset="-122"/>
                <a:sym typeface="+mn-ea"/>
              </a:rPr>
              <a:t>·选取前面a个 和 后面 b个			</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QA的分数非常高或低 时，表明QA模型可以很在很高置信度下表达一个问题是否可回答。</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zh-CN" altLang="en-US" sz="2000">
                <a:latin typeface="宋体" panose="02010600030101010101" pitchFamily="2" charset="-122"/>
                <a:ea typeface="宋体" panose="02010600030101010101" pitchFamily="2" charset="-122"/>
                <a:cs typeface="宋体" panose="02010600030101010101" pitchFamily="2" charset="-122"/>
              </a:rPr>
              <a:t>然而当分数中间时，表示置信度很低。</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solidFill>
                  <a:srgbClr val="FF0000"/>
                </a:solidFill>
                <a:latin typeface="宋体" panose="02010600030101010101" pitchFamily="2" charset="-122"/>
                <a:ea typeface="宋体" panose="02010600030101010101" pitchFamily="2" charset="-122"/>
                <a:cs typeface="宋体" panose="02010600030101010101" pitchFamily="2" charset="-122"/>
              </a:rPr>
              <a:t>适用于验证模型可靠性高，预定义的关系集很小（要计算所有关系的QA分数）</a:t>
            </a:r>
            <a:endParaRPr lang="zh-CN" altLang="en-US" sz="20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lang="zh-CN" altLang="en-US" sz="20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选中的更新公式：</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未选中的更新公式：</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629877" y="1262918"/>
            <a:ext cx="338201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选取候选关系</a:t>
            </a:r>
            <a:r>
              <a:rPr lang="zh-CN" altLang="en-US" sz="2400" b="1" dirty="0">
                <a:solidFill>
                  <a:srgbClr val="000000"/>
                </a:solidFill>
                <a:latin typeface="Times New Roman" panose="02020603050405020304" pitchFamily="18" charset="0"/>
                <a:cs typeface="Times New Roman" panose="02020603050405020304" pitchFamily="18" charset="0"/>
              </a:rPr>
              <a:t>的策略</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591310" y="5277485"/>
            <a:ext cx="3756660" cy="731520"/>
          </a:xfrm>
          <a:prstGeom prst="rect">
            <a:avLst/>
          </a:prstGeom>
        </p:spPr>
      </p:pic>
      <p:pic>
        <p:nvPicPr>
          <p:cNvPr id="7" name="图片 6"/>
          <p:cNvPicPr>
            <a:picLocks noChangeAspect="1"/>
          </p:cNvPicPr>
          <p:nvPr/>
        </p:nvPicPr>
        <p:blipFill>
          <a:blip r:embed="rId2"/>
          <a:stretch>
            <a:fillRect/>
          </a:stretch>
        </p:blipFill>
        <p:spPr>
          <a:xfrm>
            <a:off x="7098030" y="5384165"/>
            <a:ext cx="3771900" cy="624840"/>
          </a:xfrm>
          <a:prstGeom prst="rect">
            <a:avLst/>
          </a:prstGeom>
        </p:spPr>
      </p:pic>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模型</a:t>
            </a:r>
            <a:r>
              <a:rPr kumimoji="0" lang="zh-CN" altLang="en-US" sz="4000" b="1" i="0" u="none" strike="noStrike" kern="0" cap="none" spc="0" normalizeH="0" baseline="0" noProof="0">
                <a:ln>
                  <a:noFill/>
                </a:ln>
                <a:solidFill>
                  <a:srgbClr val="1557AE"/>
                </a:solidFill>
                <a:effectLst/>
                <a:uLnTx/>
                <a:uFillTx/>
              </a:rPr>
              <a:t>细节</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334010" cy="645160"/>
          </a:xfrm>
          <a:prstGeom prst="rect">
            <a:avLst/>
          </a:prstGeom>
        </p:spPr>
        <p:txBody>
          <a:bodyPr wrap="none">
            <a:spAutoFit/>
          </a:bodyPr>
          <a:lstStyle/>
          <a:p>
            <a:pPr lvl="0" eaLnBrk="1" fontAlgn="auto" hangingPunct="1">
              <a:spcBef>
                <a:spcPts val="0"/>
              </a:spcBef>
              <a:spcAft>
                <a:spcPts val="0"/>
              </a:spcAft>
              <a:defRPr/>
            </a:pPr>
            <a:r>
              <a:rPr lang="en-US" altLang="zh-CN" sz="3600" dirty="0">
                <a:solidFill>
                  <a:prstClr val="white"/>
                </a:solidFill>
                <a:latin typeface="Broadway" panose="04040905080B02020502" pitchFamily="82" charset="0"/>
                <a:ea typeface="黑体" panose="02010609060101010101" pitchFamily="49" charset="-122"/>
              </a:rPr>
              <a:t>3</a:t>
            </a:r>
            <a:endParaRPr lang="en-US" altLang="zh-CN" sz="3600" dirty="0">
              <a:solidFill>
                <a:prstClr val="white"/>
              </a:solidFill>
              <a:latin typeface="Broadway" panose="04040905080B02020502" pitchFamily="82" charset="0"/>
              <a:ea typeface="黑体" panose="02010609060101010101" pitchFamily="49" charset="-122"/>
            </a:endParaRPr>
          </a:p>
        </p:txBody>
      </p:sp>
      <p:sp>
        <p:nvSpPr>
          <p:cNvPr id="18" name="文本框 17"/>
          <p:cNvSpPr txBox="1"/>
          <p:nvPr/>
        </p:nvSpPr>
        <p:spPr>
          <a:xfrm>
            <a:off x="1000760" y="1954530"/>
            <a:ext cx="10963910" cy="2399665"/>
          </a:xfrm>
          <a:prstGeom prst="rect">
            <a:avLst/>
          </a:prstGeom>
          <a:noFill/>
        </p:spPr>
        <p:txBody>
          <a:bodyPr wrap="square">
            <a:spAutoFit/>
          </a:bodyPr>
          <a:lstStyle/>
          <a:p>
            <a:pPr marL="342900" indent="-342900" algn="l">
              <a:lnSpc>
                <a:spcPct val="150000"/>
              </a:lnSpc>
              <a:buFont typeface="Wingdings" panose="05000000000000000000" charset="0"/>
              <a:buChar char="Ø"/>
            </a:pPr>
            <a:r>
              <a:rPr lang="zh-CN" altLang="en-US" sz="2000">
                <a:latin typeface="宋体" panose="02010600030101010101" pitchFamily="2" charset="-122"/>
                <a:ea typeface="宋体" panose="02010600030101010101" pitchFamily="2" charset="-122"/>
                <a:cs typeface="宋体" panose="02010600030101010101" pitchFamily="2" charset="-122"/>
              </a:rPr>
              <a:t>策略二：根据</a:t>
            </a:r>
            <a:r>
              <a:rPr lang="en-US" altLang="zh-CN" sz="2000">
                <a:latin typeface="宋体" panose="02010600030101010101" pitchFamily="2" charset="-122"/>
                <a:ea typeface="宋体" panose="02010600030101010101" pitchFamily="2" charset="-122"/>
                <a:cs typeface="宋体" panose="02010600030101010101" pitchFamily="2" charset="-122"/>
              </a:rPr>
              <a:t>RC</a:t>
            </a:r>
            <a:r>
              <a:rPr lang="zh-CN" altLang="en-US" sz="2000">
                <a:latin typeface="宋体" panose="02010600030101010101" pitchFamily="2" charset="-122"/>
                <a:ea typeface="宋体" panose="02010600030101010101" pitchFamily="2" charset="-122"/>
                <a:cs typeface="宋体" panose="02010600030101010101" pitchFamily="2" charset="-122"/>
              </a:rPr>
              <a:t>模型的</a:t>
            </a:r>
            <a:r>
              <a:rPr lang="zh-CN" altLang="en-US" sz="2000">
                <a:latin typeface="宋体" panose="02010600030101010101" pitchFamily="2" charset="-122"/>
                <a:ea typeface="宋体" panose="02010600030101010101" pitchFamily="2" charset="-122"/>
                <a:cs typeface="宋体" panose="02010600030101010101" pitchFamily="2" charset="-122"/>
              </a:rPr>
              <a:t>预测</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sz="2000">
                <a:latin typeface="宋体" panose="02010600030101010101" pitchFamily="2" charset="-122"/>
                <a:ea typeface="宋体" panose="02010600030101010101" pitchFamily="2" charset="-122"/>
                <a:cs typeface="宋体" panose="02010600030101010101" pitchFamily="2" charset="-122"/>
                <a:sym typeface="+mn-ea"/>
              </a:rPr>
              <a:t>·选取top</a:t>
            </a:r>
            <a:r>
              <a:rPr lang="en-US" sz="2000">
                <a:latin typeface="宋体" panose="02010600030101010101" pitchFamily="2" charset="-122"/>
                <a:ea typeface="宋体" panose="02010600030101010101" pitchFamily="2" charset="-122"/>
                <a:cs typeface="宋体" panose="02010600030101010101" pitchFamily="2" charset="-122"/>
                <a:sym typeface="+mn-ea"/>
              </a:rPr>
              <a:t>k		</a:t>
            </a: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sz="2000">
                <a:solidFill>
                  <a:srgbClr val="FF0000"/>
                </a:solidFill>
                <a:latin typeface="宋体" panose="02010600030101010101" pitchFamily="2" charset="-122"/>
                <a:ea typeface="宋体" panose="02010600030101010101" pitchFamily="2" charset="-122"/>
                <a:cs typeface="宋体" panose="02010600030101010101" pitchFamily="2" charset="-122"/>
              </a:rPr>
              <a:t>·</a:t>
            </a:r>
            <a:r>
              <a:rPr sz="2000">
                <a:solidFill>
                  <a:srgbClr val="FF0000"/>
                </a:solidFill>
                <a:latin typeface="宋体" panose="02010600030101010101" pitchFamily="2" charset="-122"/>
                <a:ea typeface="宋体" panose="02010600030101010101" pitchFamily="2" charset="-122"/>
                <a:cs typeface="宋体" panose="02010600030101010101" pitchFamily="2" charset="-122"/>
              </a:rPr>
              <a:t>适用</a:t>
            </a:r>
            <a:r>
              <a:rPr lang="zh-CN" sz="2000">
                <a:solidFill>
                  <a:srgbClr val="FF0000"/>
                </a:solidFill>
                <a:latin typeface="宋体" panose="02010600030101010101" pitchFamily="2" charset="-122"/>
                <a:ea typeface="宋体" panose="02010600030101010101" pitchFamily="2" charset="-122"/>
                <a:cs typeface="宋体" panose="02010600030101010101" pitchFamily="2" charset="-122"/>
              </a:rPr>
              <a:t>于</a:t>
            </a:r>
            <a:r>
              <a:rPr sz="2000">
                <a:solidFill>
                  <a:srgbClr val="FF0000"/>
                </a:solidFill>
                <a:latin typeface="宋体" panose="02010600030101010101" pitchFamily="2" charset="-122"/>
                <a:ea typeface="宋体" panose="02010600030101010101" pitchFamily="2" charset="-122"/>
                <a:cs typeface="宋体" panose="02010600030101010101" pitchFamily="2" charset="-122"/>
              </a:rPr>
              <a:t>RC模型可靠，对预定义关系集大小不敏感</a:t>
            </a:r>
            <a:endParaRPr sz="20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sz="20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选中的更新公式：</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未选中的更新公式：</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629877" y="1262918"/>
            <a:ext cx="338201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选取候选关系</a:t>
            </a:r>
            <a:r>
              <a:rPr lang="zh-CN" altLang="en-US" sz="2400" b="1" dirty="0">
                <a:solidFill>
                  <a:srgbClr val="000000"/>
                </a:solidFill>
                <a:latin typeface="Times New Roman" panose="02020603050405020304" pitchFamily="18" charset="0"/>
                <a:cs typeface="Times New Roman" panose="02020603050405020304" pitchFamily="18" charset="0"/>
              </a:rPr>
              <a:t>的策略</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499870" y="4652645"/>
            <a:ext cx="3756660" cy="731520"/>
          </a:xfrm>
          <a:prstGeom prst="rect">
            <a:avLst/>
          </a:prstGeom>
        </p:spPr>
      </p:pic>
      <p:pic>
        <p:nvPicPr>
          <p:cNvPr id="7" name="图片 6"/>
          <p:cNvPicPr>
            <a:picLocks noChangeAspect="1"/>
          </p:cNvPicPr>
          <p:nvPr/>
        </p:nvPicPr>
        <p:blipFill>
          <a:blip r:embed="rId2"/>
          <a:stretch>
            <a:fillRect/>
          </a:stretch>
        </p:blipFill>
        <p:spPr>
          <a:xfrm>
            <a:off x="7098030" y="4633595"/>
            <a:ext cx="3771900" cy="624840"/>
          </a:xfrm>
          <a:prstGeom prst="rect">
            <a:avLst/>
          </a:prstGeom>
        </p:spPr>
      </p:pic>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实验设置</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363855" cy="645160"/>
          </a:xfrm>
          <a:prstGeom prst="rect">
            <a:avLst/>
          </a:prstGeom>
        </p:spPr>
        <p:txBody>
          <a:bodyPr wrap="none">
            <a:spAutoFit/>
          </a:bodyPr>
          <a:lstStyle/>
          <a:p>
            <a:pPr lvl="0" eaLnBrk="1" fontAlgn="auto" hangingPunct="1">
              <a:spcBef>
                <a:spcPts val="0"/>
              </a:spcBef>
              <a:spcAft>
                <a:spcPts val="0"/>
              </a:spcAft>
              <a:defRPr/>
            </a:pPr>
            <a:r>
              <a:rPr lang="en-US" altLang="zh-CN" sz="3600" dirty="0">
                <a:solidFill>
                  <a:prstClr val="white"/>
                </a:solidFill>
                <a:latin typeface="Broadway" panose="04040905080B02020502" pitchFamily="82" charset="0"/>
                <a:ea typeface="黑体" panose="02010609060101010101" pitchFamily="49" charset="-122"/>
              </a:rPr>
              <a:t>4</a:t>
            </a:r>
            <a:endParaRPr lang="en-US" altLang="zh-CN" sz="3600" dirty="0">
              <a:solidFill>
                <a:prstClr val="white"/>
              </a:solidFill>
              <a:latin typeface="Broadway" panose="04040905080B02020502" pitchFamily="82" charset="0"/>
              <a:ea typeface="黑体" panose="02010609060101010101" pitchFamily="49" charset="-122"/>
            </a:endParaRPr>
          </a:p>
        </p:txBody>
      </p:sp>
      <p:sp>
        <p:nvSpPr>
          <p:cNvPr id="18" name="文本框 17"/>
          <p:cNvSpPr txBox="1"/>
          <p:nvPr/>
        </p:nvSpPr>
        <p:spPr>
          <a:xfrm>
            <a:off x="1000760" y="1804670"/>
            <a:ext cx="10963910" cy="553085"/>
          </a:xfrm>
          <a:prstGeom prst="rect">
            <a:avLst/>
          </a:prstGeom>
          <a:noFill/>
        </p:spPr>
        <p:txBody>
          <a:bodyPr wrap="square">
            <a:spAutoFit/>
          </a:bodyPr>
          <a:lstStyle/>
          <a:p>
            <a:pPr marL="342900" indent="-342900" algn="l">
              <a:lnSpc>
                <a:spcPct val="150000"/>
              </a:lnSpc>
              <a:buFont typeface="Wingdings" panose="05000000000000000000" charset="0"/>
              <a:buChar char="Ø"/>
            </a:pPr>
            <a:r>
              <a:rPr sz="2000">
                <a:latin typeface="宋体" panose="02010600030101010101" pitchFamily="2" charset="-122"/>
                <a:ea typeface="宋体" panose="02010600030101010101" pitchFamily="2" charset="-122"/>
                <a:cs typeface="宋体" panose="02010600030101010101" pitchFamily="2" charset="-122"/>
              </a:rPr>
              <a:t>NYT</a:t>
            </a:r>
            <a:r>
              <a:rPr lang="en-US" sz="2000">
                <a:latin typeface="宋体" panose="02010600030101010101" pitchFamily="2" charset="-122"/>
                <a:ea typeface="宋体" panose="02010600030101010101" pitchFamily="2" charset="-122"/>
                <a:cs typeface="宋体" panose="02010600030101010101" pitchFamily="2" charset="-122"/>
              </a:rPr>
              <a:t> </a:t>
            </a:r>
            <a:r>
              <a:rPr sz="2000">
                <a:latin typeface="宋体" panose="02010600030101010101" pitchFamily="2" charset="-122"/>
                <a:ea typeface="宋体" panose="02010600030101010101" pitchFamily="2" charset="-122"/>
                <a:cs typeface="宋体" panose="02010600030101010101" pitchFamily="2" charset="-122"/>
              </a:rPr>
              <a:t>dataset (Riedel et al., 2010)</a:t>
            </a:r>
            <a:endParaRPr sz="200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651467" y="1344198"/>
            <a:ext cx="175006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数据集：</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2" name="矩形 1"/>
          <p:cNvSpPr/>
          <p:nvPr/>
        </p:nvSpPr>
        <p:spPr>
          <a:xfrm>
            <a:off x="651467" y="2474498"/>
            <a:ext cx="2000250" cy="460375"/>
          </a:xfrm>
          <a:prstGeom prst="rect">
            <a:avLst/>
          </a:prstGeom>
        </p:spPr>
        <p:txBody>
          <a:bodyPr wrap="none">
            <a:spAutoFit/>
          </a:bodyPr>
          <a:p>
            <a:pPr marL="342900" indent="-342900" algn="ctr">
              <a:buFont typeface="Wingdings" panose="05000000000000000000" charset="0"/>
              <a:buChar char="Ø"/>
            </a:pPr>
            <a:r>
              <a:rPr lang="en-US" altLang="zh-CN" sz="2400" b="1" dirty="0">
                <a:solidFill>
                  <a:srgbClr val="000000"/>
                </a:solidFill>
                <a:latin typeface="Times New Roman" panose="02020603050405020304" pitchFamily="18" charset="0"/>
                <a:cs typeface="Times New Roman" panose="02020603050405020304" pitchFamily="18" charset="0"/>
              </a:rPr>
              <a:t>baselines</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000760" y="3051810"/>
            <a:ext cx="10963910" cy="1476375"/>
          </a:xfrm>
          <a:prstGeom prst="rect">
            <a:avLst/>
          </a:prstGeom>
          <a:noFill/>
        </p:spPr>
        <p:txBody>
          <a:bodyPr wrap="square">
            <a:spAutoFit/>
          </a:bodyPr>
          <a:p>
            <a:pPr marL="342900" indent="-342900" algn="l">
              <a:lnSpc>
                <a:spcPct val="150000"/>
              </a:lnSpc>
              <a:buFont typeface="Wingdings" panose="05000000000000000000" charset="0"/>
              <a:buChar char="Ø"/>
            </a:pPr>
            <a:r>
              <a:rPr sz="2000">
                <a:latin typeface="宋体" panose="02010600030101010101" pitchFamily="2" charset="-122"/>
                <a:ea typeface="宋体" panose="02010600030101010101" pitchFamily="2" charset="-122"/>
                <a:cs typeface="宋体" panose="02010600030101010101" pitchFamily="2" charset="-122"/>
                <a:sym typeface="+mn-ea"/>
              </a:rPr>
              <a:t>(</a:t>
            </a:r>
            <a:r>
              <a:rPr lang="en-US" sz="2000">
                <a:latin typeface="宋体" panose="02010600030101010101" pitchFamily="2" charset="-122"/>
                <a:ea typeface="宋体" panose="02010600030101010101" pitchFamily="2" charset="-122"/>
                <a:cs typeface="宋体" panose="02010600030101010101" pitchFamily="2" charset="-122"/>
                <a:sym typeface="+mn-ea"/>
              </a:rPr>
              <a:t>1</a:t>
            </a:r>
            <a:r>
              <a:rPr sz="2000">
                <a:latin typeface="宋体" panose="02010600030101010101" pitchFamily="2" charset="-122"/>
                <a:ea typeface="宋体" panose="02010600030101010101" pitchFamily="2" charset="-122"/>
                <a:cs typeface="宋体" panose="02010600030101010101" pitchFamily="2" charset="-122"/>
                <a:sym typeface="+mn-ea"/>
              </a:rPr>
              <a:t>)</a:t>
            </a:r>
            <a:r>
              <a:rPr sz="2000">
                <a:latin typeface="宋体" panose="02010600030101010101" pitchFamily="2" charset="-122"/>
                <a:ea typeface="宋体" panose="02010600030101010101" pitchFamily="2" charset="-122"/>
                <a:cs typeface="宋体" panose="02010600030101010101" pitchFamily="2" charset="-122"/>
              </a:rPr>
              <a:t>CNN+ATT (2) PCNN+ATT (Lin et al.,2016)</a:t>
            </a:r>
            <a:endParaRPr sz="2000">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Ø"/>
            </a:pPr>
            <a:r>
              <a:rPr sz="2000">
                <a:latin typeface="宋体" panose="02010600030101010101" pitchFamily="2" charset="-122"/>
                <a:ea typeface="宋体" panose="02010600030101010101" pitchFamily="2" charset="-122"/>
                <a:cs typeface="宋体" panose="02010600030101010101" pitchFamily="2" charset="-122"/>
              </a:rPr>
              <a:t>(</a:t>
            </a:r>
            <a:r>
              <a:rPr lang="en-US" sz="2000">
                <a:latin typeface="宋体" panose="02010600030101010101" pitchFamily="2" charset="-122"/>
                <a:ea typeface="宋体" panose="02010600030101010101" pitchFamily="2" charset="-122"/>
                <a:cs typeface="宋体" panose="02010600030101010101" pitchFamily="2" charset="-122"/>
              </a:rPr>
              <a:t>3</a:t>
            </a:r>
            <a:r>
              <a:rPr sz="2000">
                <a:latin typeface="宋体" panose="02010600030101010101" pitchFamily="2" charset="-122"/>
                <a:ea typeface="宋体" panose="02010600030101010101" pitchFamily="2" charset="-122"/>
                <a:cs typeface="宋体" panose="02010600030101010101" pitchFamily="2" charset="-122"/>
              </a:rPr>
              <a:t>)CNN+HATT(4) PCNN+HATT (Han</a:t>
            </a:r>
            <a:r>
              <a:rPr lang="en-US" sz="2000">
                <a:latin typeface="宋体" panose="02010600030101010101" pitchFamily="2" charset="-122"/>
                <a:ea typeface="宋体" panose="02010600030101010101" pitchFamily="2" charset="-122"/>
                <a:cs typeface="宋体" panose="02010600030101010101" pitchFamily="2" charset="-122"/>
              </a:rPr>
              <a:t> </a:t>
            </a:r>
            <a:r>
              <a:rPr sz="2000">
                <a:latin typeface="宋体" panose="02010600030101010101" pitchFamily="2" charset="-122"/>
                <a:ea typeface="宋体" panose="02010600030101010101" pitchFamily="2" charset="-122"/>
                <a:cs typeface="宋体" panose="02010600030101010101" pitchFamily="2" charset="-122"/>
              </a:rPr>
              <a:t>et al., 2018a)</a:t>
            </a:r>
            <a:endParaRPr sz="2000">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Ø"/>
            </a:pPr>
            <a:r>
              <a:rPr sz="2000">
                <a:latin typeface="宋体" panose="02010600030101010101" pitchFamily="2" charset="-122"/>
                <a:ea typeface="宋体" panose="02010600030101010101" pitchFamily="2" charset="-122"/>
                <a:cs typeface="宋体" panose="02010600030101010101" pitchFamily="2" charset="-122"/>
              </a:rPr>
              <a:t>(</a:t>
            </a:r>
            <a:r>
              <a:rPr lang="en-US" sz="2000">
                <a:latin typeface="宋体" panose="02010600030101010101" pitchFamily="2" charset="-122"/>
                <a:ea typeface="宋体" panose="02010600030101010101" pitchFamily="2" charset="-122"/>
                <a:cs typeface="宋体" panose="02010600030101010101" pitchFamily="2" charset="-122"/>
              </a:rPr>
              <a:t>5</a:t>
            </a:r>
            <a:r>
              <a:rPr sz="2000">
                <a:latin typeface="宋体" panose="02010600030101010101" pitchFamily="2" charset="-122"/>
                <a:ea typeface="宋体" panose="02010600030101010101" pitchFamily="2" charset="-122"/>
                <a:cs typeface="宋体" panose="02010600030101010101" pitchFamily="2" charset="-122"/>
              </a:rPr>
              <a:t>)RESIDE (Vashishth et al., 2018</a:t>
            </a:r>
            <a:r>
              <a:rPr lang="en-US" sz="2000">
                <a:latin typeface="宋体" panose="02010600030101010101" pitchFamily="2" charset="-122"/>
                <a:ea typeface="宋体" panose="02010600030101010101" pitchFamily="2" charset="-122"/>
                <a:cs typeface="宋体" panose="02010600030101010101" pitchFamily="2" charset="-122"/>
              </a:rPr>
              <a:t>)</a:t>
            </a:r>
            <a:endParaRPr lang="en-US" sz="2000">
              <a:latin typeface="宋体" panose="02010600030101010101" pitchFamily="2" charset="-122"/>
              <a:ea typeface="宋体" panose="02010600030101010101" pitchFamily="2" charset="-122"/>
              <a:cs typeface="宋体" panose="02010600030101010101" pitchFamily="2" charset="-122"/>
            </a:endParaRPr>
          </a:p>
        </p:txBody>
      </p:sp>
      <p:pic>
        <p:nvPicPr>
          <p:cNvPr id="9" name="图片 8"/>
          <p:cNvPicPr>
            <a:picLocks noChangeAspect="1"/>
          </p:cNvPicPr>
          <p:nvPr/>
        </p:nvPicPr>
        <p:blipFill>
          <a:blip r:embed="rId1"/>
          <a:stretch>
            <a:fillRect/>
          </a:stretch>
        </p:blipFill>
        <p:spPr>
          <a:xfrm>
            <a:off x="1087755" y="5106035"/>
            <a:ext cx="3246120" cy="1036320"/>
          </a:xfrm>
          <a:prstGeom prst="rect">
            <a:avLst/>
          </a:prstGeom>
        </p:spPr>
      </p:pic>
      <p:sp>
        <p:nvSpPr>
          <p:cNvPr id="10" name="矩形 9"/>
          <p:cNvSpPr/>
          <p:nvPr/>
        </p:nvSpPr>
        <p:spPr>
          <a:xfrm>
            <a:off x="651467" y="4519833"/>
            <a:ext cx="2056130" cy="460375"/>
          </a:xfrm>
          <a:prstGeom prst="rect">
            <a:avLst/>
          </a:prstGeom>
        </p:spPr>
        <p:txBody>
          <a:bodyPr wrap="none">
            <a:spAutoFit/>
          </a:bodyPr>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参数</a:t>
            </a:r>
            <a:r>
              <a:rPr lang="zh-CN" altLang="en-US" sz="2400" b="1" dirty="0">
                <a:solidFill>
                  <a:srgbClr val="000000"/>
                </a:solidFill>
                <a:latin typeface="Times New Roman" panose="02020603050405020304" pitchFamily="18" charset="0"/>
                <a:cs typeface="Times New Roman" panose="02020603050405020304" pitchFamily="18" charset="0"/>
              </a:rPr>
              <a:t>设置：</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11" name="灯片编号占位符 10"/>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7886"/>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实验结果</a:t>
            </a:r>
            <a:endParaRPr kumimoji="0" lang="zh-CN" altLang="en-US" sz="4000" b="1" i="0" u="none" strike="noStrike" kern="0" cap="none" spc="0" normalizeH="0" baseline="0" noProof="0">
              <a:ln>
                <a:noFill/>
              </a:ln>
              <a:solidFill>
                <a:srgbClr val="1557AE"/>
              </a:solidFill>
              <a:effectLst/>
              <a:uLnTx/>
              <a:uFillTx/>
            </a:endParaRPr>
          </a:p>
        </p:txBody>
      </p:sp>
      <p:sp>
        <p:nvSpPr>
          <p:cNvPr id="5" name="矩形 4"/>
          <p:cNvSpPr/>
          <p:nvPr/>
        </p:nvSpPr>
        <p:spPr>
          <a:xfrm>
            <a:off x="168890" y="131747"/>
            <a:ext cx="482824" cy="646331"/>
          </a:xfrm>
          <a:prstGeom prst="rect">
            <a:avLst/>
          </a:prstGeom>
        </p:spPr>
        <p:txBody>
          <a:bodyPr wrap="none">
            <a:spAutoFit/>
          </a:bodyPr>
          <a:lstStyle/>
          <a:p>
            <a:pPr lvl="0" eaLnBrk="1" fontAlgn="auto" hangingPunct="1">
              <a:spcBef>
                <a:spcPts val="0"/>
              </a:spcBef>
              <a:spcAft>
                <a:spcPts val="0"/>
              </a:spcAft>
              <a:defRPr/>
            </a:pPr>
            <a:r>
              <a:rPr lang="en-US" altLang="zh-CN" sz="3600">
                <a:solidFill>
                  <a:prstClr val="white"/>
                </a:solidFill>
                <a:latin typeface="Broadway" panose="04040905080B02020502" pitchFamily="82" charset="0"/>
                <a:ea typeface="黑体" panose="02010609060101010101" pitchFamily="49" charset="-122"/>
              </a:rPr>
              <a:t>4</a:t>
            </a:r>
            <a:endParaRPr lang="zh-CN" altLang="en-US" sz="3600" dirty="0">
              <a:solidFill>
                <a:prstClr val="white"/>
              </a:solidFill>
              <a:latin typeface="Broadway" panose="04040905080B02020502" pitchFamily="82" charset="0"/>
              <a:ea typeface="黑体" panose="02010609060101010101" pitchFamily="49" charset="-122"/>
            </a:endParaRPr>
          </a:p>
        </p:txBody>
      </p:sp>
      <p:sp>
        <p:nvSpPr>
          <p:cNvPr id="12" name="文本框 11"/>
          <p:cNvSpPr txBox="1"/>
          <p:nvPr/>
        </p:nvSpPr>
        <p:spPr>
          <a:xfrm>
            <a:off x="410302" y="1114615"/>
            <a:ext cx="3327127" cy="460375"/>
          </a:xfrm>
          <a:prstGeom prst="rect">
            <a:avLst/>
          </a:prstGeom>
          <a:noFill/>
        </p:spPr>
        <p:txBody>
          <a:bodyPr wrap="square">
            <a:spAutoFit/>
          </a:bodyPr>
          <a:lstStyle/>
          <a:p>
            <a:r>
              <a:rPr lang="zh-CN" altLang="en-US" sz="2400" dirty="0">
                <a:solidFill>
                  <a:srgbClr val="121212"/>
                </a:solidFill>
                <a:latin typeface="-apple-system"/>
              </a:rPr>
              <a:t>主要实验结果</a:t>
            </a:r>
            <a:r>
              <a:rPr lang="en-US" altLang="zh-CN" sz="2400" dirty="0">
                <a:solidFill>
                  <a:srgbClr val="121212"/>
                </a:solidFill>
                <a:latin typeface="-apple-system"/>
              </a:rPr>
              <a:t>:</a:t>
            </a:r>
            <a:endParaRPr lang="zh-CN" altLang="en-US" sz="2400" dirty="0"/>
          </a:p>
        </p:txBody>
      </p:sp>
      <p:pic>
        <p:nvPicPr>
          <p:cNvPr id="2" name="图片 1"/>
          <p:cNvPicPr>
            <a:picLocks noChangeAspect="1"/>
          </p:cNvPicPr>
          <p:nvPr/>
        </p:nvPicPr>
        <p:blipFill>
          <a:blip r:embed="rId1"/>
          <a:stretch>
            <a:fillRect/>
          </a:stretch>
        </p:blipFill>
        <p:spPr>
          <a:xfrm>
            <a:off x="4277360" y="777875"/>
            <a:ext cx="6903720" cy="5669280"/>
          </a:xfrm>
          <a:prstGeom prst="rect">
            <a:avLst/>
          </a:prstGeom>
        </p:spPr>
      </p:pic>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7886"/>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实验结果</a:t>
            </a:r>
            <a:endParaRPr kumimoji="0" lang="zh-CN" altLang="en-US" sz="4000" b="1" i="0" u="none" strike="noStrike" kern="0" cap="none" spc="0" normalizeH="0" baseline="0" noProof="0">
              <a:ln>
                <a:noFill/>
              </a:ln>
              <a:solidFill>
                <a:srgbClr val="1557AE"/>
              </a:solidFill>
              <a:effectLst/>
              <a:uLnTx/>
              <a:uFillTx/>
            </a:endParaRPr>
          </a:p>
        </p:txBody>
      </p:sp>
      <p:sp>
        <p:nvSpPr>
          <p:cNvPr id="5" name="矩形 4"/>
          <p:cNvSpPr/>
          <p:nvPr/>
        </p:nvSpPr>
        <p:spPr>
          <a:xfrm>
            <a:off x="168890" y="131747"/>
            <a:ext cx="482824" cy="646331"/>
          </a:xfrm>
          <a:prstGeom prst="rect">
            <a:avLst/>
          </a:prstGeom>
        </p:spPr>
        <p:txBody>
          <a:bodyPr wrap="none">
            <a:spAutoFit/>
          </a:bodyPr>
          <a:lstStyle/>
          <a:p>
            <a:pPr lvl="0" eaLnBrk="1" fontAlgn="auto" hangingPunct="1">
              <a:spcBef>
                <a:spcPts val="0"/>
              </a:spcBef>
              <a:spcAft>
                <a:spcPts val="0"/>
              </a:spcAft>
              <a:defRPr/>
            </a:pPr>
            <a:r>
              <a:rPr lang="en-US" altLang="zh-CN" sz="3600">
                <a:solidFill>
                  <a:prstClr val="white"/>
                </a:solidFill>
                <a:latin typeface="Broadway" panose="04040905080B02020502" pitchFamily="82" charset="0"/>
                <a:ea typeface="黑体" panose="02010609060101010101" pitchFamily="49" charset="-122"/>
              </a:rPr>
              <a:t>4</a:t>
            </a:r>
            <a:endParaRPr lang="zh-CN" altLang="en-US" sz="3600" dirty="0">
              <a:solidFill>
                <a:prstClr val="white"/>
              </a:solidFill>
              <a:latin typeface="Broadway" panose="04040905080B02020502" pitchFamily="82" charset="0"/>
              <a:ea typeface="黑体" panose="02010609060101010101" pitchFamily="49" charset="-122"/>
            </a:endParaRPr>
          </a:p>
        </p:txBody>
      </p:sp>
      <p:sp>
        <p:nvSpPr>
          <p:cNvPr id="12" name="文本框 11"/>
          <p:cNvSpPr txBox="1"/>
          <p:nvPr/>
        </p:nvSpPr>
        <p:spPr>
          <a:xfrm>
            <a:off x="410302" y="1114615"/>
            <a:ext cx="3327127" cy="460375"/>
          </a:xfrm>
          <a:prstGeom prst="rect">
            <a:avLst/>
          </a:prstGeom>
          <a:noFill/>
        </p:spPr>
        <p:txBody>
          <a:bodyPr wrap="square">
            <a:spAutoFit/>
          </a:bodyPr>
          <a:lstStyle/>
          <a:p>
            <a:r>
              <a:rPr lang="zh-CN" altLang="en-US" sz="2400" dirty="0">
                <a:solidFill>
                  <a:srgbClr val="121212"/>
                </a:solidFill>
                <a:latin typeface="-apple-system"/>
              </a:rPr>
              <a:t>主要实验结果</a:t>
            </a:r>
            <a:r>
              <a:rPr lang="en-US" altLang="zh-CN" sz="2400" dirty="0">
                <a:solidFill>
                  <a:srgbClr val="121212"/>
                </a:solidFill>
                <a:latin typeface="-apple-system"/>
              </a:rPr>
              <a:t>:</a:t>
            </a:r>
            <a:endParaRPr lang="zh-CN" altLang="en-US" sz="2400" dirty="0"/>
          </a:p>
        </p:txBody>
      </p:sp>
      <p:pic>
        <p:nvPicPr>
          <p:cNvPr id="3" name="图片 2"/>
          <p:cNvPicPr>
            <a:picLocks noChangeAspect="1"/>
          </p:cNvPicPr>
          <p:nvPr/>
        </p:nvPicPr>
        <p:blipFill>
          <a:blip r:embed="rId1"/>
          <a:stretch>
            <a:fillRect/>
          </a:stretch>
        </p:blipFill>
        <p:spPr>
          <a:xfrm>
            <a:off x="3398520" y="1386205"/>
            <a:ext cx="8031480" cy="3009900"/>
          </a:xfrm>
          <a:prstGeom prst="rect">
            <a:avLst/>
          </a:prstGeom>
        </p:spPr>
      </p:pic>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7886"/>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实验结果</a:t>
            </a:r>
            <a:endParaRPr kumimoji="0" lang="zh-CN" altLang="en-US" sz="4000" b="1" i="0" u="none" strike="noStrike" kern="0" cap="none" spc="0" normalizeH="0" baseline="0" noProof="0">
              <a:ln>
                <a:noFill/>
              </a:ln>
              <a:solidFill>
                <a:srgbClr val="1557AE"/>
              </a:solidFill>
              <a:effectLst/>
              <a:uLnTx/>
              <a:uFillTx/>
            </a:endParaRPr>
          </a:p>
        </p:txBody>
      </p:sp>
      <p:sp>
        <p:nvSpPr>
          <p:cNvPr id="5" name="矩形 4"/>
          <p:cNvSpPr/>
          <p:nvPr/>
        </p:nvSpPr>
        <p:spPr>
          <a:xfrm>
            <a:off x="168890" y="131747"/>
            <a:ext cx="482824" cy="646331"/>
          </a:xfrm>
          <a:prstGeom prst="rect">
            <a:avLst/>
          </a:prstGeom>
        </p:spPr>
        <p:txBody>
          <a:bodyPr wrap="none">
            <a:spAutoFit/>
          </a:bodyPr>
          <a:lstStyle/>
          <a:p>
            <a:pPr lvl="0" eaLnBrk="1" fontAlgn="auto" hangingPunct="1">
              <a:spcBef>
                <a:spcPts val="0"/>
              </a:spcBef>
              <a:spcAft>
                <a:spcPts val="0"/>
              </a:spcAft>
              <a:defRPr/>
            </a:pPr>
            <a:r>
              <a:rPr lang="en-US" altLang="zh-CN" sz="3600">
                <a:solidFill>
                  <a:prstClr val="white"/>
                </a:solidFill>
                <a:latin typeface="Broadway" panose="04040905080B02020502" pitchFamily="82" charset="0"/>
                <a:ea typeface="黑体" panose="02010609060101010101" pitchFamily="49" charset="-122"/>
              </a:rPr>
              <a:t>4</a:t>
            </a:r>
            <a:endParaRPr lang="zh-CN" altLang="en-US" sz="3600" dirty="0">
              <a:solidFill>
                <a:prstClr val="white"/>
              </a:solidFill>
              <a:latin typeface="Broadway" panose="04040905080B02020502" pitchFamily="82" charset="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1684020" y="1877060"/>
            <a:ext cx="8823960" cy="1493520"/>
          </a:xfrm>
          <a:prstGeom prst="rect">
            <a:avLst/>
          </a:prstGeom>
        </p:spPr>
      </p:pic>
      <p:sp>
        <p:nvSpPr>
          <p:cNvPr id="6" name="矩形 5"/>
          <p:cNvSpPr/>
          <p:nvPr/>
        </p:nvSpPr>
        <p:spPr>
          <a:xfrm>
            <a:off x="445727" y="1344198"/>
            <a:ext cx="2161540" cy="460375"/>
          </a:xfrm>
          <a:prstGeom prst="rect">
            <a:avLst/>
          </a:prstGeom>
        </p:spPr>
        <p:txBody>
          <a:bodyPr wrap="none">
            <a:spAutoFit/>
          </a:bodyPr>
          <a:p>
            <a:pPr marL="342900" indent="-342900" algn="ctr">
              <a:buFont typeface="Wingdings" panose="05000000000000000000" charset="0"/>
              <a:buChar char="Ø"/>
            </a:pPr>
            <a:r>
              <a:rPr lang="en-US" altLang="zh-CN" sz="2400" b="1" dirty="0">
                <a:solidFill>
                  <a:srgbClr val="000000"/>
                </a:solidFill>
                <a:latin typeface="Times New Roman" panose="02020603050405020304" pitchFamily="18" charset="0"/>
                <a:cs typeface="Times New Roman" panose="02020603050405020304" pitchFamily="18" charset="0"/>
              </a:rPr>
              <a:t>case study</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4038600" y="3670300"/>
            <a:ext cx="4114800" cy="2621280"/>
          </a:xfrm>
          <a:prstGeom prst="rect">
            <a:avLst/>
          </a:prstGeom>
        </p:spPr>
      </p:pic>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相关工作</a:t>
            </a:r>
            <a:endParaRPr kumimoji="0" lang="zh-CN" altLang="en-US" sz="4000" b="1" i="0" u="none" strike="noStrike" kern="0" cap="none" spc="0" normalizeH="0" baseline="0" noProof="0">
              <a:ln>
                <a:noFill/>
              </a:ln>
              <a:solidFill>
                <a:srgbClr val="1557AE"/>
              </a:solidFill>
              <a:effectLst/>
              <a:uLnTx/>
              <a:uFillTx/>
            </a:endParaRPr>
          </a:p>
        </p:txBody>
      </p:sp>
      <p:sp>
        <p:nvSpPr>
          <p:cNvPr id="5" name="矩形 4"/>
          <p:cNvSpPr/>
          <p:nvPr/>
        </p:nvSpPr>
        <p:spPr>
          <a:xfrm>
            <a:off x="168890" y="131747"/>
            <a:ext cx="339090" cy="645160"/>
          </a:xfrm>
          <a:prstGeom prst="rect">
            <a:avLst/>
          </a:prstGeom>
        </p:spPr>
        <p:txBody>
          <a:bodyPr wrap="none">
            <a:spAutoFit/>
          </a:bodyPr>
          <a:lstStyle/>
          <a:p>
            <a:pPr lvl="0" eaLnBrk="1" fontAlgn="auto" hangingPunct="1">
              <a:spcBef>
                <a:spcPts val="0"/>
              </a:spcBef>
              <a:spcAft>
                <a:spcPts val="0"/>
              </a:spcAft>
              <a:defRPr/>
            </a:pPr>
            <a:r>
              <a:rPr lang="en-US" altLang="zh-CN" sz="3600" dirty="0">
                <a:solidFill>
                  <a:prstClr val="white"/>
                </a:solidFill>
                <a:latin typeface="Broadway" panose="04040905080B02020502" pitchFamily="82" charset="0"/>
                <a:ea typeface="黑体" panose="02010609060101010101" pitchFamily="49" charset="-122"/>
              </a:rPr>
              <a:t>5</a:t>
            </a:r>
            <a:endParaRPr lang="en-US" altLang="zh-CN" sz="3600" dirty="0">
              <a:solidFill>
                <a:prstClr val="white"/>
              </a:solidFill>
              <a:latin typeface="Broadway" panose="04040905080B02020502" pitchFamily="82" charset="0"/>
              <a:ea typeface="黑体" panose="02010609060101010101" pitchFamily="49" charset="-122"/>
            </a:endParaRPr>
          </a:p>
        </p:txBody>
      </p:sp>
      <p:sp>
        <p:nvSpPr>
          <p:cNvPr id="13" name="文本框 12"/>
          <p:cNvSpPr txBox="1"/>
          <p:nvPr/>
        </p:nvSpPr>
        <p:spPr>
          <a:xfrm>
            <a:off x="410210" y="1114425"/>
            <a:ext cx="4139565" cy="460375"/>
          </a:xfrm>
          <a:prstGeom prst="rect">
            <a:avLst/>
          </a:prstGeom>
          <a:noFill/>
        </p:spPr>
        <p:txBody>
          <a:bodyPr wrap="square">
            <a:spAutoFit/>
          </a:bodyPr>
          <a:lstStyle/>
          <a:p>
            <a:pPr marL="342900" indent="-342900">
              <a:buFont typeface="Wingdings" panose="05000000000000000000" charset="0"/>
              <a:buChar char="Ø"/>
            </a:pPr>
            <a:r>
              <a:rPr lang="en-US" sz="2400" dirty="0"/>
              <a:t>QA</a:t>
            </a:r>
            <a:r>
              <a:rPr lang="zh-CN" altLang="en-US" sz="2400" dirty="0"/>
              <a:t>和</a:t>
            </a:r>
            <a:r>
              <a:rPr lang="en-US" altLang="zh-CN" sz="2400" dirty="0"/>
              <a:t>IR</a:t>
            </a:r>
            <a:r>
              <a:rPr lang="zh-CN" altLang="en-US" sz="2400" dirty="0"/>
              <a:t>的结合：</a:t>
            </a:r>
            <a:r>
              <a:rPr lang="zh-CN" altLang="en-US" sz="2400" dirty="0"/>
              <a:t>由来已久</a:t>
            </a:r>
            <a:endParaRPr lang="zh-CN" altLang="en-US" sz="2400" dirty="0"/>
          </a:p>
        </p:txBody>
      </p:sp>
      <p:sp>
        <p:nvSpPr>
          <p:cNvPr id="2" name="文本框 1"/>
          <p:cNvSpPr txBox="1"/>
          <p:nvPr/>
        </p:nvSpPr>
        <p:spPr>
          <a:xfrm>
            <a:off x="1291590" y="1912620"/>
            <a:ext cx="10734040" cy="3415030"/>
          </a:xfrm>
          <a:prstGeom prst="rect">
            <a:avLst/>
          </a:prstGeom>
          <a:noFill/>
        </p:spPr>
        <p:txBody>
          <a:bodyPr wrap="square" rtlCol="0" anchor="t">
            <a:spAutoFit/>
          </a:bodyPr>
          <a:p>
            <a:pPr latinLnBrk="0">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双向奔赴，相互促进</a:t>
            </a:r>
            <a:endParaRPr lang="zh-CN" altLang="en-US">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pPr>
            <a:endParaRPr lang="zh-CN" altLang="en-US">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pPr>
            <a:endParaRPr lang="en-US" altLang="zh-CN">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在信息提取的帮助下，结构化数据上的QA任务优于大多数基线。</a:t>
            </a:r>
            <a:endParaRPr lang="zh-CN" altLang="en-US">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pPr>
            <a:endParaRPr lang="zh-CN" altLang="en-US">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pPr>
            <a:endParaRPr lang="zh-CN" altLang="en-US">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要么使用QA模型来提取三元组，要么采用信息</a:t>
            </a:r>
            <a:r>
              <a:rPr lang="zh-CN" altLang="en-US">
                <a:latin typeface="宋体" panose="02010600030101010101" pitchFamily="2" charset="-122"/>
                <a:ea typeface="宋体" panose="02010600030101010101" pitchFamily="2" charset="-122"/>
                <a:cs typeface="宋体" panose="02010600030101010101" pitchFamily="2" charset="-122"/>
              </a:rPr>
              <a:t>抽取来协助QA任务。</a:t>
            </a:r>
            <a:endParaRPr lang="zh-CN" altLang="en-US">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相反，本文注于通过QA验证来改进RE任务。此外，</a:t>
            </a:r>
            <a:r>
              <a:rPr lang="zh-CN" altLang="en-US">
                <a:latin typeface="宋体" panose="02010600030101010101" pitchFamily="2" charset="-122"/>
                <a:ea typeface="宋体" panose="02010600030101010101" pitchFamily="2" charset="-122"/>
                <a:cs typeface="宋体" panose="02010600030101010101" pitchFamily="2" charset="-122"/>
              </a:rPr>
              <a:t>该框架可以应用于任何现有的RC模型。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747010" y="2358390"/>
            <a:ext cx="6697980" cy="922020"/>
          </a:xfrm>
          <a:prstGeom prst="rect">
            <a:avLst/>
          </a:prstGeom>
          <a:noFill/>
        </p:spPr>
        <p:txBody>
          <a:bodyPr wrap="none" rtlCol="0" anchor="t">
            <a:spAutoFit/>
          </a:bodyPr>
          <a:p>
            <a:pPr latinLnBrk="0">
              <a:lnSpc>
                <a:spcPct val="150000"/>
              </a:lnSpc>
            </a:pPr>
            <a:r>
              <a:rPr lang="zh-CN" altLang="en-US">
                <a:sym typeface="+mn-ea"/>
              </a:rPr>
              <a:t>(Jijkoun et al., 2004; Yao and</a:t>
            </a:r>
            <a:r>
              <a:rPr lang="en-US" altLang="zh-CN">
                <a:sym typeface="+mn-ea"/>
              </a:rPr>
              <a:t> </a:t>
            </a:r>
            <a:r>
              <a:rPr lang="zh-CN" altLang="en-US">
                <a:sym typeface="+mn-ea"/>
              </a:rPr>
              <a:t>Durme, 2014; </a:t>
            </a:r>
            <a:endParaRPr lang="zh-CN" altLang="en-US">
              <a:sym typeface="+mn-ea"/>
            </a:endParaRPr>
          </a:p>
          <a:p>
            <a:pPr latinLnBrk="0">
              <a:lnSpc>
                <a:spcPct val="150000"/>
              </a:lnSpc>
            </a:pPr>
            <a:r>
              <a:rPr lang="zh-CN" altLang="en-US">
                <a:sym typeface="+mn-ea"/>
              </a:rPr>
              <a:t>Qiu et al., 2018; Li et</a:t>
            </a:r>
            <a:r>
              <a:rPr lang="en-US" altLang="zh-CN">
                <a:sym typeface="+mn-ea"/>
              </a:rPr>
              <a:t> </a:t>
            </a:r>
            <a:r>
              <a:rPr lang="zh-CN" altLang="en-US">
                <a:sym typeface="+mn-ea"/>
              </a:rPr>
              <a:t>al., 2019a).(Yao and Durme, 2014)</a:t>
            </a:r>
            <a:endParaRPr lang="zh-CN" altLang="en-US"/>
          </a:p>
        </p:txBody>
      </p:sp>
      <p:sp>
        <p:nvSpPr>
          <p:cNvPr id="8" name="文本框 7"/>
          <p:cNvSpPr txBox="1"/>
          <p:nvPr/>
        </p:nvSpPr>
        <p:spPr>
          <a:xfrm>
            <a:off x="1291590" y="3774440"/>
            <a:ext cx="8676005" cy="368300"/>
          </a:xfrm>
          <a:prstGeom prst="rect">
            <a:avLst/>
          </a:prstGeom>
          <a:noFill/>
        </p:spPr>
        <p:txBody>
          <a:bodyPr wrap="square" rtlCol="0" anchor="t">
            <a:spAutoFit/>
          </a:bodyPr>
          <a:p>
            <a:r>
              <a:rPr lang="en-US" altLang="zh-CN"/>
              <a:t>·</a:t>
            </a:r>
            <a:r>
              <a:rPr lang="zh-CN" altLang="en-US"/>
              <a:t>(Yao and Durme, 2014;Qiu et al., 2018; Li et al., 2019a</a:t>
            </a:r>
            <a:endParaRPr lang="zh-CN" altLang="en-US"/>
          </a:p>
        </p:txBody>
      </p:sp>
      <p:sp>
        <p:nvSpPr>
          <p:cNvPr id="9" name="文本框 8"/>
          <p:cNvSpPr txBox="1"/>
          <p:nvPr/>
        </p:nvSpPr>
        <p:spPr>
          <a:xfrm>
            <a:off x="651510" y="5549265"/>
            <a:ext cx="9612630" cy="506730"/>
          </a:xfrm>
          <a:prstGeom prst="rect">
            <a:avLst/>
          </a:prstGeom>
          <a:noFill/>
        </p:spPr>
        <p:txBody>
          <a:bodyPr wrap="none" rtlCol="0" anchor="t">
            <a:spAutoFit/>
          </a:bodyPr>
          <a:p>
            <a:pPr marL="285750" indent="-285750" latinLnBrk="0">
              <a:lnSpc>
                <a:spcPct val="150000"/>
              </a:lnSpc>
              <a:buFont typeface="Wingdings" panose="05000000000000000000" charset="0"/>
              <a:buChar char="Ø"/>
            </a:pPr>
            <a:r>
              <a:rPr lang="zh-CN">
                <a:latin typeface="宋体" panose="02010600030101010101" pitchFamily="2" charset="-122"/>
                <a:ea typeface="宋体" panose="02010600030101010101" pitchFamily="2" charset="-122"/>
                <a:cs typeface="宋体" panose="02010600030101010101" pitchFamily="2" charset="-122"/>
                <a:sym typeface="+mn-ea"/>
              </a:rPr>
              <a:t>未来工作：</a:t>
            </a:r>
            <a:r>
              <a:rPr>
                <a:latin typeface="宋体" panose="02010600030101010101" pitchFamily="2" charset="-122"/>
                <a:ea typeface="宋体" panose="02010600030101010101" pitchFamily="2" charset="-122"/>
                <a:cs typeface="宋体" panose="02010600030101010101" pitchFamily="2" charset="-122"/>
                <a:sym typeface="+mn-ea"/>
              </a:rPr>
              <a:t>验证是一种思想，</a:t>
            </a:r>
            <a:r>
              <a:rPr>
                <a:latin typeface="宋体" panose="02010600030101010101" pitchFamily="2" charset="-122"/>
                <a:ea typeface="宋体" panose="02010600030101010101" pitchFamily="2" charset="-122"/>
                <a:cs typeface="宋体" panose="02010600030101010101" pitchFamily="2" charset="-122"/>
                <a:sym typeface="+mn-ea"/>
              </a:rPr>
              <a:t>验证模型还可以加到知识图完成上</a:t>
            </a:r>
            <a:r>
              <a:rPr lang="zh-CN">
                <a:latin typeface="宋体" panose="02010600030101010101" pitchFamily="2" charset="-122"/>
                <a:ea typeface="宋体" panose="02010600030101010101" pitchFamily="2" charset="-122"/>
                <a:cs typeface="宋体" panose="02010600030101010101" pitchFamily="2" charset="-122"/>
                <a:sym typeface="+mn-ea"/>
              </a:rPr>
              <a:t>或</a:t>
            </a:r>
            <a:r>
              <a:rPr>
                <a:latin typeface="宋体" panose="02010600030101010101" pitchFamily="2" charset="-122"/>
                <a:ea typeface="宋体" panose="02010600030101010101" pitchFamily="2" charset="-122"/>
                <a:cs typeface="宋体" panose="02010600030101010101" pitchFamily="2" charset="-122"/>
                <a:sym typeface="+mn-ea"/>
              </a:rPr>
              <a:t>实体分类，槽位填充任务</a:t>
            </a:r>
            <a:endParaRPr lang="zh-CN" altLang="en-US"/>
          </a:p>
        </p:txBody>
      </p:sp>
      <p:sp>
        <p:nvSpPr>
          <p:cNvPr id="10" name="灯片编号占位符 9"/>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总结</a:t>
            </a:r>
            <a:endParaRPr kumimoji="0" lang="zh-CN" altLang="en-US" sz="4000" b="1" i="0" u="none" strike="noStrike" kern="0" cap="none" spc="0" normalizeH="0" baseline="0" noProof="0">
              <a:ln>
                <a:noFill/>
              </a:ln>
              <a:solidFill>
                <a:srgbClr val="1557AE"/>
              </a:solidFill>
              <a:effectLst/>
              <a:uLnTx/>
              <a:uFillTx/>
            </a:endParaRPr>
          </a:p>
        </p:txBody>
      </p:sp>
      <p:sp>
        <p:nvSpPr>
          <p:cNvPr id="5" name="矩形 4"/>
          <p:cNvSpPr/>
          <p:nvPr/>
        </p:nvSpPr>
        <p:spPr>
          <a:xfrm>
            <a:off x="168890" y="131747"/>
            <a:ext cx="339090" cy="645160"/>
          </a:xfrm>
          <a:prstGeom prst="rect">
            <a:avLst/>
          </a:prstGeom>
        </p:spPr>
        <p:txBody>
          <a:bodyPr wrap="none">
            <a:spAutoFit/>
          </a:bodyPr>
          <a:lstStyle/>
          <a:p>
            <a:pPr lvl="0" eaLnBrk="1" fontAlgn="auto" hangingPunct="1">
              <a:spcBef>
                <a:spcPts val="0"/>
              </a:spcBef>
              <a:spcAft>
                <a:spcPts val="0"/>
              </a:spcAft>
              <a:defRPr/>
            </a:pPr>
            <a:r>
              <a:rPr lang="en-US" altLang="zh-CN" sz="3600" dirty="0">
                <a:solidFill>
                  <a:prstClr val="white"/>
                </a:solidFill>
                <a:latin typeface="Broadway" panose="04040905080B02020502" pitchFamily="82" charset="0"/>
                <a:ea typeface="黑体" panose="02010609060101010101" pitchFamily="49" charset="-122"/>
              </a:rPr>
              <a:t>5</a:t>
            </a:r>
            <a:endParaRPr lang="en-US" altLang="zh-CN" sz="3600" dirty="0">
              <a:solidFill>
                <a:prstClr val="white"/>
              </a:solidFill>
              <a:latin typeface="Broadway" panose="04040905080B02020502" pitchFamily="82" charset="0"/>
              <a:ea typeface="黑体" panose="02010609060101010101" pitchFamily="49" charset="-122"/>
            </a:endParaRPr>
          </a:p>
        </p:txBody>
      </p:sp>
      <p:sp>
        <p:nvSpPr>
          <p:cNvPr id="13" name="文本框 12"/>
          <p:cNvSpPr txBox="1"/>
          <p:nvPr/>
        </p:nvSpPr>
        <p:spPr>
          <a:xfrm>
            <a:off x="410210" y="1114425"/>
            <a:ext cx="4139565" cy="460375"/>
          </a:xfrm>
          <a:prstGeom prst="rect">
            <a:avLst/>
          </a:prstGeom>
          <a:noFill/>
        </p:spPr>
        <p:txBody>
          <a:bodyPr wrap="square">
            <a:spAutoFit/>
          </a:bodyPr>
          <a:lstStyle/>
          <a:p>
            <a:pPr marL="342900" indent="-342900">
              <a:buFont typeface="Wingdings" panose="05000000000000000000" charset="0"/>
              <a:buChar char="Ø"/>
            </a:pPr>
            <a:r>
              <a:rPr lang="zh-CN" altLang="en-US" sz="2400" dirty="0"/>
              <a:t>本文</a:t>
            </a:r>
            <a:r>
              <a:rPr lang="zh-CN" altLang="en-US" sz="2400" dirty="0"/>
              <a:t>贡献</a:t>
            </a:r>
            <a:endParaRPr lang="zh-CN" altLang="en-US" sz="2400" dirty="0"/>
          </a:p>
        </p:txBody>
      </p:sp>
      <p:sp>
        <p:nvSpPr>
          <p:cNvPr id="2" name="文本框 1"/>
          <p:cNvSpPr txBox="1"/>
          <p:nvPr/>
        </p:nvSpPr>
        <p:spPr>
          <a:xfrm>
            <a:off x="1291590" y="1912620"/>
            <a:ext cx="10734040" cy="1753235"/>
          </a:xfrm>
          <a:prstGeom prst="rect">
            <a:avLst/>
          </a:prstGeom>
          <a:noFill/>
        </p:spPr>
        <p:txBody>
          <a:bodyPr wrap="square" rtlCol="0" anchor="t">
            <a:spAutoFit/>
          </a:bodyPr>
          <a:p>
            <a:pPr latinLnBrk="0">
              <a:lnSpc>
                <a:spcPct val="200000"/>
              </a:lnSpc>
            </a:pPr>
            <a:r>
              <a:rPr>
                <a:latin typeface="宋体" panose="02010600030101010101" pitchFamily="2" charset="-122"/>
                <a:ea typeface="宋体" panose="02010600030101010101" pitchFamily="2" charset="-122"/>
                <a:cs typeface="宋体" panose="02010600030101010101" pitchFamily="2" charset="-122"/>
              </a:rPr>
              <a:t>1.首次提出基于问答的尾实体预测来验证关系抽取的结果</a:t>
            </a:r>
            <a:r>
              <a:rPr lang="zh-CN">
                <a:latin typeface="宋体" panose="02010600030101010101" pitchFamily="2" charset="-122"/>
                <a:ea typeface="宋体" panose="02010600030101010101" pitchFamily="2" charset="-122"/>
                <a:cs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endParaRPr>
          </a:p>
          <a:p>
            <a:pPr latinLnBrk="0">
              <a:lnSpc>
                <a:spcPct val="200000"/>
              </a:lnSpc>
            </a:pPr>
            <a:r>
              <a:rPr>
                <a:latin typeface="宋体" panose="02010600030101010101" pitchFamily="2" charset="-122"/>
                <a:ea typeface="宋体" panose="02010600030101010101" pitchFamily="2" charset="-122"/>
                <a:cs typeface="宋体" panose="02010600030101010101" pitchFamily="2" charset="-122"/>
              </a:rPr>
              <a:t>2.提出基于问答的验证框架并且证实了它的有效性</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且该框架即插即用</a:t>
            </a:r>
            <a:r>
              <a:rPr lang="zh-CN">
                <a:latin typeface="宋体" panose="02010600030101010101" pitchFamily="2" charset="-122"/>
                <a:ea typeface="宋体" panose="02010600030101010101" pitchFamily="2" charset="-122"/>
                <a:cs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endParaRPr>
          </a:p>
          <a:p>
            <a:pPr latinLnBrk="0">
              <a:lnSpc>
                <a:spcPct val="200000"/>
              </a:lnSpc>
            </a:pPr>
            <a:r>
              <a:rPr>
                <a:latin typeface="宋体" panose="02010600030101010101" pitchFamily="2" charset="-122"/>
                <a:ea typeface="宋体" panose="02010600030101010101" pitchFamily="2" charset="-122"/>
                <a:cs typeface="宋体" panose="02010600030101010101" pitchFamily="2" charset="-122"/>
              </a:rPr>
              <a:t>3.为提升验证性能，还提出了两个有效的</a:t>
            </a:r>
            <a:r>
              <a:rPr lang="zh-CN">
                <a:latin typeface="宋体" panose="02010600030101010101" pitchFamily="2" charset="-122"/>
                <a:ea typeface="宋体" panose="02010600030101010101" pitchFamily="2" charset="-122"/>
                <a:cs typeface="宋体" panose="02010600030101010101" pitchFamily="2" charset="-122"/>
              </a:rPr>
              <a:t>候选</a:t>
            </a:r>
            <a:r>
              <a:rPr>
                <a:latin typeface="宋体" panose="02010600030101010101" pitchFamily="2" charset="-122"/>
                <a:ea typeface="宋体" panose="02010600030101010101" pitchFamily="2" charset="-122"/>
                <a:cs typeface="宋体" panose="02010600030101010101" pitchFamily="2" charset="-122"/>
              </a:rPr>
              <a:t>关系选择策略</a:t>
            </a:r>
            <a:r>
              <a:rPr lang="zh-CN">
                <a:latin typeface="宋体" panose="02010600030101010101" pitchFamily="2" charset="-122"/>
                <a:ea typeface="宋体" panose="02010600030101010101" pitchFamily="2" charset="-122"/>
                <a:cs typeface="宋体" panose="02010600030101010101" pitchFamily="2" charset="-122"/>
              </a:rPr>
              <a:t>。</a:t>
            </a:r>
            <a:endParaRPr lang="zh-CN">
              <a:latin typeface="宋体" panose="02010600030101010101" pitchFamily="2" charset="-122"/>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7886"/>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论文概况</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482824" cy="646331"/>
          </a:xfrm>
          <a:prstGeom prst="rect">
            <a:avLst/>
          </a:prstGeom>
        </p:spPr>
        <p:txBody>
          <a:bodyPr wrap="none">
            <a:spAutoFit/>
          </a:bodyPr>
          <a:lstStyle/>
          <a:p>
            <a:pPr lvl="0" eaLnBrk="1" fontAlgn="auto" hangingPunct="1">
              <a:spcBef>
                <a:spcPts val="0"/>
              </a:spcBef>
              <a:spcAft>
                <a:spcPts val="0"/>
              </a:spcAft>
              <a:defRPr/>
            </a:pPr>
            <a:r>
              <a:rPr lang="en-US" altLang="zh-CN" sz="3600">
                <a:solidFill>
                  <a:prstClr val="white"/>
                </a:solidFill>
                <a:latin typeface="Broadway" panose="04040905080B02020502" pitchFamily="82" charset="0"/>
                <a:ea typeface="黑体" panose="02010609060101010101" pitchFamily="49" charset="-122"/>
              </a:rPr>
              <a:t>1</a:t>
            </a:r>
            <a:endParaRPr lang="zh-CN" altLang="en-US" sz="3600" dirty="0">
              <a:solidFill>
                <a:prstClr val="white"/>
              </a:solidFill>
              <a:latin typeface="Broadway" panose="04040905080B02020502" pitchFamily="82" charset="0"/>
              <a:ea typeface="黑体" panose="02010609060101010101" pitchFamily="49" charset="-122"/>
            </a:endParaRPr>
          </a:p>
        </p:txBody>
      </p:sp>
      <p:sp>
        <p:nvSpPr>
          <p:cNvPr id="13" name="圆角矩形 4"/>
          <p:cNvSpPr/>
          <p:nvPr/>
        </p:nvSpPr>
        <p:spPr bwMode="auto">
          <a:xfrm>
            <a:off x="840014" y="4926732"/>
            <a:ext cx="10030128" cy="1406123"/>
          </a:xfrm>
          <a:prstGeom prst="roundRect">
            <a:avLst>
              <a:gd name="adj" fmla="val 0"/>
            </a:avLst>
          </a:prstGeom>
          <a:solidFill>
            <a:srgbClr val="E7F6FF"/>
          </a:solidFill>
          <a:ln w="15875">
            <a:noFill/>
            <a:prstDash val="solid"/>
            <a:miter lim="800000"/>
          </a:ln>
        </p:spPr>
        <p:txBody>
          <a:bodyPr wrap="square" lIns="36000" rIns="36000" anchor="ctr" anchorCtr="0">
            <a:noAutofit/>
          </a:bodyPr>
          <a:lstStyle/>
          <a:p>
            <a:pPr marL="342900" lvl="0" indent="-342900">
              <a:lnSpc>
                <a:spcPct val="130000"/>
              </a:lnSpc>
              <a:buFont typeface="Wingdings" panose="05000000000000000000" pitchFamily="2" charset="2"/>
              <a:buChar char="p"/>
              <a:defRPr/>
            </a:pPr>
            <a:r>
              <a:rPr lang="zh-CN" altLang="en-US" sz="2000" dirty="0">
                <a:solidFill>
                  <a:srgbClr val="1557AE"/>
                </a:solidFill>
                <a:latin typeface="Times New Roman" panose="02020603050405020304" pitchFamily="18" charset="0"/>
                <a:cs typeface="Times New Roman" panose="02020603050405020304" pitchFamily="18" charset="0"/>
              </a:rPr>
              <a:t>提出了一个基于问答的框架来验证关系抽取模型的结果，适用于任何关系抽取模型，并进一步提升其性能</a:t>
            </a:r>
            <a:r>
              <a:rPr lang="en-US" altLang="zh-CN" sz="2000" dirty="0">
                <a:solidFill>
                  <a:srgbClr val="1557AE"/>
                </a:solidFill>
                <a:latin typeface="Times New Roman" panose="02020603050405020304" pitchFamily="18" charset="0"/>
                <a:cs typeface="Times New Roman" panose="02020603050405020304" pitchFamily="18" charset="0"/>
              </a:rPr>
              <a:t>.</a:t>
            </a:r>
            <a:endParaRPr kumimoji="0" lang="en-US" altLang="zh-CN" sz="2000" b="0" i="0" u="none" strike="noStrike" kern="1200" cap="none" spc="0" normalizeH="0" baseline="0" noProof="0" dirty="0">
              <a:ln>
                <a:noFill/>
              </a:ln>
              <a:solidFill>
                <a:srgbClr val="1557AE"/>
              </a:solidFill>
              <a:effectLst/>
              <a:uLnTx/>
              <a:uFillTx/>
              <a:latin typeface="Times New Roman" panose="02020603050405020304" pitchFamily="18" charset="0"/>
              <a:cs typeface="Times New Roman" panose="02020603050405020304" pitchFamily="18" charset="0"/>
            </a:endParaRPr>
          </a:p>
        </p:txBody>
      </p:sp>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pic>
        <p:nvPicPr>
          <p:cNvPr id="2" name="图片 1"/>
          <p:cNvPicPr>
            <a:picLocks noChangeAspect="1"/>
          </p:cNvPicPr>
          <p:nvPr/>
        </p:nvPicPr>
        <p:blipFill>
          <a:blip r:embed="rId1"/>
          <a:stretch>
            <a:fillRect/>
          </a:stretch>
        </p:blipFill>
        <p:spPr>
          <a:xfrm>
            <a:off x="2270760" y="927735"/>
            <a:ext cx="7650480" cy="2240280"/>
          </a:xfrm>
          <a:prstGeom prst="rect">
            <a:avLst/>
          </a:prstGeom>
        </p:spPr>
      </p:pic>
      <p:pic>
        <p:nvPicPr>
          <p:cNvPr id="7" name="图片 6"/>
          <p:cNvPicPr>
            <a:picLocks noChangeAspect="1"/>
          </p:cNvPicPr>
          <p:nvPr/>
        </p:nvPicPr>
        <p:blipFill>
          <a:blip r:embed="rId2"/>
          <a:stretch>
            <a:fillRect/>
          </a:stretch>
        </p:blipFill>
        <p:spPr>
          <a:xfrm>
            <a:off x="2418080" y="3434715"/>
            <a:ext cx="7193280" cy="80010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7886"/>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zh-CN" altLang="en-US" sz="4000" b="1" kern="0">
                <a:solidFill>
                  <a:srgbClr val="1557AE"/>
                </a:solidFill>
              </a:rPr>
              <a:t>研究目的</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482824" cy="646331"/>
          </a:xfrm>
          <a:prstGeom prst="rect">
            <a:avLst/>
          </a:prstGeom>
        </p:spPr>
        <p:txBody>
          <a:bodyPr wrap="none">
            <a:spAutoFit/>
          </a:bodyPr>
          <a:lstStyle/>
          <a:p>
            <a:pPr lvl="0" eaLnBrk="1" fontAlgn="auto" hangingPunct="1">
              <a:spcBef>
                <a:spcPts val="0"/>
              </a:spcBef>
              <a:spcAft>
                <a:spcPts val="0"/>
              </a:spcAft>
              <a:defRPr/>
            </a:pPr>
            <a:r>
              <a:rPr lang="en-US" altLang="zh-CN" sz="3600">
                <a:solidFill>
                  <a:prstClr val="white"/>
                </a:solidFill>
                <a:latin typeface="Broadway" panose="04040905080B02020502" pitchFamily="82" charset="0"/>
                <a:ea typeface="黑体" panose="02010609060101010101" pitchFamily="49" charset="-122"/>
              </a:rPr>
              <a:t>2</a:t>
            </a:r>
            <a:endParaRPr lang="zh-CN" altLang="en-US" sz="3600" dirty="0">
              <a:solidFill>
                <a:prstClr val="white"/>
              </a:solidFill>
              <a:latin typeface="Broadway" panose="04040905080B02020502" pitchFamily="82" charset="0"/>
              <a:ea typeface="黑体" panose="02010609060101010101" pitchFamily="49" charset="-122"/>
            </a:endParaRPr>
          </a:p>
        </p:txBody>
      </p:sp>
      <p:sp>
        <p:nvSpPr>
          <p:cNvPr id="3" name="矩形 2"/>
          <p:cNvSpPr/>
          <p:nvPr/>
        </p:nvSpPr>
        <p:spPr>
          <a:xfrm>
            <a:off x="488272" y="1191798"/>
            <a:ext cx="185166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引出问题</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5" name="矩形 4"/>
          <p:cNvSpPr/>
          <p:nvPr/>
        </p:nvSpPr>
        <p:spPr>
          <a:xfrm>
            <a:off x="651714" y="2353158"/>
            <a:ext cx="10669429" cy="1938020"/>
          </a:xfrm>
          <a:prstGeom prst="rect">
            <a:avLst/>
          </a:prstGeom>
        </p:spPr>
        <p:txBody>
          <a:bodyPr wrap="square">
            <a:spAutoFit/>
          </a:bodyPr>
          <a:lstStyle/>
          <a:p>
            <a:pPr marL="342900" indent="457200">
              <a:lnSpc>
                <a:spcPct val="150000"/>
              </a:lnSpc>
            </a:pPr>
            <a:r>
              <a:rPr sz="2000" dirty="0">
                <a:latin typeface="宋体" panose="02010600030101010101" pitchFamily="2" charset="-122"/>
                <a:ea typeface="宋体" panose="02010600030101010101" pitchFamily="2" charset="-122"/>
                <a:cs typeface="宋体" panose="02010600030101010101" pitchFamily="2" charset="-122"/>
              </a:rPr>
              <a:t>现存的大部分RE模型可分为</a:t>
            </a:r>
            <a:r>
              <a:rPr sz="2000" u="sng" dirty="0">
                <a:solidFill>
                  <a:srgbClr val="FF0000"/>
                </a:solidFill>
                <a:latin typeface="宋体" panose="02010600030101010101" pitchFamily="2" charset="-122"/>
                <a:ea typeface="宋体" panose="02010600030101010101" pitchFamily="2" charset="-122"/>
                <a:cs typeface="宋体" panose="02010600030101010101" pitchFamily="2" charset="-122"/>
              </a:rPr>
              <a:t>模型级别</a:t>
            </a:r>
            <a:r>
              <a:rPr sz="2000" dirty="0">
                <a:latin typeface="宋体" panose="02010600030101010101" pitchFamily="2" charset="-122"/>
                <a:ea typeface="宋体" panose="02010600030101010101" pitchFamily="2" charset="-122"/>
                <a:cs typeface="宋体" panose="02010600030101010101" pitchFamily="2" charset="-122"/>
              </a:rPr>
              <a:t>的研究，从</a:t>
            </a:r>
            <a:r>
              <a:rPr sz="2000" u="sng" dirty="0">
                <a:solidFill>
                  <a:srgbClr val="FF0000"/>
                </a:solidFill>
                <a:latin typeface="宋体" panose="02010600030101010101" pitchFamily="2" charset="-122"/>
                <a:ea typeface="宋体" panose="02010600030101010101" pitchFamily="2" charset="-122"/>
                <a:cs typeface="宋体" panose="02010600030101010101" pitchFamily="2" charset="-122"/>
              </a:rPr>
              <a:t>特征工程或模型设计</a:t>
            </a:r>
            <a:r>
              <a:rPr sz="2000" dirty="0">
                <a:latin typeface="宋体" panose="02010600030101010101" pitchFamily="2" charset="-122"/>
                <a:ea typeface="宋体" panose="02010600030101010101" pitchFamily="2" charset="-122"/>
                <a:cs typeface="宋体" panose="02010600030101010101" pitchFamily="2" charset="-122"/>
              </a:rPr>
              <a:t>来提升性能。由于噪声，数据</a:t>
            </a:r>
            <a:r>
              <a:rPr lang="zh-CN" sz="2000" dirty="0">
                <a:latin typeface="宋体" panose="02010600030101010101" pitchFamily="2" charset="-122"/>
                <a:ea typeface="宋体" panose="02010600030101010101" pitchFamily="2" charset="-122"/>
                <a:cs typeface="宋体" panose="02010600030101010101" pitchFamily="2" charset="-122"/>
              </a:rPr>
              <a:t>有限</a:t>
            </a:r>
            <a:r>
              <a:rPr sz="2000" dirty="0">
                <a:latin typeface="宋体" panose="02010600030101010101" pitchFamily="2" charset="-122"/>
                <a:ea typeface="宋体" panose="02010600030101010101" pitchFamily="2" charset="-122"/>
                <a:cs typeface="宋体" panose="02010600030101010101" pitchFamily="2" charset="-122"/>
              </a:rPr>
              <a:t>，或结构选择的困难，从上述来提升性能越来越</a:t>
            </a:r>
            <a:r>
              <a:rPr lang="zh-CN" sz="2000" dirty="0">
                <a:latin typeface="宋体" panose="02010600030101010101" pitchFamily="2" charset="-122"/>
                <a:ea typeface="宋体" panose="02010600030101010101" pitchFamily="2" charset="-122"/>
                <a:cs typeface="宋体" panose="02010600030101010101" pitchFamily="2" charset="-122"/>
              </a:rPr>
              <a:t>困</a:t>
            </a:r>
            <a:r>
              <a:rPr sz="2000" dirty="0">
                <a:latin typeface="宋体" panose="02010600030101010101" pitchFamily="2" charset="-122"/>
                <a:ea typeface="宋体" panose="02010600030101010101" pitchFamily="2" charset="-122"/>
                <a:cs typeface="宋体" panose="02010600030101010101" pitchFamily="2" charset="-122"/>
              </a:rPr>
              <a:t>难。</a:t>
            </a:r>
            <a:endParaRPr sz="2000" dirty="0">
              <a:latin typeface="宋体" panose="02010600030101010101" pitchFamily="2" charset="-122"/>
              <a:ea typeface="宋体" panose="02010600030101010101" pitchFamily="2" charset="-122"/>
              <a:cs typeface="宋体" panose="02010600030101010101" pitchFamily="2" charset="-122"/>
            </a:endParaRPr>
          </a:p>
          <a:p>
            <a:pPr marL="342900" indent="457200">
              <a:lnSpc>
                <a:spcPct val="150000"/>
              </a:lnSpc>
            </a:pPr>
            <a:endParaRPr sz="2000" dirty="0">
              <a:latin typeface="宋体" panose="02010600030101010101" pitchFamily="2" charset="-122"/>
              <a:ea typeface="宋体" panose="02010600030101010101" pitchFamily="2" charset="-122"/>
              <a:cs typeface="宋体" panose="02010600030101010101" pitchFamily="2" charset="-122"/>
            </a:endParaRPr>
          </a:p>
          <a:p>
            <a:pPr marL="342900" indent="457200">
              <a:lnSpc>
                <a:spcPct val="150000"/>
              </a:lnSpc>
            </a:pPr>
            <a:r>
              <a:rPr sz="2000" dirty="0">
                <a:latin typeface="宋体" panose="02010600030101010101" pitchFamily="2" charset="-122"/>
                <a:ea typeface="宋体" panose="02010600030101010101" pitchFamily="2" charset="-122"/>
                <a:cs typeface="宋体" panose="02010600030101010101" pitchFamily="2" charset="-122"/>
              </a:rPr>
              <a:t>本文从</a:t>
            </a:r>
            <a:r>
              <a:rPr sz="2000" u="sng" dirty="0">
                <a:solidFill>
                  <a:srgbClr val="FF0000"/>
                </a:solidFill>
                <a:latin typeface="宋体" panose="02010600030101010101" pitchFamily="2" charset="-122"/>
                <a:ea typeface="宋体" panose="02010600030101010101" pitchFamily="2" charset="-122"/>
                <a:cs typeface="宋体" panose="02010600030101010101" pitchFamily="2" charset="-122"/>
              </a:rPr>
              <a:t>结果级别</a:t>
            </a:r>
            <a:r>
              <a:rPr sz="2000" dirty="0">
                <a:latin typeface="宋体" panose="02010600030101010101" pitchFamily="2" charset="-122"/>
                <a:ea typeface="宋体" panose="02010600030101010101" pitchFamily="2" charset="-122"/>
                <a:cs typeface="宋体" panose="02010600030101010101" pitchFamily="2" charset="-122"/>
              </a:rPr>
              <a:t>来验证，检测错误的预测并纠正它们。</a:t>
            </a:r>
            <a:endParaRPr sz="2000" dirty="0">
              <a:latin typeface="宋体" panose="02010600030101010101" pitchFamily="2" charset="-122"/>
              <a:ea typeface="宋体" panose="02010600030101010101" pitchFamily="2" charset="-122"/>
              <a:cs typeface="宋体" panose="02010600030101010101" pitchFamily="2" charset="-122"/>
            </a:endParaRPr>
          </a:p>
        </p:txBody>
      </p:sp>
      <p:sp>
        <p:nvSpPr>
          <p:cNvPr id="9" name="灯片编号占位符 8"/>
          <p:cNvSpPr>
            <a:spLocks noGrp="1"/>
          </p:cNvSpPr>
          <p:nvPr>
            <p:ph type="sldNum" sz="quarter" idx="4"/>
          </p:nvPr>
        </p:nvSpPr>
        <p:spPr/>
        <p:txBody>
          <a:bodyPr/>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7886"/>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zh-CN" altLang="en-US" sz="4000" b="1" kern="0">
                <a:solidFill>
                  <a:srgbClr val="1557AE"/>
                </a:solidFill>
              </a:rPr>
              <a:t>研究目的</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482824" cy="646331"/>
          </a:xfrm>
          <a:prstGeom prst="rect">
            <a:avLst/>
          </a:prstGeom>
        </p:spPr>
        <p:txBody>
          <a:bodyPr wrap="none">
            <a:spAutoFit/>
          </a:bodyPr>
          <a:lstStyle/>
          <a:p>
            <a:pPr lvl="0" eaLnBrk="1" fontAlgn="auto" hangingPunct="1">
              <a:spcBef>
                <a:spcPts val="0"/>
              </a:spcBef>
              <a:spcAft>
                <a:spcPts val="0"/>
              </a:spcAft>
              <a:defRPr/>
            </a:pPr>
            <a:r>
              <a:rPr lang="en-US" altLang="zh-CN" sz="3600">
                <a:solidFill>
                  <a:prstClr val="white"/>
                </a:solidFill>
                <a:latin typeface="Broadway" panose="04040905080B02020502" pitchFamily="82" charset="0"/>
                <a:ea typeface="黑体" panose="02010609060101010101" pitchFamily="49" charset="-122"/>
              </a:rPr>
              <a:t>2</a:t>
            </a:r>
            <a:endParaRPr lang="zh-CN" altLang="en-US" sz="3600" dirty="0">
              <a:solidFill>
                <a:prstClr val="white"/>
              </a:solidFill>
              <a:latin typeface="Broadway" panose="04040905080B02020502" pitchFamily="82" charset="0"/>
              <a:ea typeface="黑体" panose="02010609060101010101" pitchFamily="49" charset="-122"/>
            </a:endParaRPr>
          </a:p>
        </p:txBody>
      </p:sp>
      <p:sp>
        <p:nvSpPr>
          <p:cNvPr id="3" name="矩形 2"/>
          <p:cNvSpPr/>
          <p:nvPr/>
        </p:nvSpPr>
        <p:spPr>
          <a:xfrm>
            <a:off x="641307" y="1191798"/>
            <a:ext cx="154559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必要性</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5" name="矩形 4"/>
          <p:cNvSpPr/>
          <p:nvPr/>
        </p:nvSpPr>
        <p:spPr>
          <a:xfrm>
            <a:off x="761569" y="2353158"/>
            <a:ext cx="10669429" cy="1476375"/>
          </a:xfrm>
          <a:prstGeom prst="rect">
            <a:avLst/>
          </a:prstGeom>
        </p:spPr>
        <p:txBody>
          <a:bodyPr wrap="square">
            <a:spAutoFit/>
          </a:bodyPr>
          <a:lstStyle/>
          <a:p>
            <a:pPr marL="342900" indent="457200">
              <a:lnSpc>
                <a:spcPct val="150000"/>
              </a:lnSpc>
            </a:pPr>
            <a:r>
              <a:rPr sz="2000" dirty="0">
                <a:latin typeface="宋体" panose="02010600030101010101" pitchFamily="2" charset="-122"/>
                <a:ea typeface="宋体" panose="02010600030101010101" pitchFamily="2" charset="-122"/>
                <a:cs typeface="Times New Roman" panose="02020603050405020304" pitchFamily="18" charset="0"/>
              </a:rPr>
              <a:t>关系抽取模型本身执行结果验证不现实，因为没有指示预测结果正确性的信息。需要额外的模型，然而很难获得显示的监督来学习一个可以识别预测正确性的验证模型。幸运的是，</a:t>
            </a:r>
            <a:r>
              <a:rPr sz="2000" u="sng" dirty="0">
                <a:solidFill>
                  <a:srgbClr val="FF0000"/>
                </a:solidFill>
                <a:latin typeface="宋体" panose="02010600030101010101" pitchFamily="2" charset="-122"/>
                <a:ea typeface="宋体" panose="02010600030101010101" pitchFamily="2" charset="-122"/>
                <a:cs typeface="Times New Roman" panose="02020603050405020304" pitchFamily="18" charset="0"/>
              </a:rPr>
              <a:t>关系分类和知识库完成</a:t>
            </a:r>
            <a:r>
              <a:rPr sz="2000" dirty="0">
                <a:latin typeface="宋体" panose="02010600030101010101" pitchFamily="2" charset="-122"/>
                <a:ea typeface="宋体" panose="02010600030101010101" pitchFamily="2" charset="-122"/>
                <a:cs typeface="Times New Roman" panose="02020603050405020304" pitchFamily="18" charset="0"/>
              </a:rPr>
              <a:t>很接近，前者预测关系，后者预测尾实体。</a:t>
            </a:r>
            <a:endParaRPr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矩形 14"/>
          <p:cNvSpPr/>
          <p:nvPr/>
        </p:nvSpPr>
        <p:spPr>
          <a:xfrm>
            <a:off x="1896745" y="4641215"/>
            <a:ext cx="8397875" cy="521970"/>
          </a:xfrm>
          <a:prstGeom prst="rect">
            <a:avLst/>
          </a:prstGeom>
          <a:solidFill>
            <a:srgbClr val="FFF2CC"/>
          </a:solidFill>
          <a:ln>
            <a:solidFill>
              <a:srgbClr val="FF0000"/>
            </a:solidFill>
          </a:ln>
        </p:spPr>
        <p:txBody>
          <a:bodyPr wrap="square">
            <a:spAutoFit/>
          </a:bodyPr>
          <a:lstStyle/>
          <a:p>
            <a:r>
              <a:rPr sz="2800" dirty="0">
                <a:solidFill>
                  <a:srgbClr val="000000"/>
                </a:solidFill>
                <a:latin typeface="Times New Roman" panose="02020603050405020304" pitchFamily="18" charset="0"/>
                <a:cs typeface="Times New Roman" panose="02020603050405020304" pitchFamily="18" charset="0"/>
              </a:rPr>
              <a:t>本文通过问答模型的尾实体预测任务来验证候选关系</a:t>
            </a:r>
            <a:endParaRPr sz="2800" dirty="0">
              <a:solidFill>
                <a:srgbClr val="000000"/>
              </a:solidFill>
              <a:latin typeface="Times New Roman" panose="02020603050405020304" pitchFamily="18" charset="0"/>
              <a:cs typeface="Times New Roman" panose="02020603050405020304" pitchFamily="18" charset="0"/>
            </a:endParaRPr>
          </a:p>
        </p:txBody>
      </p:sp>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zh-CN" altLang="en-US" sz="4000" b="1" kern="0">
                <a:solidFill>
                  <a:srgbClr val="1557AE"/>
                </a:solidFill>
              </a:rPr>
              <a:t>研究</a:t>
            </a:r>
            <a:r>
              <a:rPr lang="zh-CN" altLang="en-US" sz="4000" b="1" kern="0">
                <a:solidFill>
                  <a:srgbClr val="1557AE"/>
                </a:solidFill>
              </a:rPr>
              <a:t>思路</a:t>
            </a:r>
            <a:endParaRPr lang="zh-CN" altLang="en-US" sz="4000" b="1" kern="0">
              <a:solidFill>
                <a:srgbClr val="1557AE"/>
              </a:solidFill>
            </a:endParaRPr>
          </a:p>
        </p:txBody>
      </p:sp>
      <p:sp>
        <p:nvSpPr>
          <p:cNvPr id="6" name="矩形 5"/>
          <p:cNvSpPr/>
          <p:nvPr/>
        </p:nvSpPr>
        <p:spPr>
          <a:xfrm>
            <a:off x="168890" y="131747"/>
            <a:ext cx="482824" cy="646331"/>
          </a:xfrm>
          <a:prstGeom prst="rect">
            <a:avLst/>
          </a:prstGeom>
        </p:spPr>
        <p:txBody>
          <a:bodyPr wrap="none">
            <a:spAutoFit/>
          </a:bodyPr>
          <a:lstStyle/>
          <a:p>
            <a:pPr lvl="0" eaLnBrk="1" fontAlgn="auto" hangingPunct="1">
              <a:spcBef>
                <a:spcPts val="0"/>
              </a:spcBef>
              <a:spcAft>
                <a:spcPts val="0"/>
              </a:spcAft>
              <a:defRPr/>
            </a:pPr>
            <a:r>
              <a:rPr lang="en-US" altLang="zh-CN" sz="3600">
                <a:solidFill>
                  <a:prstClr val="white"/>
                </a:solidFill>
                <a:latin typeface="Broadway" panose="04040905080B02020502" pitchFamily="82" charset="0"/>
                <a:ea typeface="黑体" panose="02010609060101010101" pitchFamily="49" charset="-122"/>
              </a:rPr>
              <a:t>2</a:t>
            </a:r>
            <a:endParaRPr lang="zh-CN" altLang="en-US" sz="3600" dirty="0">
              <a:solidFill>
                <a:prstClr val="white"/>
              </a:solidFill>
              <a:latin typeface="Broadway" panose="04040905080B02020502" pitchFamily="82" charset="0"/>
              <a:ea typeface="黑体" panose="02010609060101010101" pitchFamily="49" charset="-122"/>
            </a:endParaRPr>
          </a:p>
        </p:txBody>
      </p:sp>
      <p:sp>
        <p:nvSpPr>
          <p:cNvPr id="18" name="文本框 17"/>
          <p:cNvSpPr txBox="1"/>
          <p:nvPr/>
        </p:nvSpPr>
        <p:spPr>
          <a:xfrm>
            <a:off x="1001948" y="1800345"/>
            <a:ext cx="10639299" cy="1938020"/>
          </a:xfrm>
          <a:prstGeom prst="rect">
            <a:avLst/>
          </a:prstGeom>
          <a:noFill/>
        </p:spPr>
        <p:txBody>
          <a:bodyPr wrap="square">
            <a:spAutoFit/>
          </a:bodyPr>
          <a:lstStyle/>
          <a:p>
            <a:pPr indent="457200">
              <a:lnSpc>
                <a:spcPct val="150000"/>
              </a:lnSpc>
            </a:pPr>
            <a:r>
              <a:rPr sz="2000">
                <a:latin typeface="宋体" panose="02010600030101010101" pitchFamily="2" charset="-122"/>
                <a:ea typeface="宋体" panose="02010600030101010101" pitchFamily="2" charset="-122"/>
                <a:cs typeface="宋体" panose="02010600030101010101" pitchFamily="2" charset="-122"/>
              </a:rPr>
              <a:t>给定一个实体对和一个候选关系，</a:t>
            </a:r>
            <a:r>
              <a:rPr sz="2000">
                <a:solidFill>
                  <a:srgbClr val="FF0000"/>
                </a:solidFill>
                <a:latin typeface="宋体" panose="02010600030101010101" pitchFamily="2" charset="-122"/>
                <a:ea typeface="宋体" panose="02010600030101010101" pitchFamily="2" charset="-122"/>
                <a:cs typeface="宋体" panose="02010600030101010101" pitchFamily="2" charset="-122"/>
              </a:rPr>
              <a:t>构造</a:t>
            </a:r>
            <a:r>
              <a:rPr sz="2000">
                <a:latin typeface="宋体" panose="02010600030101010101" pitchFamily="2" charset="-122"/>
                <a:ea typeface="宋体" panose="02010600030101010101" pitchFamily="2" charset="-122"/>
                <a:cs typeface="宋体" panose="02010600030101010101" pitchFamily="2" charset="-122"/>
              </a:rPr>
              <a:t>一个基于头实体和关系的</a:t>
            </a:r>
            <a:r>
              <a:rPr sz="2000">
                <a:solidFill>
                  <a:srgbClr val="FF0000"/>
                </a:solidFill>
                <a:latin typeface="宋体" panose="02010600030101010101" pitchFamily="2" charset="-122"/>
                <a:ea typeface="宋体" panose="02010600030101010101" pitchFamily="2" charset="-122"/>
                <a:cs typeface="宋体" panose="02010600030101010101" pitchFamily="2" charset="-122"/>
              </a:rPr>
              <a:t>问题</a:t>
            </a:r>
            <a:r>
              <a:rPr sz="2000">
                <a:latin typeface="宋体" panose="02010600030101010101" pitchFamily="2" charset="-122"/>
                <a:ea typeface="宋体" panose="02010600030101010101" pitchFamily="2" charset="-122"/>
                <a:cs typeface="宋体" panose="02010600030101010101" pitchFamily="2" charset="-122"/>
              </a:rPr>
              <a:t>，</a:t>
            </a:r>
            <a:r>
              <a:rPr lang="zh-CN" sz="2000">
                <a:latin typeface="宋体" panose="02010600030101010101" pitchFamily="2" charset="-122"/>
                <a:ea typeface="宋体" panose="02010600030101010101" pitchFamily="2" charset="-122"/>
                <a:cs typeface="宋体" panose="02010600030101010101" pitchFamily="2" charset="-122"/>
              </a:rPr>
              <a:t>训练一个</a:t>
            </a:r>
            <a:r>
              <a:rPr sz="2000">
                <a:latin typeface="宋体" panose="02010600030101010101" pitchFamily="2" charset="-122"/>
                <a:ea typeface="宋体" panose="02010600030101010101" pitchFamily="2" charset="-122"/>
                <a:cs typeface="宋体" panose="02010600030101010101" pitchFamily="2" charset="-122"/>
              </a:rPr>
              <a:t>QA模型来预测该问题是否可以被尾实体回答</a:t>
            </a:r>
            <a:r>
              <a:rPr lang="zh-CN" sz="2000">
                <a:latin typeface="宋体" panose="02010600030101010101" pitchFamily="2" charset="-122"/>
                <a:ea typeface="宋体" panose="02010600030101010101" pitchFamily="2" charset="-122"/>
                <a:cs typeface="宋体" panose="02010600030101010101" pitchFamily="2" charset="-122"/>
              </a:rPr>
              <a:t>。</a:t>
            </a:r>
            <a:endParaRPr lang="zh-CN"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sz="2000">
                <a:latin typeface="宋体" panose="02010600030101010101" pitchFamily="2" charset="-122"/>
                <a:ea typeface="宋体" panose="02010600030101010101" pitchFamily="2" charset="-122"/>
                <a:cs typeface="宋体" panose="02010600030101010101" pitchFamily="2" charset="-122"/>
              </a:rPr>
              <a:t>当关系正确时，问题可以被尾实体来回答，</a:t>
            </a:r>
            <a:r>
              <a:rPr lang="en-US" sz="2000">
                <a:latin typeface="宋体" panose="02010600030101010101" pitchFamily="2" charset="-122"/>
                <a:ea typeface="宋体" panose="02010600030101010101" pitchFamily="2" charset="-122"/>
                <a:cs typeface="宋体" panose="02010600030101010101" pitchFamily="2" charset="-122"/>
              </a:rPr>
              <a:t>QA</a:t>
            </a:r>
            <a:r>
              <a:rPr lang="zh-CN" altLang="en-US" sz="2000">
                <a:latin typeface="宋体" panose="02010600030101010101" pitchFamily="2" charset="-122"/>
                <a:ea typeface="宋体" panose="02010600030101010101" pitchFamily="2" charset="-122"/>
                <a:cs typeface="宋体" panose="02010600030101010101" pitchFamily="2" charset="-122"/>
              </a:rPr>
              <a:t>模型给出一个较高的分数；</a:t>
            </a:r>
            <a:r>
              <a:rPr sz="2000">
                <a:latin typeface="宋体" panose="02010600030101010101" pitchFamily="2" charset="-122"/>
                <a:ea typeface="宋体" panose="02010600030101010101" pitchFamily="2" charset="-122"/>
                <a:cs typeface="宋体" panose="02010600030101010101" pitchFamily="2" charset="-122"/>
              </a:rPr>
              <a:t>否则不能</a:t>
            </a:r>
            <a:r>
              <a:rPr lang="zh-CN" sz="2000">
                <a:latin typeface="宋体" panose="02010600030101010101" pitchFamily="2" charset="-122"/>
                <a:ea typeface="宋体" panose="02010600030101010101" pitchFamily="2" charset="-122"/>
                <a:cs typeface="宋体" panose="02010600030101010101" pitchFamily="2" charset="-122"/>
              </a:rPr>
              <a:t>，</a:t>
            </a:r>
            <a:r>
              <a:rPr sz="2000">
                <a:latin typeface="宋体" panose="02010600030101010101" pitchFamily="2" charset="-122"/>
                <a:ea typeface="宋体" panose="02010600030101010101" pitchFamily="2" charset="-122"/>
                <a:cs typeface="宋体" panose="02010600030101010101" pitchFamily="2" charset="-122"/>
              </a:rPr>
              <a:t>QA模型给出一个较低的分数</a:t>
            </a:r>
            <a:r>
              <a:rPr lang="zh-CN" sz="2000">
                <a:latin typeface="宋体" panose="02010600030101010101" pitchFamily="2" charset="-122"/>
                <a:ea typeface="宋体" panose="02010600030101010101" pitchFamily="2" charset="-122"/>
                <a:cs typeface="宋体" panose="02010600030101010101" pitchFamily="2" charset="-122"/>
              </a:rPr>
              <a:t>。</a:t>
            </a:r>
            <a:endParaRPr lang="zh-CN" sz="200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794342" y="1191798"/>
            <a:ext cx="123952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做法</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研究</a:t>
            </a:r>
            <a:r>
              <a:rPr kumimoji="0" lang="zh-CN" altLang="en-US" sz="4000" b="1" i="0" u="none" strike="noStrike" kern="0" cap="none" spc="0" normalizeH="0" baseline="0" noProof="0">
                <a:ln>
                  <a:noFill/>
                </a:ln>
                <a:solidFill>
                  <a:srgbClr val="1557AE"/>
                </a:solidFill>
                <a:effectLst/>
                <a:uLnTx/>
                <a:uFillTx/>
              </a:rPr>
              <a:t>思想</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482824" cy="646331"/>
          </a:xfrm>
          <a:prstGeom prst="rect">
            <a:avLst/>
          </a:prstGeom>
        </p:spPr>
        <p:txBody>
          <a:bodyPr wrap="none">
            <a:spAutoFit/>
          </a:bodyPr>
          <a:lstStyle/>
          <a:p>
            <a:pPr lvl="0" eaLnBrk="1" fontAlgn="auto" hangingPunct="1">
              <a:spcBef>
                <a:spcPts val="0"/>
              </a:spcBef>
              <a:spcAft>
                <a:spcPts val="0"/>
              </a:spcAft>
              <a:defRPr/>
            </a:pPr>
            <a:r>
              <a:rPr lang="en-US" altLang="zh-CN" sz="3600">
                <a:solidFill>
                  <a:prstClr val="white"/>
                </a:solidFill>
                <a:latin typeface="Broadway" panose="04040905080B02020502" pitchFamily="82" charset="0"/>
                <a:ea typeface="黑体" panose="02010609060101010101" pitchFamily="49" charset="-122"/>
              </a:rPr>
              <a:t>2</a:t>
            </a:r>
            <a:endParaRPr lang="zh-CN" altLang="en-US" sz="3600" dirty="0">
              <a:solidFill>
                <a:prstClr val="white"/>
              </a:solidFill>
              <a:latin typeface="Broadway" panose="04040905080B02020502" pitchFamily="82" charset="0"/>
              <a:ea typeface="黑体" panose="02010609060101010101" pitchFamily="49" charset="-122"/>
            </a:endParaRPr>
          </a:p>
        </p:txBody>
      </p:sp>
      <p:sp>
        <p:nvSpPr>
          <p:cNvPr id="18" name="文本框 17"/>
          <p:cNvSpPr txBox="1"/>
          <p:nvPr/>
        </p:nvSpPr>
        <p:spPr>
          <a:xfrm>
            <a:off x="1001948" y="2066410"/>
            <a:ext cx="10639299" cy="2399665"/>
          </a:xfrm>
          <a:prstGeom prst="rect">
            <a:avLst/>
          </a:prstGeom>
          <a:noFill/>
        </p:spPr>
        <p:txBody>
          <a:bodyPr wrap="square">
            <a:spAutoFit/>
          </a:bodyPr>
          <a:lstStyle/>
          <a:p>
            <a:pPr indent="457200">
              <a:lnSpc>
                <a:spcPct val="150000"/>
              </a:lnSpc>
            </a:pPr>
            <a:r>
              <a:rPr sz="2000">
                <a:latin typeface="宋体" panose="02010600030101010101" pitchFamily="2" charset="-122"/>
                <a:ea typeface="宋体" panose="02010600030101010101" pitchFamily="2" charset="-122"/>
                <a:cs typeface="宋体" panose="02010600030101010101" pitchFamily="2" charset="-122"/>
              </a:rPr>
              <a:t>1.给定一个实体对，训练好的关系分类器给出关系分布</a:t>
            </a: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sz="2000">
                <a:latin typeface="宋体" panose="02010600030101010101" pitchFamily="2" charset="-122"/>
                <a:ea typeface="宋体" panose="02010600030101010101" pitchFamily="2" charset="-122"/>
                <a:cs typeface="宋体" panose="02010600030101010101" pitchFamily="2" charset="-122"/>
              </a:rPr>
              <a:t>2.选出若干关系（topk 或者</a:t>
            </a:r>
            <a:r>
              <a:rPr lang="en-US"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其他</a:t>
            </a:r>
            <a:r>
              <a:rPr sz="2000">
                <a:latin typeface="宋体" panose="02010600030101010101" pitchFamily="2" charset="-122"/>
                <a:ea typeface="宋体" panose="02010600030101010101" pitchFamily="2" charset="-122"/>
                <a:cs typeface="宋体" panose="02010600030101010101" pitchFamily="2" charset="-122"/>
              </a:rPr>
              <a:t>有效的选择方法），因为全验证效率低也没必要，大部分错误关系有很低的分数。</a:t>
            </a: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sz="2000">
                <a:latin typeface="宋体" panose="02010600030101010101" pitchFamily="2" charset="-122"/>
                <a:ea typeface="宋体" panose="02010600030101010101" pitchFamily="2" charset="-122"/>
                <a:cs typeface="宋体" panose="02010600030101010101" pitchFamily="2" charset="-122"/>
              </a:rPr>
              <a:t>3.对每个选出的关系，利用验证模型来评估候选关系的正确性</a:t>
            </a: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sz="2000">
                <a:latin typeface="宋体" panose="02010600030101010101" pitchFamily="2" charset="-122"/>
                <a:ea typeface="宋体" panose="02010600030101010101" pitchFamily="2" charset="-122"/>
                <a:cs typeface="宋体" panose="02010600030101010101" pitchFamily="2" charset="-122"/>
              </a:rPr>
              <a:t>4.基于分类器和验证器给每个关系分配更合理的分数</a:t>
            </a:r>
            <a:endParaRPr sz="200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488272" y="1191798"/>
            <a:ext cx="185166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验证过程</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模型</a:t>
            </a:r>
            <a:r>
              <a:rPr kumimoji="0" lang="zh-CN" altLang="en-US" sz="4000" b="1" i="0" u="none" strike="noStrike" kern="0" cap="none" spc="0" normalizeH="0" baseline="0" noProof="0">
                <a:ln>
                  <a:noFill/>
                </a:ln>
                <a:solidFill>
                  <a:srgbClr val="1557AE"/>
                </a:solidFill>
                <a:effectLst/>
                <a:uLnTx/>
                <a:uFillTx/>
              </a:rPr>
              <a:t>概况</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334010" cy="645160"/>
          </a:xfrm>
          <a:prstGeom prst="rect">
            <a:avLst/>
          </a:prstGeom>
        </p:spPr>
        <p:txBody>
          <a:bodyPr wrap="none">
            <a:spAutoFit/>
          </a:bodyPr>
          <a:lstStyle/>
          <a:p>
            <a:pPr lvl="0" eaLnBrk="1" fontAlgn="auto" hangingPunct="1">
              <a:spcBef>
                <a:spcPts val="0"/>
              </a:spcBef>
              <a:spcAft>
                <a:spcPts val="0"/>
              </a:spcAft>
              <a:defRPr/>
            </a:pPr>
            <a:r>
              <a:rPr lang="en-US" altLang="zh-CN" sz="3600" dirty="0">
                <a:solidFill>
                  <a:prstClr val="white"/>
                </a:solidFill>
                <a:latin typeface="Broadway" panose="04040905080B02020502" pitchFamily="82" charset="0"/>
                <a:ea typeface="黑体" panose="02010609060101010101" pitchFamily="49" charset="-122"/>
              </a:rPr>
              <a:t>3</a:t>
            </a:r>
            <a:endParaRPr lang="en-US" altLang="zh-CN" sz="3600" dirty="0">
              <a:solidFill>
                <a:prstClr val="white"/>
              </a:solidFill>
              <a:latin typeface="Broadway" panose="04040905080B02020502" pitchFamily="82" charset="0"/>
              <a:ea typeface="黑体" panose="02010609060101010101" pitchFamily="49" charset="-122"/>
            </a:endParaRPr>
          </a:p>
        </p:txBody>
      </p:sp>
      <p:sp>
        <p:nvSpPr>
          <p:cNvPr id="5" name="矩形 4"/>
          <p:cNvSpPr/>
          <p:nvPr/>
        </p:nvSpPr>
        <p:spPr>
          <a:xfrm>
            <a:off x="488272" y="1191798"/>
            <a:ext cx="185166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模型总览</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4076700" y="920115"/>
            <a:ext cx="7724140" cy="4084955"/>
          </a:xfrm>
          <a:prstGeom prst="rect">
            <a:avLst/>
          </a:prstGeom>
        </p:spPr>
      </p:pic>
      <p:sp>
        <p:nvSpPr>
          <p:cNvPr id="9" name="灯片编号占位符 8"/>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模型</a:t>
            </a:r>
            <a:r>
              <a:rPr kumimoji="0" lang="zh-CN" altLang="en-US" sz="4000" b="1" i="0" u="none" strike="noStrike" kern="0" cap="none" spc="0" normalizeH="0" baseline="0" noProof="0">
                <a:ln>
                  <a:noFill/>
                </a:ln>
                <a:solidFill>
                  <a:srgbClr val="1557AE"/>
                </a:solidFill>
                <a:effectLst/>
                <a:uLnTx/>
                <a:uFillTx/>
              </a:rPr>
              <a:t>概况</a:t>
            </a:r>
            <a:endParaRPr kumimoji="0" lang="zh-CN" altLang="en-US" sz="4000" b="1" i="0" u="none" strike="noStrike" kern="0" cap="none" spc="0" normalizeH="0" baseline="0" noProof="0">
              <a:ln>
                <a:noFill/>
              </a:ln>
              <a:solidFill>
                <a:srgbClr val="1557AE"/>
              </a:solidFill>
              <a:effectLst/>
              <a:uLnTx/>
              <a:uFillTx/>
            </a:endParaRPr>
          </a:p>
        </p:txBody>
      </p:sp>
      <p:sp>
        <p:nvSpPr>
          <p:cNvPr id="5" name="矩形 4"/>
          <p:cNvSpPr/>
          <p:nvPr/>
        </p:nvSpPr>
        <p:spPr>
          <a:xfrm>
            <a:off x="168890" y="131747"/>
            <a:ext cx="482824" cy="646331"/>
          </a:xfrm>
          <a:prstGeom prst="rect">
            <a:avLst/>
          </a:prstGeom>
        </p:spPr>
        <p:txBody>
          <a:bodyPr wrap="none">
            <a:spAutoFit/>
          </a:bodyPr>
          <a:lstStyle/>
          <a:p>
            <a:pPr lvl="0" eaLnBrk="1" fontAlgn="auto" hangingPunct="1">
              <a:spcBef>
                <a:spcPts val="0"/>
              </a:spcBef>
              <a:spcAft>
                <a:spcPts val="0"/>
              </a:spcAft>
              <a:defRPr/>
            </a:pPr>
            <a:r>
              <a:rPr lang="en-US" altLang="zh-CN" sz="3600">
                <a:solidFill>
                  <a:prstClr val="white"/>
                </a:solidFill>
                <a:latin typeface="Broadway" panose="04040905080B02020502" pitchFamily="82" charset="0"/>
                <a:ea typeface="黑体" panose="02010609060101010101" pitchFamily="49" charset="-122"/>
              </a:rPr>
              <a:t>3</a:t>
            </a:r>
            <a:endParaRPr lang="zh-CN" altLang="en-US" sz="3600" dirty="0">
              <a:solidFill>
                <a:prstClr val="white"/>
              </a:solidFill>
              <a:latin typeface="Broadway" panose="04040905080B02020502" pitchFamily="82" charset="0"/>
              <a:ea typeface="黑体" panose="02010609060101010101" pitchFamily="49" charset="-122"/>
            </a:endParaRPr>
          </a:p>
        </p:txBody>
      </p:sp>
      <p:sp>
        <p:nvSpPr>
          <p:cNvPr id="12" name="矩形 11"/>
          <p:cNvSpPr/>
          <p:nvPr/>
        </p:nvSpPr>
        <p:spPr>
          <a:xfrm>
            <a:off x="1367155" y="1477010"/>
            <a:ext cx="9775190" cy="2087880"/>
          </a:xfrm>
          <a:prstGeom prst="rect">
            <a:avLst/>
          </a:prstGeom>
          <a:noFill/>
          <a:ln w="190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673225" y="1717675"/>
            <a:ext cx="8885555" cy="1337945"/>
          </a:xfrm>
          <a:prstGeom prst="rect">
            <a:avLst/>
          </a:prstGeom>
          <a:noFill/>
        </p:spPr>
        <p:txBody>
          <a:bodyPr wrap="square" rtlCol="0" anchor="t">
            <a:spAutoFit/>
          </a:bodyPr>
          <a:p>
            <a:pPr latinLnBrk="0">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有效性：更多的监督信息，相当于更</a:t>
            </a:r>
            <a:r>
              <a:rPr lang="zh-CN" altLang="en-US">
                <a:latin typeface="宋体" panose="02010600030101010101" pitchFamily="2" charset="-122"/>
                <a:ea typeface="宋体" panose="02010600030101010101" pitchFamily="2" charset="-122"/>
                <a:cs typeface="宋体" panose="02010600030101010101" pitchFamily="2" charset="-122"/>
              </a:rPr>
              <a:t>全面。那就涉及两个问题：</a:t>
            </a:r>
            <a:endParaRPr lang="zh-CN" altLang="en-US">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1.两个评估结果要合理分配权重，否则可能适得其反；</a:t>
            </a:r>
            <a:endParaRPr lang="zh-CN" altLang="en-US">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2.其他的类似评估分数的概念，比如实体类型差异、关系和实体的</a:t>
            </a:r>
            <a:r>
              <a:rPr lang="zh-CN" altLang="en-US">
                <a:latin typeface="宋体" panose="02010600030101010101" pitchFamily="2" charset="-122"/>
                <a:ea typeface="宋体" panose="02010600030101010101" pitchFamily="2" charset="-122"/>
                <a:cs typeface="宋体" panose="02010600030101010101" pitchFamily="2" charset="-122"/>
              </a:rPr>
              <a:t>匹配合理性</a:t>
            </a:r>
            <a:r>
              <a:rPr lang="zh-CN" altLang="en-US">
                <a:latin typeface="宋体" panose="02010600030101010101" pitchFamily="2" charset="-122"/>
                <a:ea typeface="宋体" panose="02010600030101010101" pitchFamily="2" charset="-122"/>
                <a:cs typeface="宋体" panose="02010600030101010101" pitchFamily="2" charset="-122"/>
              </a:rPr>
              <a:t>问题。</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2" name="灯片编号占位符 1"/>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1948" y="212388"/>
            <a:ext cx="2638573" cy="706755"/>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1557AE"/>
                </a:solidFill>
                <a:effectLst/>
                <a:uLnTx/>
                <a:uFillTx/>
              </a:rPr>
              <a:t>模型</a:t>
            </a:r>
            <a:r>
              <a:rPr kumimoji="0" lang="zh-CN" altLang="en-US" sz="4000" b="1" i="0" u="none" strike="noStrike" kern="0" cap="none" spc="0" normalizeH="0" baseline="0" noProof="0">
                <a:ln>
                  <a:noFill/>
                </a:ln>
                <a:solidFill>
                  <a:srgbClr val="1557AE"/>
                </a:solidFill>
                <a:effectLst/>
                <a:uLnTx/>
                <a:uFillTx/>
              </a:rPr>
              <a:t>细节</a:t>
            </a:r>
            <a:endParaRPr kumimoji="0" lang="zh-CN" altLang="en-US" sz="4000" b="1" i="0" u="none" strike="noStrike" kern="0" cap="none" spc="0" normalizeH="0" baseline="0" noProof="0">
              <a:ln>
                <a:noFill/>
              </a:ln>
              <a:solidFill>
                <a:srgbClr val="1557AE"/>
              </a:solidFill>
              <a:effectLst/>
              <a:uLnTx/>
              <a:uFillTx/>
            </a:endParaRPr>
          </a:p>
        </p:txBody>
      </p:sp>
      <p:sp>
        <p:nvSpPr>
          <p:cNvPr id="6" name="矩形 5"/>
          <p:cNvSpPr/>
          <p:nvPr/>
        </p:nvSpPr>
        <p:spPr>
          <a:xfrm>
            <a:off x="168890" y="131747"/>
            <a:ext cx="334010" cy="645160"/>
          </a:xfrm>
          <a:prstGeom prst="rect">
            <a:avLst/>
          </a:prstGeom>
        </p:spPr>
        <p:txBody>
          <a:bodyPr wrap="none">
            <a:spAutoFit/>
          </a:bodyPr>
          <a:lstStyle/>
          <a:p>
            <a:pPr lvl="0" eaLnBrk="1" fontAlgn="auto" hangingPunct="1">
              <a:spcBef>
                <a:spcPts val="0"/>
              </a:spcBef>
              <a:spcAft>
                <a:spcPts val="0"/>
              </a:spcAft>
              <a:defRPr/>
            </a:pPr>
            <a:r>
              <a:rPr lang="en-US" altLang="zh-CN" sz="3600" dirty="0">
                <a:solidFill>
                  <a:prstClr val="white"/>
                </a:solidFill>
                <a:latin typeface="Broadway" panose="04040905080B02020502" pitchFamily="82" charset="0"/>
                <a:ea typeface="黑体" panose="02010609060101010101" pitchFamily="49" charset="-122"/>
              </a:rPr>
              <a:t>3</a:t>
            </a:r>
            <a:endParaRPr lang="en-US" altLang="zh-CN" sz="3600" dirty="0">
              <a:solidFill>
                <a:prstClr val="white"/>
              </a:solidFill>
              <a:latin typeface="Broadway" panose="04040905080B02020502" pitchFamily="82" charset="0"/>
              <a:ea typeface="黑体" panose="02010609060101010101" pitchFamily="49" charset="-122"/>
            </a:endParaRPr>
          </a:p>
        </p:txBody>
      </p:sp>
      <p:sp>
        <p:nvSpPr>
          <p:cNvPr id="18" name="文本框 17"/>
          <p:cNvSpPr txBox="1"/>
          <p:nvPr/>
        </p:nvSpPr>
        <p:spPr>
          <a:xfrm>
            <a:off x="1001948" y="2066410"/>
            <a:ext cx="10639299" cy="2861310"/>
          </a:xfrm>
          <a:prstGeom prst="rect">
            <a:avLst/>
          </a:prstGeom>
          <a:noFill/>
        </p:spPr>
        <p:txBody>
          <a:bodyPr wrap="square">
            <a:spAutoFit/>
          </a:bodyPr>
          <a:lstStyle/>
          <a:p>
            <a:pPr indent="457200">
              <a:lnSpc>
                <a:spcPct val="150000"/>
              </a:lnSpc>
            </a:pP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sz="2000">
                <a:latin typeface="宋体" panose="02010600030101010101" pitchFamily="2" charset="-122"/>
                <a:ea typeface="宋体" panose="02010600030101010101" pitchFamily="2" charset="-122"/>
                <a:cs typeface="宋体" panose="02010600030101010101" pitchFamily="2" charset="-122"/>
              </a:rPr>
              <a:t>基于</a:t>
            </a:r>
            <a:r>
              <a:rPr sz="2000">
                <a:latin typeface="宋体" panose="02010600030101010101" pitchFamily="2" charset="-122"/>
                <a:ea typeface="宋体" panose="02010600030101010101" pitchFamily="2" charset="-122"/>
                <a:cs typeface="宋体" panose="02010600030101010101" pitchFamily="2" charset="-122"/>
              </a:rPr>
              <a:t>ALBERT</a:t>
            </a:r>
            <a:r>
              <a:rPr lang="zh-CN" sz="2000">
                <a:latin typeface="宋体" panose="02010600030101010101" pitchFamily="2" charset="-122"/>
                <a:ea typeface="宋体" panose="02010600030101010101" pitchFamily="2" charset="-122"/>
                <a:cs typeface="宋体" panose="02010600030101010101" pitchFamily="2" charset="-122"/>
              </a:rPr>
              <a:t>的</a:t>
            </a:r>
            <a:r>
              <a:rPr lang="en-US" altLang="zh-CN" sz="2000">
                <a:latin typeface="宋体" panose="02010600030101010101" pitchFamily="2" charset="-122"/>
                <a:ea typeface="宋体" panose="02010600030101010101" pitchFamily="2" charset="-122"/>
                <a:cs typeface="宋体" panose="02010600030101010101" pitchFamily="2" charset="-122"/>
              </a:rPr>
              <a:t>fine-tune</a:t>
            </a: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sz="2000">
                <a:latin typeface="宋体" panose="02010600030101010101" pitchFamily="2" charset="-122"/>
                <a:ea typeface="宋体" panose="02010600030101010101" pitchFamily="2" charset="-122"/>
                <a:cs typeface="宋体" panose="02010600030101010101" pitchFamily="2" charset="-122"/>
              </a:rPr>
              <a:t>·</a:t>
            </a:r>
            <a:r>
              <a:rPr sz="2000">
                <a:latin typeface="宋体" panose="02010600030101010101" pitchFamily="2" charset="-122"/>
                <a:ea typeface="宋体" panose="02010600030101010101" pitchFamily="2" charset="-122"/>
                <a:cs typeface="宋体" panose="02010600030101010101" pitchFamily="2" charset="-122"/>
              </a:rPr>
              <a:t>基于RE数据集采样构建的QA数据集</a:t>
            </a:r>
            <a:r>
              <a:rPr lang="zh-CN" sz="2000">
                <a:latin typeface="宋体" panose="02010600030101010101" pitchFamily="2" charset="-122"/>
                <a:ea typeface="宋体" panose="02010600030101010101" pitchFamily="2" charset="-122"/>
                <a:cs typeface="宋体" panose="02010600030101010101" pitchFamily="2" charset="-122"/>
              </a:rPr>
              <a:t>（基于所有关系</a:t>
            </a:r>
            <a:r>
              <a:rPr lang="en-US" altLang="zh-CN" sz="2000">
                <a:latin typeface="宋体" panose="02010600030101010101" pitchFamily="2" charset="-122"/>
                <a:ea typeface="宋体" panose="02010600030101010101" pitchFamily="2" charset="-122"/>
                <a:cs typeface="宋体" panose="02010600030101010101" pitchFamily="2" charset="-122"/>
              </a:rPr>
              <a:t>R</a:t>
            </a: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endParaRPr sz="200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en-US"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（头实体，关系），句子，尾实体的起止，是否</a:t>
            </a:r>
            <a:r>
              <a:rPr lang="zh-CN" altLang="en-US" sz="2000">
                <a:latin typeface="宋体" panose="02010600030101010101" pitchFamily="2" charset="-122"/>
                <a:ea typeface="宋体" panose="02010600030101010101" pitchFamily="2" charset="-122"/>
                <a:cs typeface="宋体" panose="02010600030101010101" pitchFamily="2" charset="-122"/>
              </a:rPr>
              <a:t>可回答</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488272" y="1191798"/>
            <a:ext cx="1851660" cy="460375"/>
          </a:xfrm>
          <a:prstGeom prst="rect">
            <a:avLst/>
          </a:prstGeom>
        </p:spPr>
        <p:txBody>
          <a:bodyPr wrap="none">
            <a:spAutoFit/>
          </a:bodyPr>
          <a:lstStyle/>
          <a:p>
            <a:pPr marL="342900" indent="-342900" algn="ctr">
              <a:buFont typeface="Wingdings" panose="05000000000000000000" charset="0"/>
              <a:buChar char="Ø"/>
            </a:pPr>
            <a:r>
              <a:rPr lang="zh-CN" altLang="en-US" sz="2400" b="1" dirty="0">
                <a:solidFill>
                  <a:srgbClr val="000000"/>
                </a:solidFill>
                <a:latin typeface="Times New Roman" panose="02020603050405020304" pitchFamily="18" charset="0"/>
                <a:cs typeface="Times New Roman" panose="02020603050405020304" pitchFamily="18" charset="0"/>
              </a:rPr>
              <a:t>验证模型</a:t>
            </a:r>
            <a:r>
              <a:rPr lang="en-US" altLang="zh-CN"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168650" y="3248660"/>
            <a:ext cx="6306820" cy="755015"/>
          </a:xfrm>
          <a:prstGeom prst="rect">
            <a:avLst/>
          </a:prstGeom>
        </p:spPr>
      </p:pic>
      <p:sp>
        <p:nvSpPr>
          <p:cNvPr id="7" name="灯片编号占位符 6"/>
          <p:cNvSpPr>
            <a:spLocks noGrp="1"/>
          </p:cNvSpPr>
          <p:nvPr>
            <p:ph type="sldNum" sz="quarter" idx="4"/>
          </p:nvPr>
        </p:nvSpPr>
        <p:spPr/>
        <p:txBody>
          <a:bodyPr/>
          <a:lstStyle/>
          <a:p>
            <a:fld id="{50F80713-9927-46D2-9595-BFAE6362A816}" type="slidenum">
              <a:rPr lang="zh-CN" altLang="en-US" smtClean="0"/>
            </a:fld>
            <a:r>
              <a:rPr lang="en-US" altLang="zh-CN"/>
              <a:t>/20</a:t>
            </a:r>
            <a:endParaRPr lang="zh-CN" altLang="en-US" dirty="0"/>
          </a:p>
        </p:txBody>
      </p:sp>
    </p:spTree>
  </p:cSld>
  <p:clrMapOvr>
    <a:masterClrMapping/>
  </p:clrMapOvr>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1964</Words>
  <Application>WPS 演示</Application>
  <PresentationFormat>宽屏</PresentationFormat>
  <Paragraphs>233</Paragraphs>
  <Slides>20</Slides>
  <Notes>3</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20</vt:i4>
      </vt:variant>
    </vt:vector>
  </HeadingPairs>
  <TitlesOfParts>
    <vt:vector size="49" baseType="lpstr">
      <vt:lpstr>Arial</vt:lpstr>
      <vt:lpstr>宋体</vt:lpstr>
      <vt:lpstr>Wingdings</vt:lpstr>
      <vt:lpstr>黑体</vt:lpstr>
      <vt:lpstr>方正兰亭中黑_GBK</vt:lpstr>
      <vt:lpstr>Tahoma</vt:lpstr>
      <vt:lpstr>华文隶书</vt:lpstr>
      <vt:lpstr>微软雅黑</vt:lpstr>
      <vt:lpstr>Berlin Sans FB Demi</vt:lpstr>
      <vt:lpstr>Segoe Print</vt:lpstr>
      <vt:lpstr>方正兰亭中黑_GBK</vt:lpstr>
      <vt:lpstr>PingFang SC Semibold</vt:lpstr>
      <vt:lpstr>Times New Roman</vt:lpstr>
      <vt:lpstr>楷体</vt:lpstr>
      <vt:lpstr>Times New Roman</vt:lpstr>
      <vt:lpstr>Broadway</vt:lpstr>
      <vt:lpstr>Gabriola</vt:lpstr>
      <vt:lpstr>-apple-system</vt:lpstr>
      <vt:lpstr>等线 Light</vt:lpstr>
      <vt:lpstr>等线</vt:lpstr>
      <vt:lpstr>Calibri</vt:lpstr>
      <vt:lpstr>Arial Unicode MS</vt:lpstr>
      <vt:lpstr>Wingdings</vt:lpstr>
      <vt:lpstr>方正姚体</vt:lpstr>
      <vt:lpstr>仿宋</vt:lpstr>
      <vt:lpstr>方正兰亭黑简体</vt:lpstr>
      <vt:lpstr>新宋体</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武乐飞</dc:creator>
  <cp:lastModifiedBy>王凯3121351041</cp:lastModifiedBy>
  <cp:revision>2458</cp:revision>
  <cp:lastPrinted>2015-09-08T03:57:00Z</cp:lastPrinted>
  <dcterms:created xsi:type="dcterms:W3CDTF">2015-09-04T08:06:00Z</dcterms:created>
  <dcterms:modified xsi:type="dcterms:W3CDTF">2022-03-18T06:26:01Z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31DAA6C3151D436D99616FB15A558692</vt:lpwstr>
  </property>
  <property fmtid="{D5CDD505-2E9C-101B-9397-08002B2CF9AE}" pid="3" name="KSOProductBuildVer">
    <vt:lpwstr>2052-11.1.0.11365</vt:lpwstr>
  </property>
</Properties>
</file>