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19"/>
  </p:notesMasterIdLst>
  <p:handoutMasterIdLst>
    <p:handoutMasterId r:id="rId20"/>
  </p:handoutMasterIdLst>
  <p:sldIdLst>
    <p:sldId id="1132" r:id="rId2"/>
    <p:sldId id="1135" r:id="rId3"/>
    <p:sldId id="1138" r:id="rId4"/>
    <p:sldId id="1145" r:id="rId5"/>
    <p:sldId id="1147" r:id="rId6"/>
    <p:sldId id="1139" r:id="rId7"/>
    <p:sldId id="1136" r:id="rId8"/>
    <p:sldId id="1148" r:id="rId9"/>
    <p:sldId id="1150" r:id="rId10"/>
    <p:sldId id="1151" r:id="rId11"/>
    <p:sldId id="1152" r:id="rId12"/>
    <p:sldId id="1137" r:id="rId13"/>
    <p:sldId id="1154" r:id="rId14"/>
    <p:sldId id="1155" r:id="rId15"/>
    <p:sldId id="1156" r:id="rId16"/>
    <p:sldId id="1157" r:id="rId17"/>
    <p:sldId id="1131" r:id="rId18"/>
  </p:sldIdLst>
  <p:sldSz cx="12192000" cy="6858000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00"/>
    <a:srgbClr val="1557AE"/>
    <a:srgbClr val="325AA1"/>
    <a:srgbClr val="FF9900"/>
    <a:srgbClr val="57B7FF"/>
    <a:srgbClr val="FF99CC"/>
    <a:srgbClr val="F55960"/>
    <a:srgbClr val="4BD0FF"/>
    <a:srgbClr val="15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89072" autoAdjust="0"/>
  </p:normalViewPr>
  <p:slideViewPr>
    <p:cSldViewPr snapToGrid="0">
      <p:cViewPr varScale="1">
        <p:scale>
          <a:sx n="66" d="100"/>
          <a:sy n="66" d="100"/>
        </p:scale>
        <p:origin x="390" y="48"/>
      </p:cViewPr>
      <p:guideLst>
        <p:guide orient="horz" pos="2160"/>
        <p:guide pos="380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0FF581B-98A7-4B4A-8CDD-7002C029C6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E7E9D-03E9-4B83-8C31-A403B46038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088159-9D2D-416C-A077-530979CF2D00}" type="datetimeFigureOut">
              <a:rPr lang="zh-CN" altLang="en-US"/>
              <a:pPr>
                <a:defRPr/>
              </a:pPr>
              <a:t>2022/1/13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A24C6-BC07-4579-90F2-C198AFD590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30422-9C26-4110-B39C-C7FC97604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CC66DD-875F-4307-900C-0ACC486ED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00: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24575,'1115'0'0,"-1093"1"0,-1 1 0,29 7 0,-6-1 0,-9-3 0,6 2 0,65 1 0,-54-7 0,113-3 0,-144 0-1762,1-2-1,32-9 0,1 0-989,-17 7 4008,220 3 6025,-138 5-7778,501-2 497,-604 1 0,1 1 0,29 7 0,-14-3 0,7 3 0,-24-5 0,0 0 0,24 1 0,-20-5-118,-8 0-60,-1 1 0,1 0 0,-1 0-1,0 1 1,1 0 0,16 7 0,-9-1-6648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3:26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24575,'610'0'0,"-590"-1"0,0-1 0,26-5 0,-25 2 0,37-1 0,134 5 0,-85 2 0,-97-1-273,0 1 0,1 0 0,-1 1 0,12 3 0,-6-1-6553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3:27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24575,'1'0'0,"0"0"0,0 0 0,0 1 0,-1-1 0,1 0 0,0 1 0,0-1 0,-1 1 0,1-1 0,0 1 0,-1-1 0,1 1 0,-1-1 0,1 1 0,-1 0 0,1-1 0,-1 1 0,1 1 0,10 17 0,-8-13 0,-1-1 0,1 1 0,0-1 0,0-1 0,1 1 0,-1 0 0,1-1 0,0 0 0,0 0 0,1 0 0,9 6 0,-11-7 0,1-1 0,0 1 0,-1-1 0,0 1 0,1 0 0,-1 0 0,0 1 0,-1-1 0,1 1 0,-1-1 0,5 9 0,-6-10 0,-1 0 0,1 1 0,0-1 0,-1 0 0,1 1 0,-1-1 0,0 0 0,0 1 0,0-1 0,0 1 0,0-1 0,-1 0 0,1 1 0,-1-1 0,1 0 0,-1 1 0,0-1 0,0 0 0,0 0 0,0 0 0,0 0 0,-1 0 0,-1 3 0,-7 7-227,0 0-1,-1-1 1,-1 0-1,0 0 1,-13 8-1,13-11-6598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3:29.0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24575,'382'0'-4286,"243"0"10178,-357 0-7498,-253 1 1379,0 0-1,1 0 1,-1 2-1,0 0 1,24 8-1,-20-4-6598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3:30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24575,'1'1'0,"-1"1"0,1-1 0,0 0 0,-1 1 0,1-1 0,0 0 0,0 1 0,0-1 0,0 0 0,0 0 0,0 0 0,0 0 0,0 0 0,0 0 0,2 1 0,6 6 0,82 90 0,-88-95 0,0 0 0,-1 0 0,1 0 0,-1 1 0,0-1 0,0 1 0,0 0 0,0-1 0,-1 1 0,0 0 0,2 7 0,-2-9 0,-1 0 0,0 0 0,0 1 0,0-1 0,0 0 0,0 0 0,0 0 0,0 0 0,-1 0 0,1 0 0,-1 0 0,1 0 0,-1 0 0,0 0 0,0 0 0,0 0 0,0 0 0,0 0 0,0-1 0,-1 1 0,1 0 0,0-1 0,-1 1 0,-1 1 0,-19 13 0,-27 14 0,34-25-1365,4-4-5461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4:54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1758 24575,'0'-4'0,"1"1"0,0 0 0,0-1 0,0 1 0,0 0 0,1 0 0,-1 0 0,1 0 0,0 0 0,0 0 0,0 0 0,0 0 0,0 1 0,1-1 0,2-2 0,7-7 0,138-146 0,-141 148 0,1-1 0,-2-1 0,12-18 0,-14 20 0,0 1 0,0 0 0,1 0 0,0 0 0,0 1 0,1 0 0,12-9 0,-5 8 0,1 0 0,20-9 0,-20 11 0,-1 0 0,26-18 0,104-66 0,-70 48 0,-55 32 0,1 1 0,0 0 0,1 2 0,0 1 0,28-6 0,-24 6 0,36-17 0,18-5 0,68-4 0,-135 28 0,0 0 0,0 0 0,24-14 0,-23 11 0,1 0 0,18-6 0,12 0 0,7-3 0,51-24 0,-40 12 0,81-43 0,-106 50 0,2 2 0,55-21 0,19-5 0,-95 39 0,-1-2 0,0 0 0,21-15 0,-22 13 0,0 1 0,1 0 0,29-10 0,-6 9 0,0 2 0,76-6 0,-116 15 0,50-6 254,0 0-3407,-3-1-1488,-22 4 2196,102-18 1110,-83 12 642,24-1 4969,26-4 3435,-34-2-7685,61-21-4118,-95 31 2728,1 0 0,44-1 0,55 7 4157,-77 1-97,96-8-1,-135 5-2695,2 0 0,-1 0 0,1 0 0,19-8 0,3-1-1324,-1 1 0,1 2 0,47-6-1,1 0-162,1 1 2915,33-8 2798,-68 9-3333,168-46-656,-154 35-237,13-4 0,73-8 0,-73 19 0,-43 10 0,0 1 0,43-1 0,67 7 0,-66 0 0,-73-1 0,53 1 0,1-3 0,58-9 0,-41 3 0,-45 6 0,-24 1 0,0-1 0,0 1 0,0-1 0,0 0 0,0 0 0,9-6 0,-8 5 0,-1 0 0,0 0 0,1 0 0,0 1 0,11-2 0,37 0 0,90 4 0,-65 1 0,91-1-2099,120 1-2586,-224 4 4685,104 21 0,-7-1 0,-51-20 4817,-51-3-2850,81 13-1967,302-11 0,-248-6 0,-74 2 546,165 0-7845,-190 0 8278,1 0 4795,-78-1-5774,43-7 0,8-2 0,-23 10 0,-36 1 0,0-1 0,-1 0 0,1-1 0,0-1 0,-1 0 0,1 0 0,22-8 0,8-11 0,-28 13 0,1 0 0,0 2 0,0-1 0,20-3 0,-7 5 0,-1 3 0,1 0 0,46 4 0,-21 0 0,-50-3-136,-1 2-1,1-1 1,-1 0-1,1 1 1,-1-1-1,0 1 1,1 0-1,-1 0 0,4 2 1,6 6-6690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4:56.4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24575,'18'1'0,"1"1"0,30 7 0,-29-5 0,-3 1-1166,0 0 0,-1 1 0,29 14 0,-24-10 1525,-12-5 179,-1-1 0,1 1 1,13 11-1,-19-14-431,-1-1 1,0 1 0,0 0-1,-1-1 1,1 1-1,0 0 1,-1 0 0,1 0-1,-1 1 1,1-1 0,-1 0-1,0 0 1,0 1-1,0-1 1,0 1 0,-1-1-1,1 1 1,-1-1 0,1 4-1,-1-4-107,-1-1 0,1 0 0,-1 1 0,1-1 0,-1 0 0,0 0 0,1 1 0,-1-1 0,0 0 0,0 0 0,0 0 0,1 0 0,-1 0 0,0 0 0,-1 0 0,1 0 0,0-1 0,0 1 0,0 0 0,-2 0 0,-28 12 0,23-10 0,-51 24 340,-4 1-2045,47-22-5121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00:16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24575,'21'2'0,"-1"0"0,0 1 0,0 1 0,0 1 0,24 10 0,-23-8 0,1 0 0,-1-2 0,1 0 0,28 2 0,165-7 0,-101-1 0,-96 0 0,0-1 0,-1-1 0,1-1 0,20-6 0,8-2 0,-19 5 0,-13 3 0,1 1 0,15-2 0,-25 5 0,-1-1 0,1 1 0,0 1 0,-1-1 0,1 1 0,0 0 0,-1 0 0,1 0 0,-1 0 0,8 4 0,6 5 0,18 14 0,4 2 0,-19-13 0,-15-8 0,0-1 0,1 0 0,-1-1 0,1 0 0,12 5 0,19 0 0,1-2 0,0-1 0,-1-2 0,58-2 0,-75-1 0,0 2 0,24 5 0,27 2 0,255-7 0,-169-3 0,613 1 0,-647-11 0,-91 6 0,1 2 0,60 2 0,-88 2 0,1 0 0,-1 1 0,1 0 0,-1 0 0,0 1 0,0 0 0,0 0 0,0 0 0,0 1 0,-1 0 0,8 6 0,-6-4 0,0-1 0,0 0 0,1 0 0,0 0 0,12 4 0,-2-3 0,1 0 0,0-1 0,0-1 0,0-1 0,20 1 0,123-4-6890,-68-1 6996,-81 0 82,1 0-1,-1-1 1,0-1 0,0 0-1,13-6 1,-8 3 2641,33-6 0,37 6-2829,-4-1 0,1 0 0,99 3 0,-159 4 0,3 2 0,40 7 0,-39-5 0,32 2 0,-47-6 0,133-1 0,-92-8 0,-39 5 0,27-2 0,-3 4 651,75 2-7863,-66 2 6989,-41-1 145,-1 0-1,0 0 1,11 4-1,-2 1 2516,22 11 1,-15-6-215,-14-7-2223,1 0 0,0-1 0,0 0 0,0-1 0,0 0 0,14 0 0,64-2 0,-53-1 0,-13 0 0,-1-2 0,1 0 0,-1-1 0,0-1 0,21-8 0,30-8-1365,-57 16-5461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00:2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24575,'31'0'-89,"114"-3"289,-113 1-614,0-2 0,45-11 1,-29 1-4863,-29 8 5200,0 0 1,0 2-1,0 0 1,32-1-1,-21 4 2555,0 2-1,43 7 1,-56-5-2805,21 8 0,58 22 326,-76-29 0,0-1 0,0 0 0,0-2 0,0 0 0,28-4 0,-1 2 0,40 1 0,-9 1 0,116-14 0,-53-8 0,-127 18 0,0 1 0,0 1 0,1 0 0,25 3 0,-34-1 0,0 0 0,1 0 0,-1 1 0,0 0 0,0 0 0,0 1 0,0 0 0,-1 0 0,1 0 0,-1 0 0,1 1 0,8 9 0,18 18 0,48 43 0,-76-70 0,1-1 0,0 1 0,0-1 0,0 0 0,1 0 0,-1 0 0,0-1 0,1 0 0,0 0 0,0 0 0,-1-1 0,1 0 0,0 0 0,11 0 0,189-3 0,-192 0 0,0 0 0,0 0 0,-1-2 0,24-8 0,50-27 0,-1-1 0,-73 35 0,1 1 0,0 0 0,0 1 0,24-2 0,91 4 0,-76 2 0,-18 2 1151,-25-1-2085,0 1-1,17 6 1,-4 1-1632,30 19 0,-46-25 2560,1-1-1,0 1 1,0-1 0,0-1-1,1 1 1,-1-1-1,13 1 1,6-1 2456,28-1 0,-30-2-1483,32 5 1,-48-3-968,52 7 0,68 0 0,285-9 0,-403 2 0,-1 0 0,1 0 0,0 1 0,-1 0 0,1 1 0,-1 0 0,0 0 0,16 9 0,1 3 0,42 30 0,0 0 0,-61-40 0,1-1 0,0 0 0,1 0 0,-1-1 0,0-1 0,1 1 0,18 1 0,3-3 0,37-2 0,-30 0 0,-26 0 0,0 0 0,0-1 0,0 0 0,19-6 0,46-23 0,-9 5 0,113-30-354,-158 50-1211,1 1 0,0 2 0,0 0 0,28 2 0,46 5 2723,-91-3-171,0 0-1,0 1 1,0-1-1,0 1 1,9 5-1,30 17 491,-38-19-1852,-2-2 256,1 0 0,0 0 0,0-1 0,0 0 0,0 0 1,0 0-1,0-1 0,9 0 0,62-1-1343,-44-1 1881,253 0 1694,-268 0-2113,0 0 0,-1-1 0,1-1 0,23-7 0,-34 7 0,0 0 0,0-1 0,8-5 0,-10 6 0,1-1 0,-1 1 0,1 0 0,-1 1 0,13-4 0,9 3 0,1 1 0,48 3 0,-32 0 0,-33-1-341,0 1 0,-1 0-1,18 5 1,-13-2-6485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2:35.2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24575,'0'363'0,"0"-345"0,2-1 0,5 24 0,-3-21 0,2 24 0,-5-26 0,1 1 0,1-1 0,7 29 0,8 29 0,-15-55 0,2-1 0,0 1 0,9 21 0,-1-8 0,9 38 0,4 12 0,-20-72 0,-1 1 0,2-1 0,0 0 0,16 21 0,40 39 0,-37-44 0,-7-7 0,1 0 0,1-2 0,0 0 0,1-2 0,45 27 0,16 8-175,-50-30-4422,51 25 0,-48-32 3620,-17-7 1042,33 18 0,-26-10 1637,0-1 1,1-1 0,1-1 0,1-2-1,40 12 1,-37-18-1703,0 0 0,0-2 0,56-2 0,-79-1 0,0 1 0,-1 1 0,1-1 0,0 2 0,0-1 0,14 7 0,-11-5 0,0 0 0,19 4 0,10-3 0,0-3 0,60-3 0,-28-1 0,-24 2-682,88-12-1,-115 9-6143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2:38.8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24575,'8'0'0,"-1"1"0,1 1 0,-1-1 0,1 1 0,-1 0 0,0 1 0,0 0 0,0 0 0,0 0 0,12 9 0,-2 0 0,0 1 0,26 27 0,-43-40 0,9 9 0,0 0 0,1 0 0,0-1 0,13 8 0,0-3 0,75 42 0,-96-54 0,0 0 0,0 0 0,0 0 0,0 1 0,0-1 0,0 1 0,-1-1 0,1 1 0,0-1 0,-1 1 0,1 0 0,-1 0 0,1 0 0,-1 0 0,0 0 0,0 0 0,0 0 0,0 0 0,0 1 0,-1-1 0,1 0 0,-1 1 0,1-1 0,-1 0 0,0 1 0,0-1 0,0 0 0,0 1 0,0-1 0,-1 0 0,1 1 0,-1-1 0,1 0 0,-1 0 0,0 1 0,0-1 0,-1 2 0,-1 3 0,-1 0 0,0 0 0,0-1 0,-1 1 0,0-1 0,0 0 0,0-1 0,-1 1 0,0-1 0,-7 5 0,-12 7 0,0-1 0,-2-1 0,0-1 0,-49 18 0,15-13-1365,45-15-5461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2:50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24575,'752'0'0,"-731"1"0,0 1 0,22 5 0,-20-3 0,34 2 0,69-4 1675,169-3-7400,-185 0 5713,0 0 4074,75 1-5427,-164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2:51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24575,'6'0'0,"1"1"0,0 0 0,-1 0 0,1 1 0,-1 0 0,1 0 0,-1 1 0,0-1 0,0 1 0,0 0 0,0 1 0,0 0 0,-1 0 0,0 0 0,0 0 0,0 1 0,0 0 0,-1 0 0,6 7 0,-8-8 0,1-1 0,-1 1 0,0 0 0,0 0 0,0 0 0,0 0 0,-1 0 0,1 1 0,-1-1 0,0 0 0,-1 1 0,1-1 0,-1 1 0,1-1 0,-2 1 0,1-1 0,0 1 0,-1-1 0,0 0 0,0 1 0,0-1 0,0 0 0,-1 0 0,0 1 0,1-1 0,-2-1 0,1 1 0,0 0 0,-6 6 0,6-8 0,-1 1 0,0-1 0,0 0 0,0 1 0,-1-1 0,1-1 0,0 1 0,-1 0 0,1-1 0,-6 2 0,-13 6 0,-31 20-1365,40-20-5461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3:03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24575,'752'0'0,"-731"1"0,0 1 0,22 5 0,-20-3 0,34 2 0,69-4 1675,169-3-7400,-185 0 5713,0 0 4074,75 1-5427,-164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03:53:03.0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24575,'6'0'0,"1"1"0,0 0 0,-1 0 0,1 1 0,-1 0 0,1 0 0,-1 1 0,0-1 0,0 1 0,0 0 0,0 1 0,0 0 0,-1 0 0,0 0 0,0 0 0,0 1 0,0 0 0,-1 0 0,6 7 0,-8-8 0,1-1 0,-1 1 0,0 0 0,0 0 0,0 0 0,0 0 0,-1 0 0,1 1 0,-1-1 0,0 0 0,-1 1 0,1-1 0,-1 1 0,1-1 0,-2 1 0,1-1 0,0 1 0,-1-1 0,0 0 0,0 1 0,0-1 0,0 0 0,-1 0 0,0 1 0,1-1 0,-2-1 0,1 1 0,0 0 0,-6 6 0,6-8 0,-1 1 0,0-1 0,0 0 0,0 1 0,-1-1 0,1-1 0,0 1 0,-1 0 0,1-1 0,-6 2 0,-13 6 0,-31 20-1365,40-20-5461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31A38B-47D0-48C2-82F5-DD0B81081F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FC13B-D8A6-4F05-9B8A-A16238962C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95E9FF1-2CAA-4DC1-A8CA-83877D6DAAA5}" type="datetimeFigureOut">
              <a:rPr lang="zh-CN" altLang="en-US"/>
              <a:pPr>
                <a:defRPr/>
              </a:pPr>
              <a:t>2022/1/13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1133651-EE32-4D71-AE40-4FABEE68FD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29B55EB-A2FE-466D-9381-9082F7779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98201-DCAC-4146-B9F0-77BF2CFD6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75C24-29B3-4A39-90AC-77D7DA41F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315E14-BD2E-4340-A30F-77A32686D2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15E14-BD2E-4340-A30F-77A32686D23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5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首尾和宽度学习向量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15E14-BD2E-4340-A30F-77A32686D23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2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15E14-BD2E-4340-A30F-77A32686D23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4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E365EC-8FBF-4F13-A897-3D37B39A2EC1}"/>
              </a:ext>
            </a:extLst>
          </p:cNvPr>
          <p:cNvSpPr/>
          <p:nvPr userDrawn="1"/>
        </p:nvSpPr>
        <p:spPr>
          <a:xfrm>
            <a:off x="0" y="2005013"/>
            <a:ext cx="12192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75C679-1963-4649-ADBE-101FBB1F40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21AA500-0114-4333-AD87-074CA16CF3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BFDD704-0A02-4D81-A8ED-FFAF1A82165D}"/>
              </a:ext>
            </a:extLst>
          </p:cNvPr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2" name="流程图: 过程 8">
            <a:extLst>
              <a:ext uri="{FF2B5EF4-FFF2-40B4-BE49-F238E27FC236}">
                <a16:creationId xmlns:a16="http://schemas.microsoft.com/office/drawing/2014/main" id="{6DDC53CD-236F-4D9F-9D3F-88ED965E1330}"/>
              </a:ext>
            </a:extLst>
          </p:cNvPr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2DE173-6767-4537-9CC9-7C88DAC14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A78DF36B-2CBC-4067-B24D-6D963E61B5FA}"/>
              </a:ext>
            </a:extLst>
          </p:cNvPr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58E78D18-70DB-4D3C-8775-E6BF2BCB5826}"/>
              </a:ext>
            </a:extLst>
          </p:cNvPr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504A9A-CA31-4FF7-B00F-D332CD4A5232}"/>
              </a:ext>
            </a:extLst>
          </p:cNvPr>
          <p:cNvSpPr/>
          <p:nvPr userDrawn="1"/>
        </p:nvSpPr>
        <p:spPr>
          <a:xfrm>
            <a:off x="567872" y="242820"/>
            <a:ext cx="2706172" cy="707886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汇报提纲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557AE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Tahoma" panose="020B0604030504040204" pitchFamily="34" charset="0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6D9A769-C4FB-45D7-B633-535A907B1C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6494" r="5193" b="-474"/>
          <a:stretch/>
        </p:blipFill>
        <p:spPr bwMode="auto">
          <a:xfrm>
            <a:off x="0" y="1407629"/>
            <a:ext cx="4135395" cy="468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单圆角矩形 3">
            <a:extLst>
              <a:ext uri="{FF2B5EF4-FFF2-40B4-BE49-F238E27FC236}">
                <a16:creationId xmlns:a16="http://schemas.microsoft.com/office/drawing/2014/main" id="{65AA39A4-B700-487E-BC10-8794FFBDAB6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1865820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22F44876-6237-4A01-8464-15509A0E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1865820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研究背景与意义</a:t>
            </a:r>
          </a:p>
        </p:txBody>
      </p:sp>
      <p:sp>
        <p:nvSpPr>
          <p:cNvPr id="25" name="单圆角矩形 5">
            <a:extLst>
              <a:ext uri="{FF2B5EF4-FFF2-40B4-BE49-F238E27FC236}">
                <a16:creationId xmlns:a16="http://schemas.microsoft.com/office/drawing/2014/main" id="{FD21CEDA-EA23-419D-B23B-09E2BDDD1A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3547553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08FA8B34-06BD-44C5-BC56-24ACE42A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3551339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研究内容</a:t>
            </a:r>
          </a:p>
        </p:txBody>
      </p:sp>
      <p:sp>
        <p:nvSpPr>
          <p:cNvPr id="28" name="单圆角矩形 3">
            <a:extLst>
              <a:ext uri="{FF2B5EF4-FFF2-40B4-BE49-F238E27FC236}">
                <a16:creationId xmlns:a16="http://schemas.microsoft.com/office/drawing/2014/main" id="{AE10261F-C3AA-4781-B9FA-078D16EAFCA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2705631"/>
            <a:ext cx="932854" cy="608878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551 h 495119"/>
              <a:gd name="T6" fmla="*/ 528638 w 528877"/>
              <a:gd name="T7" fmla="*/ 495300 h 495119"/>
              <a:gd name="T8" fmla="*/ 0 w 528877"/>
              <a:gd name="T9" fmla="*/ 495300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9" name="矩形 4">
            <a:extLst>
              <a:ext uri="{FF2B5EF4-FFF2-40B4-BE49-F238E27FC236}">
                <a16:creationId xmlns:a16="http://schemas.microsoft.com/office/drawing/2014/main" id="{82FE04DA-D1FF-48EE-A692-81828DCE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2705631"/>
            <a:ext cx="5098475" cy="608878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国内外研究现状</a:t>
            </a:r>
          </a:p>
        </p:txBody>
      </p:sp>
      <p:sp>
        <p:nvSpPr>
          <p:cNvPr id="31" name="单圆角矩形 5">
            <a:extLst>
              <a:ext uri="{FF2B5EF4-FFF2-40B4-BE49-F238E27FC236}">
                <a16:creationId xmlns:a16="http://schemas.microsoft.com/office/drawing/2014/main" id="{67C6983F-3906-42B0-9A9A-7D087EC7EB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77534" y="4381467"/>
            <a:ext cx="932854" cy="606927"/>
          </a:xfrm>
          <a:custGeom>
            <a:avLst/>
            <a:gdLst>
              <a:gd name="T0" fmla="*/ 0 w 528877"/>
              <a:gd name="T1" fmla="*/ 0 h 495119"/>
              <a:gd name="T2" fmla="*/ 446154 w 528877"/>
              <a:gd name="T3" fmla="*/ 0 h 495119"/>
              <a:gd name="T4" fmla="*/ 528638 w 528877"/>
              <a:gd name="T5" fmla="*/ 82287 h 495119"/>
              <a:gd name="T6" fmla="*/ 528638 w 528877"/>
              <a:gd name="T7" fmla="*/ 493713 h 495119"/>
              <a:gd name="T8" fmla="*/ 0 w 528877"/>
              <a:gd name="T9" fmla="*/ 493713 h 495119"/>
              <a:gd name="T10" fmla="*/ 0 w 528877"/>
              <a:gd name="T11" fmla="*/ 0 h 495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8877"/>
              <a:gd name="T19" fmla="*/ 0 h 495119"/>
              <a:gd name="T20" fmla="*/ 528877 w 528877"/>
              <a:gd name="T21" fmla="*/ 495119 h 4951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8877" h="495119">
                <a:moveTo>
                  <a:pt x="0" y="0"/>
                </a:moveTo>
                <a:lnTo>
                  <a:pt x="446356" y="0"/>
                </a:lnTo>
                <a:cubicBezTo>
                  <a:pt x="491931" y="0"/>
                  <a:pt x="528877" y="36946"/>
                  <a:pt x="528877" y="82521"/>
                </a:cubicBezTo>
                <a:lnTo>
                  <a:pt x="528877" y="495119"/>
                </a:lnTo>
                <a:lnTo>
                  <a:pt x="0" y="495119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2" name="矩形 6">
            <a:extLst>
              <a:ext uri="{FF2B5EF4-FFF2-40B4-BE49-F238E27FC236}">
                <a16:creationId xmlns:a16="http://schemas.microsoft.com/office/drawing/2014/main" id="{2380E28C-3EA9-433A-B2B4-479968E6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991" y="4385253"/>
            <a:ext cx="5098475" cy="606927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</a:rPr>
              <a:t>已有成果及研究计划</a:t>
            </a:r>
          </a:p>
        </p:txBody>
      </p:sp>
    </p:spTree>
    <p:extLst>
      <p:ext uri="{BB962C8B-B14F-4D97-AF65-F5344CB8AC3E}">
        <p14:creationId xmlns:p14="http://schemas.microsoft.com/office/powerpoint/2010/main" val="367759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ABFDD279-5FA0-4A1C-819A-9C1A5E1FDD9A}"/>
              </a:ext>
            </a:extLst>
          </p:cNvPr>
          <p:cNvSpPr/>
          <p:nvPr userDrawn="1"/>
        </p:nvSpPr>
        <p:spPr>
          <a:xfrm rot="5400000">
            <a:off x="59797" y="156105"/>
            <a:ext cx="739775" cy="859367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92B3505-37A1-4B60-A208-B540CA2B5878}"/>
              </a:ext>
            </a:extLst>
          </p:cNvPr>
          <p:cNvSpPr/>
          <p:nvPr userDrawn="1"/>
        </p:nvSpPr>
        <p:spPr>
          <a:xfrm rot="5400000">
            <a:off x="710671" y="502180"/>
            <a:ext cx="739775" cy="167216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9D86996-658F-42E1-A945-95F4FAFACD7C}"/>
              </a:ext>
            </a:extLst>
          </p:cNvPr>
          <p:cNvSpPr/>
          <p:nvPr userDrawn="1"/>
        </p:nvSpPr>
        <p:spPr>
          <a:xfrm rot="5400000">
            <a:off x="6010275" y="676275"/>
            <a:ext cx="171450" cy="12192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8" name="流程图: 过程 8">
            <a:extLst>
              <a:ext uri="{FF2B5EF4-FFF2-40B4-BE49-F238E27FC236}">
                <a16:creationId xmlns:a16="http://schemas.microsoft.com/office/drawing/2014/main" id="{1A05FF9B-834D-435D-8DF3-D2FE569DC1D3}"/>
              </a:ext>
            </a:extLst>
          </p:cNvPr>
          <p:cNvSpPr/>
          <p:nvPr userDrawn="1"/>
        </p:nvSpPr>
        <p:spPr>
          <a:xfrm rot="5400000" flipH="1">
            <a:off x="11189494" y="5807869"/>
            <a:ext cx="328612" cy="167640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5" name="灯片编号占位符 5">
            <a:extLst>
              <a:ext uri="{FF2B5EF4-FFF2-40B4-BE49-F238E27FC236}">
                <a16:creationId xmlns:a16="http://schemas.microsoft.com/office/drawing/2014/main" id="{56824FF7-E8B7-4934-8D69-5356088CA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0142" y="403225"/>
            <a:ext cx="109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pPr/>
              <a:t>‹#›</a:t>
            </a:fld>
            <a:r>
              <a:rPr lang="en-US" altLang="zh-CN" dirty="0"/>
              <a:t>/17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97D1A7-494E-4657-8C53-8D2F7F925F73}"/>
              </a:ext>
            </a:extLst>
          </p:cNvPr>
          <p:cNvSpPr/>
          <p:nvPr userDrawn="1"/>
        </p:nvSpPr>
        <p:spPr>
          <a:xfrm>
            <a:off x="144597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 Demi" panose="020E0802020502020306" pitchFamily="34" charset="0"/>
                <a:ea typeface="黑体"/>
                <a:cs typeface="+mn-cs"/>
              </a:rPr>
              <a:t>PART</a:t>
            </a:r>
            <a:endParaRPr kumimoji="0" lang="zh-CN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 Demi" panose="020E0802020502020306" pitchFamily="34" charset="0"/>
              <a:ea typeface="黑体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304EF4-8F20-4CA7-8B54-3B2CA7C9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57" y="6518340"/>
            <a:ext cx="1243169" cy="3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93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7422F52F-9EE4-4549-9401-0B9825AB02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96350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604254E-1011-481D-BE93-0F95C66003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277269"/>
            <a:ext cx="12192000" cy="23034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3D182B-3DC1-4D96-8B08-83235B1F8695}"/>
              </a:ext>
            </a:extLst>
          </p:cNvPr>
          <p:cNvSpPr/>
          <p:nvPr userDrawn="1"/>
        </p:nvSpPr>
        <p:spPr>
          <a:xfrm>
            <a:off x="0" y="2926492"/>
            <a:ext cx="12192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814930-8172-4D77-9AD3-3814B9AB72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" y="152234"/>
            <a:ext cx="3037396" cy="8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A836FA-EEDC-4D3C-A95B-20AD6B19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5CEA3-8B47-4615-BA87-1275B8AB5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19D3D-3508-47F5-90A6-630B52B28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C97A0-22CD-4103-89D0-8E5F67767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BBEF-0285-485B-B2A8-263451A08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0713-9927-46D2-9595-BFAE6362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4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91" r:id="rId2"/>
    <p:sldLayoutId id="2147484090" r:id="rId3"/>
    <p:sldLayoutId id="214748408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hyperlink" Target="https://github.com/princeton-nlp/PURE" TargetMode="External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png"/><Relationship Id="rId18" Type="http://schemas.openxmlformats.org/officeDocument/2006/relationships/customXml" Target="../ink/ink13.xml"/><Relationship Id="rId3" Type="http://schemas.openxmlformats.org/officeDocument/2006/relationships/image" Target="../media/image8.png"/><Relationship Id="rId21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customXml" Target="../ink/ink10.xml"/><Relationship Id="rId17" Type="http://schemas.openxmlformats.org/officeDocument/2006/relationships/image" Target="../media/image14.png"/><Relationship Id="rId2" Type="http://schemas.openxmlformats.org/officeDocument/2006/relationships/customXml" Target="../ink/ink4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11" Type="http://schemas.openxmlformats.org/officeDocument/2006/relationships/customXml" Target="../ink/ink9.xml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customXml" Target="../ink/ink8.xml"/><Relationship Id="rId19" Type="http://schemas.openxmlformats.org/officeDocument/2006/relationships/image" Target="../media/image15.png"/><Relationship Id="rId4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3670717-544A-4D74-AC0B-852F7EAF5E64}"/>
              </a:ext>
            </a:extLst>
          </p:cNvPr>
          <p:cNvSpPr/>
          <p:nvPr/>
        </p:nvSpPr>
        <p:spPr>
          <a:xfrm>
            <a:off x="0" y="2001569"/>
            <a:ext cx="12192000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kern="1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A Frustratingly Easy Approach for Entity and Relation Extraction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7F9B0E-C714-47EB-849A-B66814C7272D}"/>
              </a:ext>
            </a:extLst>
          </p:cNvPr>
          <p:cNvSpPr/>
          <p:nvPr/>
        </p:nvSpPr>
        <p:spPr>
          <a:xfrm>
            <a:off x="912285" y="4137279"/>
            <a:ext cx="10367433" cy="1143000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1557AE"/>
                </a:solidFill>
                <a:latin typeface="+mj-lt"/>
                <a:ea typeface="楷体" pitchFamily="49" charset="-122"/>
                <a:cs typeface="Times New Roman" panose="02020603050405020304" pitchFamily="18" charset="0"/>
              </a:rPr>
              <a:t>汇报人：武乐飞</a:t>
            </a:r>
            <a:endParaRPr lang="en-US" altLang="zh-CN" sz="3200" b="1" kern="100" dirty="0">
              <a:solidFill>
                <a:srgbClr val="1557AE"/>
              </a:solidFill>
              <a:latin typeface="+mj-lt"/>
              <a:ea typeface="楷体" pitchFamily="49" charset="-122"/>
              <a:cs typeface="Times New Roman" panose="02020603050405020304" pitchFamily="18" charset="0"/>
            </a:endParaRPr>
          </a:p>
          <a:p>
            <a:pPr indent="127000"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2022</a:t>
            </a:r>
            <a:r>
              <a:rPr lang="zh-CN" altLang="en-US" sz="2400" kern="100" dirty="0">
                <a:solidFill>
                  <a:srgbClr val="1557AE"/>
                </a:solidFill>
                <a:latin typeface="+mj-lt"/>
                <a:ea typeface="方正兰亭中黑_GBK" panose="02000000000000000000" pitchFamily="2" charset="-122"/>
                <a:cs typeface="Times New Roman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400" b="1" kern="10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8698A-4FF3-4E8F-92FE-52EC706954AC}"/>
              </a:ext>
            </a:extLst>
          </p:cNvPr>
          <p:cNvSpPr/>
          <p:nvPr/>
        </p:nvSpPr>
        <p:spPr>
          <a:xfrm>
            <a:off x="-94343" y="3187278"/>
            <a:ext cx="12192000" cy="497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实体关系联合抽取</a:t>
            </a:r>
            <a:endParaRPr lang="en-US" altLang="zh-CN" sz="2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9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368202-E8CB-4105-9C9A-FFE39086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44" y="964330"/>
            <a:ext cx="10662172" cy="41104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F12AF1-30E7-4A50-A3BF-E2341BDD200D}"/>
              </a:ext>
            </a:extLst>
          </p:cNvPr>
          <p:cNvSpPr txBox="1"/>
          <p:nvPr/>
        </p:nvSpPr>
        <p:spPr>
          <a:xfrm>
            <a:off x="261257" y="5415045"/>
            <a:ext cx="11582400" cy="9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加速模型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对每个实体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pair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都要轮流进行关系分类，速度较慢，为此提出了一种加速的近似模型：可将实体边界和类型的标识符放入到文本之后，然后与原文对应实体共享位置向量。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F3C55-8F82-41D1-83AB-47BB0247AB4B}"/>
              </a:ext>
            </a:extLst>
          </p:cNvPr>
          <p:cNvSpPr/>
          <p:nvPr/>
        </p:nvSpPr>
        <p:spPr>
          <a:xfrm>
            <a:off x="1306286" y="4027714"/>
            <a:ext cx="10001770" cy="12430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0C38-D2F8-497D-8A51-7435B088D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10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509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368202-E8CB-4105-9C9A-FFE39086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44" y="964330"/>
            <a:ext cx="10662172" cy="41104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949DE2-B3BA-4FF2-8276-50BAAB24CB98}"/>
              </a:ext>
            </a:extLst>
          </p:cNvPr>
          <p:cNvSpPr txBox="1"/>
          <p:nvPr/>
        </p:nvSpPr>
        <p:spPr>
          <a:xfrm>
            <a:off x="296144" y="5181359"/>
            <a:ext cx="11424142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跨句信息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：由于跨句信息可用于帮助预测实体类型和关系，模型引入了跨句信息，即文本输入的左右上下文中分别滑动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(W−n)/2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个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words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为文本长度，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W 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为固定窗口大小。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FA886-FB3B-4DAE-83FD-F51516CB5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11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3566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702F13-124A-40B2-BBD8-817E04C3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31" y="1678288"/>
            <a:ext cx="8601138" cy="49673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1B0E905-333F-4E0F-9D34-C44C2A1379E3}"/>
              </a:ext>
            </a:extLst>
          </p:cNvPr>
          <p:cNvSpPr/>
          <p:nvPr/>
        </p:nvSpPr>
        <p:spPr>
          <a:xfrm>
            <a:off x="2097314" y="5798435"/>
            <a:ext cx="794657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FA3667-4F3F-4229-A67B-ACEAED70303C}"/>
              </a:ext>
            </a:extLst>
          </p:cNvPr>
          <p:cNvSpPr txBox="1"/>
          <p:nvPr/>
        </p:nvSpPr>
        <p:spPr>
          <a:xfrm>
            <a:off x="410302" y="1114615"/>
            <a:ext cx="3327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主要实验结果（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  <a:latin typeface="-apple-system"/>
              </a:rPr>
              <a:t>SoTa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:</a:t>
            </a:r>
            <a:endParaRPr lang="zh-CN" altLang="en-US" sz="2400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D32CB51-4D4C-4F0B-8F5D-7DBA3CDEF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12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5365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45928C-636F-4BA2-A23C-28DD2355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16" y="2330223"/>
            <a:ext cx="4775427" cy="25294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416A88-826C-4A76-BD97-684C944AB633}"/>
              </a:ext>
            </a:extLst>
          </p:cNvPr>
          <p:cNvSpPr txBox="1"/>
          <p:nvPr/>
        </p:nvSpPr>
        <p:spPr>
          <a:xfrm>
            <a:off x="410302" y="1114615"/>
            <a:ext cx="2578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实体标记的影响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: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F0C84F-9CA2-4773-96A0-C5F99B9B254C}"/>
              </a:ext>
            </a:extLst>
          </p:cNvPr>
          <p:cNvSpPr/>
          <p:nvPr/>
        </p:nvSpPr>
        <p:spPr>
          <a:xfrm>
            <a:off x="2647042" y="5149339"/>
            <a:ext cx="6897916" cy="461665"/>
          </a:xfrm>
          <a:prstGeom prst="rect">
            <a:avLst/>
          </a:prstGeom>
          <a:solidFill>
            <a:srgbClr val="FFF2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结论：实体位置和类型能很大程度影响关系抽取。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AE225497-F0B1-48A3-8068-9F0FFCD4A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13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9485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416A88-826C-4A76-BD97-684C944AB633}"/>
              </a:ext>
            </a:extLst>
          </p:cNvPr>
          <p:cNvSpPr txBox="1"/>
          <p:nvPr/>
        </p:nvSpPr>
        <p:spPr>
          <a:xfrm>
            <a:off x="410302" y="1114615"/>
            <a:ext cx="2578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模型共享参数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: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7CCFC6-3E8E-4447-9EFA-66227E6B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49" y="2132685"/>
            <a:ext cx="4657875" cy="23086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7FBE4EA-3BE0-4C29-AF97-741EE9A60B4C}"/>
              </a:ext>
            </a:extLst>
          </p:cNvPr>
          <p:cNvSpPr/>
          <p:nvPr/>
        </p:nvSpPr>
        <p:spPr>
          <a:xfrm>
            <a:off x="1291772" y="4800997"/>
            <a:ext cx="10059163" cy="461665"/>
          </a:xfrm>
          <a:prstGeom prst="rect">
            <a:avLst/>
          </a:prstGeom>
          <a:solidFill>
            <a:srgbClr val="FFF2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结论：模型之间进行简单的参数共享可能是无效的，单独训练效果更好。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B782D-D5BE-4C2E-B30F-AD35980A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14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2521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416A88-826C-4A76-BD97-684C944AB633}"/>
              </a:ext>
            </a:extLst>
          </p:cNvPr>
          <p:cNvSpPr txBox="1"/>
          <p:nvPr/>
        </p:nvSpPr>
        <p:spPr>
          <a:xfrm>
            <a:off x="410302" y="1114615"/>
            <a:ext cx="2578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错误传播的影响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: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BCB6F4-916D-48D9-A35C-D65DA051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21" y="2104678"/>
            <a:ext cx="4429157" cy="19955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33DCF1-4CB9-4177-9BB1-B58DE875D094}"/>
              </a:ext>
            </a:extLst>
          </p:cNvPr>
          <p:cNvSpPr/>
          <p:nvPr/>
        </p:nvSpPr>
        <p:spPr>
          <a:xfrm>
            <a:off x="2988401" y="4680773"/>
            <a:ext cx="6611257" cy="461665"/>
          </a:xfrm>
          <a:prstGeom prst="rect">
            <a:avLst/>
          </a:prstGeom>
          <a:solidFill>
            <a:srgbClr val="FFF2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结论：错误传播依然存在，但影响并非很大。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3781DE-BECE-4BB7-BDCD-75AABDAE9F88}"/>
              </a:ext>
            </a:extLst>
          </p:cNvPr>
          <p:cNvSpPr txBox="1"/>
          <p:nvPr/>
        </p:nvSpPr>
        <p:spPr>
          <a:xfrm>
            <a:off x="9234988" y="2184591"/>
            <a:ext cx="124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使用预测实体训练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907068-DB91-4321-BB82-15EED1A38A7D}"/>
              </a:ext>
            </a:extLst>
          </p:cNvPr>
          <p:cNvCxnSpPr/>
          <p:nvPr/>
        </p:nvCxnSpPr>
        <p:spPr>
          <a:xfrm flipH="1">
            <a:off x="8135257" y="2569029"/>
            <a:ext cx="921657" cy="39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3F5D54-50A7-4CC8-80F6-983BAF988546}"/>
              </a:ext>
            </a:extLst>
          </p:cNvPr>
          <p:cNvSpPr txBox="1"/>
          <p:nvPr/>
        </p:nvSpPr>
        <p:spPr>
          <a:xfrm>
            <a:off x="1744076" y="2746912"/>
            <a:ext cx="124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使用更多实体对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F3892C-1E97-41DB-9959-A0D72A1637A9}"/>
              </a:ext>
            </a:extLst>
          </p:cNvPr>
          <p:cNvCxnSpPr>
            <a:stCxn id="14" idx="3"/>
          </p:cNvCxnSpPr>
          <p:nvPr/>
        </p:nvCxnSpPr>
        <p:spPr>
          <a:xfrm>
            <a:off x="2988401" y="3070078"/>
            <a:ext cx="893020" cy="55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DCFD6AC-F074-404A-B26A-BD9D5D7D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15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9348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E9C28-AA63-4B82-9E59-50FFE0D9CEEC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416A88-826C-4A76-BD97-684C944AB633}"/>
              </a:ext>
            </a:extLst>
          </p:cNvPr>
          <p:cNvSpPr txBox="1"/>
          <p:nvPr/>
        </p:nvSpPr>
        <p:spPr>
          <a:xfrm>
            <a:off x="410302" y="1114615"/>
            <a:ext cx="3675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跨句子交叉窗口的影响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: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74C980-7F86-4FE7-930B-DB2AE5C0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789" y="1978808"/>
            <a:ext cx="4348194" cy="29003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ABB4684-5792-48DC-9B15-8C00FB3BFF60}"/>
              </a:ext>
            </a:extLst>
          </p:cNvPr>
          <p:cNvSpPr/>
          <p:nvPr/>
        </p:nvSpPr>
        <p:spPr>
          <a:xfrm>
            <a:off x="2790371" y="5050887"/>
            <a:ext cx="6611257" cy="461665"/>
          </a:xfrm>
          <a:prstGeom prst="rect">
            <a:avLst/>
          </a:prstGeom>
          <a:solidFill>
            <a:srgbClr val="FFF2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结论：最佳参数，实体用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，关系用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100c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162B57-EBA1-4C04-B914-211649408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16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026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7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论文概况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AF3E58-1984-4C1B-829B-D28F68267BAA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29CD85-3CE8-48DD-881A-55164FE9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81" y="1191291"/>
            <a:ext cx="8639238" cy="19764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072375-75F8-431E-BD39-C7C5690F9B89}"/>
              </a:ext>
            </a:extLst>
          </p:cNvPr>
          <p:cNvSpPr txBox="1"/>
          <p:nvPr/>
        </p:nvSpPr>
        <p:spPr>
          <a:xfrm>
            <a:off x="840014" y="3167743"/>
            <a:ext cx="6112328" cy="174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NAACL 2021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单位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：陈丹琦，普林斯顿大学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开源代码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4"/>
              </a:rPr>
              <a:t>https://github.com/princeton-nlp/PURE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最大亮点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打破刻板印象</a:t>
            </a:r>
            <a:endParaRPr lang="en-US" altLang="zh-CN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4">
            <a:extLst>
              <a:ext uri="{FF2B5EF4-FFF2-40B4-BE49-F238E27FC236}">
                <a16:creationId xmlns:a16="http://schemas.microsoft.com/office/drawing/2014/main" id="{E08F1056-D72C-44D2-BE29-126E73FFA21A}"/>
              </a:ext>
            </a:extLst>
          </p:cNvPr>
          <p:cNvSpPr/>
          <p:nvPr/>
        </p:nvSpPr>
        <p:spPr bwMode="auto">
          <a:xfrm>
            <a:off x="840014" y="5048652"/>
            <a:ext cx="10030128" cy="1406123"/>
          </a:xfrm>
          <a:prstGeom prst="roundRect">
            <a:avLst>
              <a:gd name="adj" fmla="val 0"/>
            </a:avLst>
          </a:prstGeom>
          <a:solidFill>
            <a:srgbClr val="E7F6FF"/>
          </a:solidFill>
          <a:ln w="15875">
            <a:noFill/>
            <a:prstDash val="solid"/>
            <a:miter lim="800000"/>
          </a:ln>
        </p:spPr>
        <p:txBody>
          <a:bodyPr wrap="square" lIns="36000" rIns="36000" anchor="ctr" anchorCtr="0">
            <a:noAutofit/>
          </a:bodyPr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一般认为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好于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模型，但本文重新考虑了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and Relation Extraction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下的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模型，分别建立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model and relation model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独立训练，引入了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marker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pairs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遍历识别关系，取得了优于</a:t>
            </a:r>
            <a:r>
              <a:rPr lang="en-US" altLang="zh-CN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000" dirty="0">
                <a:solidFill>
                  <a:srgbClr val="1557A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模型的性能，并认真分析了其原因。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8EA9318-AFE4-42A6-8E0A-5F4BAF2540DB}"/>
                  </a:ext>
                </a:extLst>
              </p14:cNvPr>
              <p14:cNvContentPartPr/>
              <p14:nvPr/>
            </p14:nvContentPartPr>
            <p14:xfrm>
              <a:off x="6248291" y="2227486"/>
              <a:ext cx="1153440" cy="241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8EA9318-AFE4-42A6-8E0A-5F4BAF2540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9291" y="2218486"/>
                <a:ext cx="1171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AEF39587-EC02-43C8-A746-0ADEF778C55D}"/>
                  </a:ext>
                </a:extLst>
              </p14:cNvPr>
              <p14:cNvContentPartPr/>
              <p14:nvPr/>
            </p14:nvContentPartPr>
            <p14:xfrm>
              <a:off x="4942211" y="2692246"/>
              <a:ext cx="1945080" cy="882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AEF39587-EC02-43C8-A746-0ADEF778C5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3211" y="2683246"/>
                <a:ext cx="1962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B961F57-27DF-4A91-B201-9E6A20AB20BD}"/>
                  </a:ext>
                </a:extLst>
              </p14:cNvPr>
              <p14:cNvContentPartPr/>
              <p14:nvPr/>
            </p14:nvContentPartPr>
            <p14:xfrm>
              <a:off x="2300171" y="1493806"/>
              <a:ext cx="2091960" cy="1256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B961F57-27DF-4A91-B201-9E6A20AB20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1171" y="1484806"/>
                <a:ext cx="2109600" cy="143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79AC68-E3EA-4830-BEBE-0A0FC1579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2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6298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720D04-3C14-4C1A-A098-BE2234686EB9}"/>
              </a:ext>
            </a:extLst>
          </p:cNvPr>
          <p:cNvSpPr/>
          <p:nvPr/>
        </p:nvSpPr>
        <p:spPr>
          <a:xfrm>
            <a:off x="651714" y="1191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引出问题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93C508-DE2C-4B2C-88F9-5D6251FFC953}"/>
              </a:ext>
            </a:extLst>
          </p:cNvPr>
          <p:cNvSpPr/>
          <p:nvPr/>
        </p:nvSpPr>
        <p:spPr>
          <a:xfrm>
            <a:off x="651714" y="2353158"/>
            <a:ext cx="10669429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长期以来，普遍认为，由于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模型存在的缺点，比如：误差积累、实体对冗余、交互缺失等，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通过任务联合训练可以取得更好效果。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CD4229-0E02-42B1-8201-8C5A64199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3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975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720D04-3C14-4C1A-A098-BE2234686EB9}"/>
              </a:ext>
            </a:extLst>
          </p:cNvPr>
          <p:cNvSpPr/>
          <p:nvPr/>
        </p:nvSpPr>
        <p:spPr>
          <a:xfrm>
            <a:off x="651714" y="1191798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引出问题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93C508-DE2C-4B2C-88F9-5D6251FFC953}"/>
              </a:ext>
            </a:extLst>
          </p:cNvPr>
          <p:cNvSpPr/>
          <p:nvPr/>
        </p:nvSpPr>
        <p:spPr>
          <a:xfrm>
            <a:off x="651714" y="2353158"/>
            <a:ext cx="10669429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长期以来，普遍认为，由于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模型存在的缺点，比如：误差积累、实体对冗余、交互缺失等，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通过任务联合训练可以取得更好效果。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EA3EFC-C6AC-49DC-B00A-3F4E8133AD9C}"/>
              </a:ext>
            </a:extLst>
          </p:cNvPr>
          <p:cNvSpPr/>
          <p:nvPr/>
        </p:nvSpPr>
        <p:spPr>
          <a:xfrm>
            <a:off x="2812143" y="4481682"/>
            <a:ext cx="6567714" cy="523220"/>
          </a:xfrm>
          <a:prstGeom prst="rect">
            <a:avLst/>
          </a:prstGeom>
          <a:solidFill>
            <a:srgbClr val="FFF2CC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真的优于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model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吗？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49455A-7E09-46BF-8F2E-C4AFA0482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4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3295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720D04-3C14-4C1A-A098-BE2234686EB9}"/>
              </a:ext>
            </a:extLst>
          </p:cNvPr>
          <p:cNvSpPr/>
          <p:nvPr/>
        </p:nvSpPr>
        <p:spPr>
          <a:xfrm>
            <a:off x="439746" y="1191798"/>
            <a:ext cx="289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的不足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A11CDF-11BD-4E08-A8AE-107CB9595357}"/>
              </a:ext>
            </a:extLst>
          </p:cNvPr>
          <p:cNvSpPr txBox="1"/>
          <p:nvPr/>
        </p:nvSpPr>
        <p:spPr>
          <a:xfrm>
            <a:off x="1001948" y="1800345"/>
            <a:ext cx="10639299" cy="14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分阶段训练，产生错误传播，原因在于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entity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去训练识别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的模型，而在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阶段，使用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识别模型输出的结果进行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的识别，这两个阶段是有差异的，数据分布并不完全相同，导致误差传播。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3D9178-412E-4709-880B-B9CDA45D794E}"/>
              </a:ext>
            </a:extLst>
          </p:cNvPr>
          <p:cNvSpPr/>
          <p:nvPr/>
        </p:nvSpPr>
        <p:spPr>
          <a:xfrm>
            <a:off x="4662161" y="3797054"/>
            <a:ext cx="1748972" cy="827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实体识别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FC61C4B-79A4-4FFA-B148-9732CD897429}"/>
              </a:ext>
            </a:extLst>
          </p:cNvPr>
          <p:cNvSpPr/>
          <p:nvPr/>
        </p:nvSpPr>
        <p:spPr>
          <a:xfrm>
            <a:off x="8272590" y="3797054"/>
            <a:ext cx="1748972" cy="8273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关系识别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23B94F-5D77-4C7F-B1BA-394357418E34}"/>
              </a:ext>
            </a:extLst>
          </p:cNvPr>
          <p:cNvSpPr txBox="1"/>
          <p:nvPr/>
        </p:nvSpPr>
        <p:spPr>
          <a:xfrm>
            <a:off x="3331986" y="3969677"/>
            <a:ext cx="756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1A057CA-2AA9-476C-861D-6B44EF403C8C}"/>
              </a:ext>
            </a:extLst>
          </p:cNvPr>
          <p:cNvSpPr txBox="1"/>
          <p:nvPr/>
        </p:nvSpPr>
        <p:spPr>
          <a:xfrm>
            <a:off x="6766733" y="3203791"/>
            <a:ext cx="126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entity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8D2ACD5-8E60-4113-A1B8-7B87AEE83314}"/>
                  </a:ext>
                </a:extLst>
              </p14:cNvPr>
              <p14:cNvContentPartPr/>
              <p14:nvPr/>
            </p14:nvContentPartPr>
            <p14:xfrm>
              <a:off x="7491603" y="3657197"/>
              <a:ext cx="626760" cy="5817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8D2ACD5-8E60-4113-A1B8-7B87AEE83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7283" y="3652877"/>
                <a:ext cx="6354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29F88892-8E3C-45C6-951A-10A6CD4A4217}"/>
                  </a:ext>
                </a:extLst>
              </p14:cNvPr>
              <p14:cNvContentPartPr/>
              <p14:nvPr/>
            </p14:nvContentPartPr>
            <p14:xfrm>
              <a:off x="8035923" y="4150397"/>
              <a:ext cx="138600" cy="1738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29F88892-8E3C-45C6-951A-10A6CD4A42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1603" y="4146077"/>
                <a:ext cx="14724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F4932797-222D-42F7-A5FD-A8558D51B511}"/>
              </a:ext>
            </a:extLst>
          </p:cNvPr>
          <p:cNvGrpSpPr/>
          <p:nvPr/>
        </p:nvGrpSpPr>
        <p:grpSpPr>
          <a:xfrm>
            <a:off x="3913923" y="4165517"/>
            <a:ext cx="635400" cy="96840"/>
            <a:chOff x="2975531" y="4390726"/>
            <a:chExt cx="63540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037012B-2162-44F9-A274-A6F729A02805}"/>
                    </a:ext>
                  </a:extLst>
                </p14:cNvPr>
                <p14:cNvContentPartPr/>
                <p14:nvPr/>
              </p14:nvContentPartPr>
              <p14:xfrm>
                <a:off x="2975531" y="4426726"/>
                <a:ext cx="635400" cy="828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037012B-2162-44F9-A274-A6F729A028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1211" y="4422406"/>
                  <a:ext cx="6440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46088711-C73B-4A62-AAB0-39AB6BB7177E}"/>
                    </a:ext>
                  </a:extLst>
                </p14:cNvPr>
                <p14:cNvContentPartPr/>
                <p14:nvPr/>
              </p14:nvContentPartPr>
              <p14:xfrm>
                <a:off x="3537491" y="4390726"/>
                <a:ext cx="55800" cy="9684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46088711-C73B-4A62-AAB0-39AB6BB717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3171" y="4386406"/>
                  <a:ext cx="64440" cy="1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069E863-0A38-4364-B9AE-3B785C6D9060}"/>
              </a:ext>
            </a:extLst>
          </p:cNvPr>
          <p:cNvSpPr/>
          <p:nvPr/>
        </p:nvSpPr>
        <p:spPr>
          <a:xfrm>
            <a:off x="4662161" y="5481839"/>
            <a:ext cx="1748972" cy="827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实体识别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09887CF-CF0C-477F-A69F-834D3C4FC369}"/>
              </a:ext>
            </a:extLst>
          </p:cNvPr>
          <p:cNvSpPr/>
          <p:nvPr/>
        </p:nvSpPr>
        <p:spPr>
          <a:xfrm>
            <a:off x="8272590" y="5481839"/>
            <a:ext cx="1748972" cy="8273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关系识别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873328-0539-45AA-9C46-99C6EECE3B6C}"/>
              </a:ext>
            </a:extLst>
          </p:cNvPr>
          <p:cNvSpPr txBox="1"/>
          <p:nvPr/>
        </p:nvSpPr>
        <p:spPr>
          <a:xfrm>
            <a:off x="3331884" y="5666202"/>
            <a:ext cx="756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778978F-F00F-4DF1-B562-5C604B94ADBD}"/>
              </a:ext>
            </a:extLst>
          </p:cNvPr>
          <p:cNvGrpSpPr/>
          <p:nvPr/>
        </p:nvGrpSpPr>
        <p:grpSpPr>
          <a:xfrm>
            <a:off x="3913923" y="5850302"/>
            <a:ext cx="635400" cy="96840"/>
            <a:chOff x="2975531" y="4390726"/>
            <a:chExt cx="63540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D520661-2B6D-4DDD-A8AB-DDF8F44DCEA2}"/>
                    </a:ext>
                  </a:extLst>
                </p14:cNvPr>
                <p14:cNvContentPartPr/>
                <p14:nvPr/>
              </p14:nvContentPartPr>
              <p14:xfrm>
                <a:off x="2975531" y="4426726"/>
                <a:ext cx="635400" cy="82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D520661-2B6D-4DDD-A8AB-DDF8F44DCE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1211" y="4422406"/>
                  <a:ext cx="6440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F09360D8-D9CB-4109-AC66-9A196AF39230}"/>
                    </a:ext>
                  </a:extLst>
                </p14:cNvPr>
                <p14:cNvContentPartPr/>
                <p14:nvPr/>
              </p14:nvContentPartPr>
              <p14:xfrm>
                <a:off x="3537491" y="4390726"/>
                <a:ext cx="55800" cy="9684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F09360D8-D9CB-4109-AC66-9A196AF392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3171" y="4386406"/>
                  <a:ext cx="64440" cy="1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10E29E2A-3DB7-482A-B31F-5D0AC2BC3958}"/>
              </a:ext>
            </a:extLst>
          </p:cNvPr>
          <p:cNvSpPr txBox="1"/>
          <p:nvPr/>
        </p:nvSpPr>
        <p:spPr>
          <a:xfrm>
            <a:off x="6963583" y="5710829"/>
            <a:ext cx="756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074A114-CBA7-4C4E-A82D-129D940681FF}"/>
              </a:ext>
            </a:extLst>
          </p:cNvPr>
          <p:cNvGrpSpPr/>
          <p:nvPr/>
        </p:nvGrpSpPr>
        <p:grpSpPr>
          <a:xfrm>
            <a:off x="6518883" y="5841526"/>
            <a:ext cx="415440" cy="100080"/>
            <a:chOff x="5580491" y="5841526"/>
            <a:chExt cx="41544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57F85D2A-F35F-4B94-84AA-E84CA207C08F}"/>
                    </a:ext>
                  </a:extLst>
                </p14:cNvPr>
                <p14:cNvContentPartPr/>
                <p14:nvPr/>
              </p14:nvContentPartPr>
              <p14:xfrm>
                <a:off x="5580491" y="5899486"/>
                <a:ext cx="415440" cy="828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57F85D2A-F35F-4B94-84AA-E84CA207C0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6171" y="5895166"/>
                  <a:ext cx="4240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2FF914CE-A8AE-4B4D-ABA2-7F40DE030BE0}"/>
                    </a:ext>
                  </a:extLst>
                </p14:cNvPr>
                <p14:cNvContentPartPr/>
                <p14:nvPr/>
              </p14:nvContentPartPr>
              <p14:xfrm>
                <a:off x="5950931" y="5841526"/>
                <a:ext cx="43920" cy="1000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2FF914CE-A8AE-4B4D-ABA2-7F40DE030B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46611" y="5837206"/>
                  <a:ext cx="525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003F578-D365-42BF-86C1-F795CC68C9CA}"/>
              </a:ext>
            </a:extLst>
          </p:cNvPr>
          <p:cNvGrpSpPr/>
          <p:nvPr/>
        </p:nvGrpSpPr>
        <p:grpSpPr>
          <a:xfrm>
            <a:off x="7585923" y="5856286"/>
            <a:ext cx="552240" cy="100080"/>
            <a:chOff x="6647531" y="5856286"/>
            <a:chExt cx="55224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C846C359-E12E-49F4-95AD-70875B192761}"/>
                    </a:ext>
                  </a:extLst>
                </p14:cNvPr>
                <p14:cNvContentPartPr/>
                <p14:nvPr/>
              </p14:nvContentPartPr>
              <p14:xfrm>
                <a:off x="6647531" y="5899846"/>
                <a:ext cx="507600" cy="100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C846C359-E12E-49F4-95AD-70875B1927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3211" y="5895526"/>
                  <a:ext cx="516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C9A298A7-7BF0-4887-8B94-C721231433EE}"/>
                    </a:ext>
                  </a:extLst>
                </p14:cNvPr>
                <p14:cNvContentPartPr/>
                <p14:nvPr/>
              </p14:nvContentPartPr>
              <p14:xfrm>
                <a:off x="7147931" y="5856286"/>
                <a:ext cx="51840" cy="1000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C9A298A7-7BF0-4887-8B94-C721231433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43611" y="5851966"/>
                  <a:ext cx="60480" cy="108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49A7189-DD54-48A8-BFED-28F4C60DCEE4}"/>
              </a:ext>
            </a:extLst>
          </p:cNvPr>
          <p:cNvCxnSpPr>
            <a:cxnSpLocks/>
          </p:cNvCxnSpPr>
          <p:nvPr/>
        </p:nvCxnSpPr>
        <p:spPr>
          <a:xfrm>
            <a:off x="439746" y="4949371"/>
            <a:ext cx="1071873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17975DB-BE58-463C-AE70-2AB63CFF6143}"/>
              </a:ext>
            </a:extLst>
          </p:cNvPr>
          <p:cNvGrpSpPr/>
          <p:nvPr/>
        </p:nvGrpSpPr>
        <p:grpSpPr>
          <a:xfrm>
            <a:off x="3608643" y="3338446"/>
            <a:ext cx="3242520" cy="668160"/>
            <a:chOff x="2670251" y="3338446"/>
            <a:chExt cx="3242520" cy="6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1545130A-7C7C-4AE7-BC6B-068F653A9BCA}"/>
                    </a:ext>
                  </a:extLst>
                </p14:cNvPr>
                <p14:cNvContentPartPr/>
                <p14:nvPr/>
              </p14:nvContentPartPr>
              <p14:xfrm>
                <a:off x="2670251" y="3373366"/>
                <a:ext cx="3219480" cy="6332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1545130A-7C7C-4AE7-BC6B-068F653A9B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5931" y="3369046"/>
                  <a:ext cx="322812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2637E3CD-F466-40BE-986A-563E5EBBB7C8}"/>
                    </a:ext>
                  </a:extLst>
                </p14:cNvPr>
                <p14:cNvContentPartPr/>
                <p14:nvPr/>
              </p14:nvContentPartPr>
              <p14:xfrm>
                <a:off x="5805491" y="3338446"/>
                <a:ext cx="107280" cy="860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2637E3CD-F466-40BE-986A-563E5EBBB7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01171" y="3334126"/>
                  <a:ext cx="115920" cy="94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BD02D4D7-2984-4319-899F-F9F72DAA612F}"/>
              </a:ext>
            </a:extLst>
          </p:cNvPr>
          <p:cNvSpPr txBox="1"/>
          <p:nvPr/>
        </p:nvSpPr>
        <p:spPr>
          <a:xfrm>
            <a:off x="1320744" y="3948077"/>
            <a:ext cx="692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7D9B667-C86E-4665-A90E-3A8F8F684138}"/>
              </a:ext>
            </a:extLst>
          </p:cNvPr>
          <p:cNvSpPr txBox="1"/>
          <p:nvPr/>
        </p:nvSpPr>
        <p:spPr>
          <a:xfrm>
            <a:off x="1046115" y="5537173"/>
            <a:ext cx="1241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zh-CN" altLang="en-US" dirty="0"/>
          </a:p>
        </p:txBody>
      </p:sp>
      <p:sp>
        <p:nvSpPr>
          <p:cNvPr id="67" name="灯片编号占位符 66">
            <a:extLst>
              <a:ext uri="{FF2B5EF4-FFF2-40B4-BE49-F238E27FC236}">
                <a16:creationId xmlns:a16="http://schemas.microsoft.com/office/drawing/2014/main" id="{24F77D3C-B152-433D-B02E-CE11427C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5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4817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>
                <a:solidFill>
                  <a:srgbClr val="1557AE"/>
                </a:solidFill>
              </a:rPr>
              <a:t>研究目的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1557AE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EA7FC8-D362-42BE-A146-9E7756620758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720D04-3C14-4C1A-A098-BE2234686EB9}"/>
              </a:ext>
            </a:extLst>
          </p:cNvPr>
          <p:cNvSpPr/>
          <p:nvPr/>
        </p:nvSpPr>
        <p:spPr>
          <a:xfrm>
            <a:off x="211381" y="1264370"/>
            <a:ext cx="3381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本文的主要贡献和结论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93C508-DE2C-4B2C-88F9-5D6251FFC953}"/>
              </a:ext>
            </a:extLst>
          </p:cNvPr>
          <p:cNvSpPr/>
          <p:nvPr/>
        </p:nvSpPr>
        <p:spPr>
          <a:xfrm>
            <a:off x="1374063" y="2323542"/>
            <a:ext cx="9443874" cy="2457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设计了一种简单的关系抽取方法，实体抽取和关系识别独立训练，并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8001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分别学习实体和关系的不同上下文表示，比联合学习它们更有效；</a:t>
            </a:r>
          </a:p>
          <a:p>
            <a:pPr marL="8001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在关系模型的输入层融合实体类别信息十分重要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并考虑跨句信息；</a:t>
            </a:r>
          </a:p>
          <a:p>
            <a:pPr marL="800100" indent="-4572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提出了一种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近似方法，就实现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8-16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倍的推断提速。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EC30ED-95CF-457A-9015-DD838B828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6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464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6F69AD-A4DE-4E00-8579-0C3A87BCF0D6}"/>
              </a:ext>
            </a:extLst>
          </p:cNvPr>
          <p:cNvSpPr txBox="1"/>
          <p:nvPr/>
        </p:nvSpPr>
        <p:spPr>
          <a:xfrm>
            <a:off x="378578" y="5327823"/>
            <a:ext cx="11038864" cy="9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实体模型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：采取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Span-level NER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的方式，枚举所有可能片段，通过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对每一个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进行实体类型判断，可以解决实体嵌套问题，但为了降低复杂度，限制了枚举长度。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9710C0-4AC5-45BC-AE7C-0BC1FDA8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44" y="964330"/>
            <a:ext cx="10662172" cy="411044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0F425E5-7A3E-4E2D-9764-CC5D87605D5C}"/>
              </a:ext>
            </a:extLst>
          </p:cNvPr>
          <p:cNvSpPr/>
          <p:nvPr/>
        </p:nvSpPr>
        <p:spPr>
          <a:xfrm>
            <a:off x="1306286" y="1051552"/>
            <a:ext cx="9775371" cy="12634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C62BB7-4D54-495A-AA5C-6B647EFB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559" y="6285073"/>
            <a:ext cx="3076597" cy="3238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9B0A250-EEA8-42A6-B8A1-27C9DF760236}"/>
              </a:ext>
            </a:extLst>
          </p:cNvPr>
          <p:cNvSpPr txBox="1"/>
          <p:nvPr/>
        </p:nvSpPr>
        <p:spPr>
          <a:xfrm>
            <a:off x="3299435" y="6269978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表示：                                                     首尾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和宽度</a:t>
            </a:r>
            <a:endParaRPr lang="zh-CN" altLang="en-US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F664B2CE-B57D-411A-8F11-85A437513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7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3618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368202-E8CB-4105-9C9A-FFE39086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44" y="964330"/>
            <a:ext cx="10662172" cy="41104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F12AF1-30E7-4A50-A3BF-E2341BDD200D}"/>
              </a:ext>
            </a:extLst>
          </p:cNvPr>
          <p:cNvSpPr txBox="1"/>
          <p:nvPr/>
        </p:nvSpPr>
        <p:spPr>
          <a:xfrm>
            <a:off x="261257" y="5226697"/>
            <a:ext cx="11582400" cy="14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关系模型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：对所有的实体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进行关系分类。主要亮点在于将实体边界和类型作为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加入到实体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前后，强化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的特征，加入标记后，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对每个实体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pair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中第一个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的编码进行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concatenate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然后作为关系模型的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3F3C55-8F82-41D1-83AB-47BB0247AB4B}"/>
              </a:ext>
            </a:extLst>
          </p:cNvPr>
          <p:cNvSpPr/>
          <p:nvPr/>
        </p:nvSpPr>
        <p:spPr>
          <a:xfrm>
            <a:off x="1306286" y="2321551"/>
            <a:ext cx="9775371" cy="175655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A0C2113-06F8-4D50-99A6-7B9E60C0E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8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263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170253-FAC7-4119-BBAD-A02C223885A4}"/>
              </a:ext>
            </a:extLst>
          </p:cNvPr>
          <p:cNvSpPr/>
          <p:nvPr/>
        </p:nvSpPr>
        <p:spPr>
          <a:xfrm>
            <a:off x="1001948" y="212388"/>
            <a:ext cx="26385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1557AE"/>
                </a:solidFill>
                <a:effectLst/>
                <a:uLnTx/>
                <a:uFillTx/>
              </a:rPr>
              <a:t>模型方法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A76F42-A720-40EF-8058-8F937B8394E9}"/>
              </a:ext>
            </a:extLst>
          </p:cNvPr>
          <p:cNvSpPr/>
          <p:nvPr/>
        </p:nvSpPr>
        <p:spPr>
          <a:xfrm>
            <a:off x="168890" y="131747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>
                <a:solidFill>
                  <a:prstClr val="white"/>
                </a:solidFill>
                <a:latin typeface="Broadway" panose="04040905080B02020502" pitchFamily="82" charset="0"/>
                <a:ea typeface="黑体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Broadway" panose="04040905080B02020502" pitchFamily="82" charset="0"/>
              <a:ea typeface="黑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368202-E8CB-4105-9C9A-FFE39086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44" y="964330"/>
            <a:ext cx="10662172" cy="41104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13F3C55-8F82-41D1-83AB-47BB0247AB4B}"/>
              </a:ext>
            </a:extLst>
          </p:cNvPr>
          <p:cNvSpPr/>
          <p:nvPr/>
        </p:nvSpPr>
        <p:spPr>
          <a:xfrm>
            <a:off x="1306286" y="2321551"/>
            <a:ext cx="9775371" cy="175655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876FE0-D961-4F19-AB44-75D9F53B1268}"/>
              </a:ext>
            </a:extLst>
          </p:cNvPr>
          <p:cNvSpPr txBox="1"/>
          <p:nvPr/>
        </p:nvSpPr>
        <p:spPr>
          <a:xfrm>
            <a:off x="4337958" y="710806"/>
            <a:ext cx="6852094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&lt;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S:Md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&gt;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&lt;/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S:Md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&gt;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：代表实体类型为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Method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Subject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是实体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span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的第一个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是最后一个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token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Object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同理。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946E09-3384-4A43-90F7-7B965CF5BC73}"/>
              </a:ext>
            </a:extLst>
          </p:cNvPr>
          <p:cNvSpPr/>
          <p:nvPr/>
        </p:nvSpPr>
        <p:spPr>
          <a:xfrm>
            <a:off x="1792514" y="2924629"/>
            <a:ext cx="638629" cy="29754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58301E-7F38-43FA-8E42-7EDCE6CCC2B2}"/>
              </a:ext>
            </a:extLst>
          </p:cNvPr>
          <p:cNvSpPr/>
          <p:nvPr/>
        </p:nvSpPr>
        <p:spPr>
          <a:xfrm>
            <a:off x="3287485" y="2924629"/>
            <a:ext cx="689429" cy="32121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A876B2-A991-4D0C-BF75-BDFC1DD407A5}"/>
              </a:ext>
            </a:extLst>
          </p:cNvPr>
          <p:cNvSpPr/>
          <p:nvPr/>
        </p:nvSpPr>
        <p:spPr>
          <a:xfrm>
            <a:off x="5504542" y="2924629"/>
            <a:ext cx="689429" cy="32121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524CCD-438A-42C2-B2EC-49582BD872AE}"/>
              </a:ext>
            </a:extLst>
          </p:cNvPr>
          <p:cNvSpPr/>
          <p:nvPr/>
        </p:nvSpPr>
        <p:spPr>
          <a:xfrm>
            <a:off x="6897913" y="2924629"/>
            <a:ext cx="689429" cy="32121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877EE0-9AEC-4C54-BF54-81C4B5D4D34A}"/>
              </a:ext>
            </a:extLst>
          </p:cNvPr>
          <p:cNvSpPr/>
          <p:nvPr/>
        </p:nvSpPr>
        <p:spPr>
          <a:xfrm>
            <a:off x="4390572" y="3672114"/>
            <a:ext cx="631372" cy="29028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76EE8B-EE40-4141-A15E-5B61B2C93803}"/>
              </a:ext>
            </a:extLst>
          </p:cNvPr>
          <p:cNvSpPr/>
          <p:nvPr/>
        </p:nvSpPr>
        <p:spPr>
          <a:xfrm>
            <a:off x="5736771" y="3672114"/>
            <a:ext cx="689428" cy="29028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993A76-CBE1-40D8-B781-A8E7A2A05C13}"/>
              </a:ext>
            </a:extLst>
          </p:cNvPr>
          <p:cNvSpPr/>
          <p:nvPr/>
        </p:nvSpPr>
        <p:spPr>
          <a:xfrm>
            <a:off x="6897914" y="3672114"/>
            <a:ext cx="627743" cy="29028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676787-1053-4F86-B29A-D92A3C1D9ABC}"/>
              </a:ext>
            </a:extLst>
          </p:cNvPr>
          <p:cNvSpPr/>
          <p:nvPr/>
        </p:nvSpPr>
        <p:spPr>
          <a:xfrm>
            <a:off x="8944427" y="3672114"/>
            <a:ext cx="707572" cy="29028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5371CB-BB6D-45C4-BFC0-9A82BE18200A}"/>
              </a:ext>
            </a:extLst>
          </p:cNvPr>
          <p:cNvSpPr txBox="1"/>
          <p:nvPr/>
        </p:nvSpPr>
        <p:spPr>
          <a:xfrm>
            <a:off x="261257" y="5226697"/>
            <a:ext cx="11582400" cy="14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关系模型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：对所有的实体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进行关系分类。主要亮点在于将实体边界和类型作为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加入到实体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前后，融入位置信息和类型信息，加入标记后，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对每个实体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pair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中第一个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start token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的编码进行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concatenate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然后作为关系模型的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17D148B-199A-4432-A989-9501D499D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468" y="6278897"/>
            <a:ext cx="2857521" cy="36671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4856B82-11C4-4DDE-96AC-550D52AFABC3}"/>
              </a:ext>
            </a:extLst>
          </p:cNvPr>
          <p:cNvSpPr txBox="1"/>
          <p:nvPr/>
        </p:nvSpPr>
        <p:spPr>
          <a:xfrm>
            <a:off x="5083168" y="6226156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实体对表示：</a:t>
            </a:r>
            <a:endParaRPr lang="zh-CN" altLang="en-US" dirty="0"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38FB9909-5073-4282-B019-DDF52A1F7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80713-9927-46D2-9595-BFAE6362A816}" type="slidenum">
              <a:rPr lang="zh-CN" altLang="en-US" smtClean="0"/>
              <a:pPr/>
              <a:t>9</a:t>
            </a:fld>
            <a:r>
              <a:rPr lang="en-US" altLang="zh-CN"/>
              <a:t>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3606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65801</TotalTime>
  <Words>830</Words>
  <Application>Microsoft Office PowerPoint</Application>
  <PresentationFormat>宽屏</PresentationFormat>
  <Paragraphs>99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-apple-system</vt:lpstr>
      <vt:lpstr>PingFang SC Semibold</vt:lpstr>
      <vt:lpstr>等线</vt:lpstr>
      <vt:lpstr>等线 Light</vt:lpstr>
      <vt:lpstr>方正兰亭中黑_GBK</vt:lpstr>
      <vt:lpstr>黑体</vt:lpstr>
      <vt:lpstr>微软雅黑</vt:lpstr>
      <vt:lpstr>Arial</vt:lpstr>
      <vt:lpstr>Berlin Sans FB Demi</vt:lpstr>
      <vt:lpstr>Broadway</vt:lpstr>
      <vt:lpstr>Calibri</vt:lpstr>
      <vt:lpstr>Tahoma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武乐飞</dc:creator>
  <cp:lastModifiedBy>武 乐飞</cp:lastModifiedBy>
  <cp:revision>2457</cp:revision>
  <cp:lastPrinted>2015-09-08T03:57:43Z</cp:lastPrinted>
  <dcterms:created xsi:type="dcterms:W3CDTF">2015-09-04T08:06:26Z</dcterms:created>
  <dcterms:modified xsi:type="dcterms:W3CDTF">2022-01-13T05:30:50Z</dcterms:modified>
</cp:coreProperties>
</file>