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  <p:sldId id="276" r:id="rId6"/>
    <p:sldId id="281" r:id="rId7"/>
    <p:sldId id="278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83" r:id="rId16"/>
    <p:sldId id="279" r:id="rId17"/>
    <p:sldId id="296" r:id="rId18"/>
    <p:sldId id="297" r:id="rId19"/>
    <p:sldId id="298" r:id="rId20"/>
    <p:sldId id="299" r:id="rId21"/>
    <p:sldId id="300" r:id="rId22"/>
    <p:sldId id="301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/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/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/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4213" y="4119563"/>
            <a:ext cx="7775575" cy="105092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汇报</a:t>
            </a:r>
            <a:r>
              <a:rPr lang="zh-CN" altLang="en-US" sz="2400" b="1" kern="10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人：王凯</a:t>
            </a:r>
            <a:endParaRPr lang="en-US" altLang="zh-CN" sz="2400" b="1" kern="100">
              <a:solidFill>
                <a:srgbClr val="1557AE"/>
              </a:solidFill>
              <a:latin typeface="+mj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400" b="1" kern="10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kern="10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/>
              </a:rPr>
              <a:t>月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kern="100">
                <a:solidFill>
                  <a:srgbClr val="1557AE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altLang="en-US" sz="2400" b="1" kern="100" dirty="0">
              <a:solidFill>
                <a:srgbClr val="1557AE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87260"/>
            <a:ext cx="9144000" cy="1272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>
                <a:solidFill>
                  <a:schemeClr val="bg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HIT: Nested Named Entity Recognition via Head-Tail Pair</a:t>
            </a:r>
            <a:r>
              <a:rPr lang="en-US" altLang="zh-CN" sz="3200" b="1" kern="100">
                <a:solidFill>
                  <a:schemeClr val="bg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">
                <a:solidFill>
                  <a:schemeClr val="bg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and Token Interaction</a:t>
            </a:r>
            <a:endParaRPr lang="zh-CN" altLang="en-US" sz="3200" b="1" kern="100">
              <a:solidFill>
                <a:schemeClr val="bg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8255" y="1530985"/>
                <a:ext cx="9144000" cy="6500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a:fld id="{A014E3AA-ED43-4096-A193-A1A0533394C9}" type="mathplaceholder">
                      <a:rPr lang="en-US" altLang="zh-CN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a:t>在此处键入公式。</a:t>
                    </a:fld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 CRF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评分函数：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表示与句子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对应的标签序列，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                           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表示从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到标签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i</m:t>
                        </m:r>
                      </m:sub>
                    </m:sSub>
                    <m:r>
                      <a:rPr lang="zh-CN" altLang="en-US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的发射概率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M</m:t>
                        </m:r>
                      </m:sup>
                    </m:sSup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来自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CRF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的转移矩阵，用来控制从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到</m:t>
                    </m:r>
                    <m:sSub>
                      <m:sSubPr>
                        <m:ctrlPr>
                          <a:rPr lang="zh-CN" altLang="en-US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i</m:t>
                        </m:r>
                      </m:sub>
                    </m:sSub>
                    <m:r>
                      <a:rPr lang="zh-CN" altLang="en-US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的转移概率</m:t>
                    </m:r>
                  </m:oMath>
                </a14:m>
                <a:endParaRPr lang="zh-CN" altLang="en-US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pPr algn="l"/>
                <a:endParaRPr lang="zh-CN" altLang="en-US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·</a:t>
                </a:r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损失函数：</a:t>
                </a:r>
                <a:endParaRPr lang="zh-CN" altLang="en-US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pPr algn="l"/>
                <a:endParaRPr lang="zh-CN" altLang="en-US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  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y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p>
                    <m:r>
                      <a:rPr lang="zh-CN" altLang="en-US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表示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一个候选标签序列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/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5" y="1530985"/>
                <a:ext cx="9144000" cy="65004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70" y="1547495"/>
            <a:ext cx="5057775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" y="2910840"/>
            <a:ext cx="2219325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3476625"/>
            <a:ext cx="107632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995" y="4022725"/>
            <a:ext cx="490537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0" y="1703070"/>
                <a:ext cx="9144000" cy="51968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3.R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egion Classifier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根据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head-tail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对和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token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交互序列，建立候选区域表示，候选区域满足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个条件：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head-tail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对被检测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到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）相应的内部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token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紧密连接（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i.e.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，头尾对里所有的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gap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被标记为内部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联系（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））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获得最终的区域表示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 i="1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 i="1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 i="1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表示候选的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𝑡𝑜𝑘𝑒𝑛</m:t>
                    </m:r>
                    <m:r>
                      <a:rPr lang="zh-CN" altLang="en-US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交互表示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这里取平均化交互</a:t>
                </a:r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子序列</a:t>
                </a:r>
                <a:endParaRPr lang="zh-CN" altLang="en-US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送入一个两层的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𝑀𝐿𝑃</m:t>
                    </m:r>
                    <m:r>
                      <a:rPr lang="zh-CN" altLang="en-US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预测实体类别标签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损失如下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：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zh-CN" altLang="en-US" i="1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和</a:t>
                </a:r>
                <a:r>
                  <a:rPr lang="en-US" altLang="zh-CN" i="1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    </a:t>
                </a:r>
                <a:r>
                  <a:rPr lang="zh-CN" altLang="en-US" i="1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真实和预测类别分布</a:t>
                </a:r>
                <a:endPara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3070"/>
                <a:ext cx="9144000" cy="51968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3304540"/>
            <a:ext cx="4352925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5" y="5558790"/>
            <a:ext cx="4514850" cy="809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290" y="5018405"/>
            <a:ext cx="419100" cy="5048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60" y="5018405"/>
            <a:ext cx="4095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0" y="1416050"/>
                <a:ext cx="9144000" cy="4805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endPara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r>
                  <a:rPr lang="en-US" altLang="zh-CN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   ·</a:t>
                </a:r>
                <a:r>
                  <a:rPr lang="zh-CN" altLang="en-US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总损失为：</a:t>
                </a:r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r>
                  <a:rPr lang="zh-CN" altLang="en-US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本文取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分别取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3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r>
                  <a:rPr lang="zh-CN" altLang="en-US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  <a:sym typeface="+mn-ea"/>
                  </a:rPr>
                  <a:t>其他超参设置：</a:t>
                </a:r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6050"/>
                <a:ext cx="9144000" cy="48050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2007870"/>
            <a:ext cx="4343400" cy="333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170" y="2341245"/>
            <a:ext cx="3813810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47495"/>
            <a:ext cx="9143365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610" y="2493645"/>
            <a:ext cx="3966210" cy="2433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70" y="2493645"/>
            <a:ext cx="4834890" cy="16814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20870" y="20161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 et al., (2018)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980" y="2465070"/>
            <a:ext cx="3810000" cy="2437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070"/>
            <a:ext cx="4745355" cy="22821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3660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605280"/>
            <a:ext cx="5448300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4688840"/>
            <a:ext cx="9047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GENIA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上为：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可能的原因：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GermEval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中的实体更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稀疏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80" y="4768215"/>
            <a:ext cx="4848225" cy="2286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17/21</a:t>
            </a: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3660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359025"/>
            <a:ext cx="90474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验证在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flat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上的性能，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JNLPBA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数据集：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SOTA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（Gridach, 2017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被引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163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75.8%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in F1-score, 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HIT achieves a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competitive performance of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74.9%.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1414780"/>
            <a:ext cx="3914775" cy="3251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90386"/>
            <a:ext cx="3659977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3660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2359025"/>
            <a:ext cx="90474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结论：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显示的边界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很很重要，头尾对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可以高效精确地表示表示嵌套实体的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边界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实体内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交互很重要，一些相邻的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 region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内紧密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连接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说明：未使用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golden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tag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本文探索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交互的表示而不是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tag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来提升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性能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很难获得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golden token interaction representation.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140" y="4004310"/>
            <a:ext cx="5256530" cy="2087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52880"/>
            <a:ext cx="5457825" cy="2667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r>
              <a:rPr lang="en-US" altLang="zh-CN" smtClean="0"/>
              <a:t>/</a:t>
            </a:r>
            <a:r>
              <a:rPr lang="en-US" altLang="zh-CN" smtClean="0"/>
              <a:t>21</a:t>
            </a: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消融实验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3660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514475"/>
            <a:ext cx="479361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消融实验：①头尾检测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器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	          </a:t>
            </a:r>
            <a:r>
              <a:rPr lang="en-US" altLang="zh-CN" sz="140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140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多头注意力机制</a:t>
            </a:r>
            <a:endParaRPr lang="zh-CN" altLang="en-US" sz="1400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	       	   </a:t>
            </a:r>
            <a:r>
              <a:rPr lang="en-US" altLang="zh-CN" sz="1400" b="1" u="sng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400" b="1" u="sng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双仿射分类器</a:t>
            </a:r>
            <a:endParaRPr lang="zh-CN" altLang="en-US" sz="1400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		   3.focal loss</a:t>
            </a:r>
            <a:endParaRPr lang="en-US" altLang="zh-CN" sz="1400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原因：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BiLSTM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考虑次序和距离信息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对于长实体很难检测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、无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cross entropy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忽略了类别不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平衡问题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交互标签器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比用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softmax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更优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原因：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可以使用当前标签和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上一个标签的连接，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softmax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不能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solidFill>
                <a:srgbClr val="FF0000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结论：</a:t>
            </a: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Focal Loss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更适合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NLP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任务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的模型更适于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交互标签器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660140" y="2028190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28365" y="2285365"/>
            <a:ext cx="498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84830" y="2542540"/>
            <a:ext cx="84201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736600"/>
            <a:ext cx="9143365" cy="2614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" y="3674745"/>
            <a:ext cx="91433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论文发表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EMNLP2020 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引用：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概况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：针对嵌套命名实体识别，基于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sequence labeling和directed hypergraph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的模型</a:t>
            </a:r>
            <a:r>
              <a:rPr lang="zh-CN" altLang="en-US" b="1" u="sng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复杂度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太高。为解决这个问题，本文提出了HIT，利用两个关键属性：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1.显式的边界t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oken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2.紧致的内部token间的联系。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结果：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</a:t>
            </a:r>
            <a:r>
              <a:rPr lang="zh-CN" altLang="en-US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GENIA，GermEval2014，JNLPBA（flat only）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上达到了SOTA。 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90386"/>
            <a:ext cx="3659977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685800"/>
            <a:r>
              <a:rPr lang="en-US" altLang="zh-CN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3660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" y="1814830"/>
            <a:ext cx="91433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本文提出了一个新奇的模型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来处理嵌套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NER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·HIT:	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利用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Head-Tail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交互来表示嵌套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实体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·Head-Tail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检测器用来检测实体的左右边界，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交互器捕获区域内的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连接表示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内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外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实验结果在三个数据集上达到了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SOTA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进一步工作：将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用在其他语言上，进一步探索在嵌套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NER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任务重叠实体的潜在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情况。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60525"/>
            <a:ext cx="9144000" cy="4810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</a:t>
            </a:r>
            <a:r>
              <a:rPr lang="zh-CN" altLang="en-US" sz="16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方法：</a:t>
            </a:r>
            <a:endParaRPr lang="zh-CN" altLang="en-US" sz="1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·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flat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实体：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传统的序列标注</a:t>
            </a: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可能属于不同的实体，使用一个标签难以精确表示，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sequence</a:t>
            </a: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labeling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nested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实体上效果很差。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nested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实体：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1.sequence labeling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：（Ju et al., 2018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被引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125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）分层的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从内实体到外实体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问题：存在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error propagation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，由于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sequence labeling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在嵌套实体的局限性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2.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基于超图：超图可以自然地表示嵌套结构(Lu and Roth, 2015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被引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106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问题：超图的伪结构（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spurious structure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进一步解决：神经节段超图（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neural segmental hypergraph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，Wang and Lu, 2018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被引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53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	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问题：句子可能很长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多个实体类别，模型太为复杂，优化困难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·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本文提出了合适复杂度且有很好精度的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HIT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Head-Interaction-Tail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）来解决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nested NER.</a:t>
            </a: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·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的两个关键属性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①显示的边界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token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（上次的边界增强），边界词一般是名词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				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②紧致的内部连接，一般由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of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连接的定语</a:t>
            </a:r>
            <a:endParaRPr lang="zh-CN" altLang="en-US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·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外：满足</a:t>
            </a:r>
            <a:r>
              <a:rPr lang="en-US" altLang="zh-CN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个条件，即判定为实体</a:t>
            </a:r>
            <a:endParaRPr lang="en-US" altLang="zh-CN" sz="1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endParaRPr lang="en-US" altLang="zh-CN" sz="16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010025"/>
            <a:ext cx="9144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主要贡献：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论文表明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head-tail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对可以高效和精确地表示带有嵌套结构的实体的边界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信息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交互标签器表示边界内的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间内部联系，揭示了内部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的词汇和语义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信息极大地影响了该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region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是不是有效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实体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联合上述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个方面完成实体识别和分类，用多任务损失来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训练模型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28900" y="1528128"/>
            <a:ext cx="6515100" cy="2352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780540"/>
            <a:ext cx="9144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个主要部分：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·head-tail detector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·token interation tagger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·region classifier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大体流程：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①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                            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head-tail detector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④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 interaction tagger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⑤预测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4763135"/>
            <a:ext cx="2324100" cy="361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5125085"/>
            <a:ext cx="2362200" cy="3714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10" y="1547495"/>
            <a:ext cx="6790690" cy="3196590"/>
          </a:xfrm>
          <a:prstGeom prst="rect">
            <a:avLst/>
          </a:prstGeom>
        </p:spPr>
      </p:pic>
      <p:cxnSp>
        <p:nvCxnSpPr>
          <p:cNvPr id="20" name="肘形连接符 19"/>
          <p:cNvCxnSpPr>
            <a:stCxn id="14" idx="3"/>
          </p:cNvCxnSpPr>
          <p:nvPr/>
        </p:nvCxnSpPr>
        <p:spPr>
          <a:xfrm flipV="1">
            <a:off x="2734945" y="4019550"/>
            <a:ext cx="1011555" cy="12915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0"/>
            <a:endCxn id="19" idx="1"/>
          </p:cNvCxnSpPr>
          <p:nvPr/>
        </p:nvCxnSpPr>
        <p:spPr>
          <a:xfrm rot="16200000">
            <a:off x="1190943" y="3600768"/>
            <a:ext cx="1617345" cy="7073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0" y="1547495"/>
                <a:ext cx="9144000" cy="45986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具体实现：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1.head-tail detector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：枚举所有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token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对，检测是否是同一实体的头尾边界（长度限制为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，覆盖了超过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95%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的实体，Wang and Lu (2018)指出）。首先基于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multi-head self attention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根据序列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得到各个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token w</a:t>
                </a:r>
                <a:r>
                  <a:rPr lang="en-US" altLang="zh-CN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的边界表示，不受次序影响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				       </a:t>
                </a:r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},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和所有的</m:t>
                    </m:r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𝒕𝒐𝒌𝒆𝒏</m:t>
                    </m:r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有关，不受</m:t>
                    </m:r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𝒕𝒐𝒌𝒆𝒏</m:t>
                    </m:r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次序影响</m:t>
                    </m:r>
                  </m:oMath>
                </a14:m>
                <a:endParaRPr lang="zh-CN" altLang="en-US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zh-CN" altLang="en-US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本文</a:t>
                </a:r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Q=K=V=x</a:t>
                </a:r>
                <a:r>
                  <a:rPr lang="zh-CN" altLang="en-US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𝑸</m:t>
                        </m:r>
                      </m:sup>
                    </m:sSubSup>
                  </m:oMath>
                </a14:m>
                <a:r>
                  <a:rPr lang="en-US" altLang="zh-CN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𝑲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𝑽</m:t>
                        </m:r>
                      </m:sup>
                    </m:sSubSup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和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𝑾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𝑶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都是可学习的线性投影参数</m:t>
                    </m:r>
                  </m:oMath>
                </a14:m>
                <a:endParaRPr lang="en-US" altLang="zh-CN" b="1" i="1">
                  <a:latin typeface="Cambria Math" panose="02040503050406030204" charset="0"/>
                  <a:ea typeface="楷体" panose="02010609060101010101" pitchFamily="49" charset="-122"/>
                  <a:cs typeface="Cambria Math" panose="02040503050406030204" charset="0"/>
                  <a:sym typeface="+mn-ea"/>
                </a:endParaRPr>
              </a:p>
              <a:p>
                <a:r>
                  <a:rPr lang="en-US" altLang="zh-CN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·</a:t>
                </a:r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使用多头避免太过于注意当前位置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把每个（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pitchFamily="49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𝒃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pair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放入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bi-affine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分类器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(Dozat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and Manning, 2016)预测是否是一个实体的头尾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7495"/>
                <a:ext cx="9144000" cy="45986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0" y="2873375"/>
            <a:ext cx="2362200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15" y="3344545"/>
            <a:ext cx="3838575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515" y="2773045"/>
            <a:ext cx="38100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840" y="2192655"/>
            <a:ext cx="4288155" cy="433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3235960"/>
            <a:ext cx="4358640" cy="112649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0" y="1547495"/>
                <a:ext cx="9144000" cy="6042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预测头尾的分布为：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ea typeface="楷体" panose="02010609060101010101" pitchFamily="49" charset="-122"/>
                        <a:cs typeface="Cambria Math" panose="02040503050406030204" charset="0"/>
                        <a:sym typeface="+mn-ea"/>
                      </a:rPr>
                      <m:t>为</m:t>
                    </m:r>
                    <m:r>
                      <a:rPr lang="en-US" altLang="zh-CN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一个实数，表示概率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和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代表权重矩阵</m:t>
                    </m:r>
                  </m:oMath>
                </a14:m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·focal loss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Lin et al., 2017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被引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1344)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处理训练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阶段类别不平衡问题，因为大多数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head-tail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对是无效边界。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表示权重因子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[0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1]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，本文（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0.7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用来降低数目多的那类样本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也就是非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有效头尾对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的损失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·               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表示调制因子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(modulating factor)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，本文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γ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取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用来降低易分类样本的损失权重，</a:t>
                </a:r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pitchFamily="49" charset="-122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表示预测错误的概率，不是预测为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假的</a:t>
                </a:r>
                <a:r>
                  <a:rPr lang="zh-CN" altLang="en-US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概率！</a:t>
                </a:r>
                <a:endParaRPr lang="zh-CN" altLang="en-US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	</a:t>
                </a:r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  <a:p>
                <a:endParaRPr lang="en-US" altLang="zh-CN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7495"/>
                <a:ext cx="9144000" cy="6042025"/>
              </a:xfrm>
              <a:prstGeom prst="rect">
                <a:avLst/>
              </a:prstGeom>
              <a:blipFill rotWithShape="1">
                <a:blip r:embed="rId3"/>
                <a:stretch>
                  <a:fillRect r="-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4645660"/>
            <a:ext cx="9239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3473450"/>
            <a:ext cx="9144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假如一共三个样本，预测错误的概率分别为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0.2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0.8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，那么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分别为：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0.04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0.09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0.64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它们的比例显然变了，也就是说相当于放大了难预测的样本的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损失影响。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   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985" y="1642110"/>
            <a:ext cx="4557395" cy="12306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90" y="3473450"/>
            <a:ext cx="9239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/21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610" y="753110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HIT: Nested Named Entity Recognition via Head-Tail Pair</a:t>
            </a:r>
            <a:r>
              <a:rPr lang="en-US" altLang="zh-CN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kern="100">
                <a:solidFill>
                  <a:schemeClr val="accent1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  <a:sym typeface="+mn-ea"/>
              </a:rPr>
              <a:t>and Token Interaction</a:t>
            </a:r>
            <a:endParaRPr lang="zh-CN" altLang="en-US" b="1" kern="100">
              <a:solidFill>
                <a:schemeClr val="accent1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" y="1737360"/>
            <a:ext cx="9144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2.token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交互标记器：头尾对对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非常重要，但它仍然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忽略了头尾对内的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间的联系，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交互标记器为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每个相邻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间的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gap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打标签（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或（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），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分别表示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gap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在某个实体内或者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不在。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首先根据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embedding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得到上下文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表示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·</a:t>
            </a:r>
            <a:r>
              <a:rPr lang="en-US" altLang="zh-CN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送入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CRF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（Lafferty et al., 2001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被引16099），解码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gap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的的特征和标签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连接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215" y="1476375"/>
            <a:ext cx="2954020" cy="3275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5" y="3422015"/>
            <a:ext cx="4457700" cy="1390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90,&quot;width&quot;:17100}"/>
</p:tagLst>
</file>

<file path=ppt/tags/tag2.xml><?xml version="1.0" encoding="utf-8"?>
<p:tagLst xmlns:p="http://schemas.openxmlformats.org/presentationml/2006/main">
  <p:tag name="KSO_WM_UNIT_PLACING_PICTURE_USER_VIEWPORT" val="{&quot;height&quot;:5310,&quot;width&quot;:865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4920</Words>
  <Application>WPS 演示</Application>
  <PresentationFormat>全屏显示(4:3)</PresentationFormat>
  <Paragraphs>337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方正兰亭中黑_GBK</vt:lpstr>
      <vt:lpstr>Calibri</vt:lpstr>
      <vt:lpstr>黑体</vt:lpstr>
      <vt:lpstr>方正兰亭中黑_GBK</vt:lpstr>
      <vt:lpstr>PingFang SC Semibold</vt:lpstr>
      <vt:lpstr>Times New Roman</vt:lpstr>
      <vt:lpstr>楷体</vt:lpstr>
      <vt:lpstr>Times New Roman</vt:lpstr>
      <vt:lpstr>等线</vt:lpstr>
      <vt:lpstr>微软雅黑</vt:lpstr>
      <vt:lpstr>Cambria Math</vt:lpstr>
      <vt:lpstr>MS Mincho</vt:lpstr>
      <vt:lpstr>Calibri Light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创造神话</cp:lastModifiedBy>
  <cp:revision>53</cp:revision>
  <dcterms:created xsi:type="dcterms:W3CDTF">2020-12-11T13:22:00Z</dcterms:created>
  <dcterms:modified xsi:type="dcterms:W3CDTF">2021-12-16T07:58:03Z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E516FEBBEED54D3D88BE4D9EBC3CF61C</vt:lpwstr>
  </property>
  <property fmtid="{D5CDD505-2E9C-101B-9397-08002B2CF9AE}" pid="3" name="KSOProductBuildVer">
    <vt:lpwstr>2052-11.1.0.11115</vt:lpwstr>
  </property>
</Properties>
</file>