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5" r:id="rId1"/>
  </p:sldMasterIdLst>
  <p:notesMasterIdLst>
    <p:notesMasterId r:id="rId14"/>
  </p:notesMasterIdLst>
  <p:handoutMasterIdLst>
    <p:handoutMasterId r:id="rId15"/>
  </p:handoutMasterIdLst>
  <p:sldIdLst>
    <p:sldId id="1132" r:id="rId2"/>
    <p:sldId id="1135" r:id="rId3"/>
    <p:sldId id="1134" r:id="rId4"/>
    <p:sldId id="1139" r:id="rId5"/>
    <p:sldId id="1141" r:id="rId6"/>
    <p:sldId id="1136" r:id="rId7"/>
    <p:sldId id="1140" r:id="rId8"/>
    <p:sldId id="1137" r:id="rId9"/>
    <p:sldId id="1144" r:id="rId10"/>
    <p:sldId id="1142" r:id="rId11"/>
    <p:sldId id="1143" r:id="rId12"/>
    <p:sldId id="1131" r:id="rId13"/>
  </p:sldIdLst>
  <p:sldSz cx="12192000" cy="6858000"/>
  <p:notesSz cx="6761163" cy="99425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57AE"/>
    <a:srgbClr val="325AA1"/>
    <a:srgbClr val="FF9900"/>
    <a:srgbClr val="57B7FF"/>
    <a:srgbClr val="FF99CC"/>
    <a:srgbClr val="F55960"/>
    <a:srgbClr val="4BD0FF"/>
    <a:srgbClr val="159B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66" autoAdjust="0"/>
    <p:restoredTop sz="89072" autoAdjust="0"/>
  </p:normalViewPr>
  <p:slideViewPr>
    <p:cSldViewPr snapToGrid="0">
      <p:cViewPr>
        <p:scale>
          <a:sx n="75" d="100"/>
          <a:sy n="75" d="100"/>
        </p:scale>
        <p:origin x="1440" y="576"/>
      </p:cViewPr>
      <p:guideLst>
        <p:guide orient="horz" pos="2160"/>
        <p:guide pos="3809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7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0FF581B-98A7-4B4A-8CDD-7002C029C6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5E7E9D-03E9-4B83-8C31-A403B46038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3088159-9D2D-416C-A077-530979CF2D00}" type="datetimeFigureOut">
              <a:rPr lang="zh-CN" altLang="en-US"/>
              <a:pPr>
                <a:defRPr/>
              </a:pPr>
              <a:t>2021/12/9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7A24C6-BC07-4579-90F2-C198AFD590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230422-9C26-4110-B39C-C7FC976046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DCC66DD-875F-4307-900C-0ACC486EDE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731A38B-47D0-48C2-82F5-DD0B81081F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8FC13B-D8A6-4F05-9B8A-A16238962C2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95E9FF1-2CAA-4DC1-A8CA-83877D6DAAA5}" type="datetimeFigureOut">
              <a:rPr lang="zh-CN" altLang="en-US"/>
              <a:pPr>
                <a:defRPr/>
              </a:pPr>
              <a:t>2021/12/9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1133651-EE32-4D71-AE40-4FABEE68FD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29B55EB-A2FE-466D-9381-9082F7779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275" y="4784725"/>
            <a:ext cx="5408613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698201-DCAC-4146-B9F0-77BF2CFD6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75C24-29B3-4A39-90AC-77D7DA41F8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A315E14-BD2E-4340-A30F-77A32686D2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5E365EC-8FBF-4F13-A897-3D37B39A2EC1}"/>
              </a:ext>
            </a:extLst>
          </p:cNvPr>
          <p:cNvSpPr/>
          <p:nvPr userDrawn="1"/>
        </p:nvSpPr>
        <p:spPr>
          <a:xfrm>
            <a:off x="0" y="2005013"/>
            <a:ext cx="12192000" cy="1744662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E75C679-1963-4649-ADBE-101FBB1F40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5" y="152234"/>
            <a:ext cx="3037396" cy="813422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21AA500-0114-4333-AD87-074CA16CF3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8896350" y="3937235"/>
            <a:ext cx="3295650" cy="2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04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5BFDD704-0A02-4D81-A8ED-FFAF1A82165D}"/>
              </a:ext>
            </a:extLst>
          </p:cNvPr>
          <p:cNvSpPr/>
          <p:nvPr userDrawn="1"/>
        </p:nvSpPr>
        <p:spPr>
          <a:xfrm rot="5400000">
            <a:off x="6010275" y="676275"/>
            <a:ext cx="171450" cy="1219200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12" name="流程图: 过程 8">
            <a:extLst>
              <a:ext uri="{FF2B5EF4-FFF2-40B4-BE49-F238E27FC236}">
                <a16:creationId xmlns:a16="http://schemas.microsoft.com/office/drawing/2014/main" id="{6DDC53CD-236F-4D9F-9D3F-88ED965E1330}"/>
              </a:ext>
            </a:extLst>
          </p:cNvPr>
          <p:cNvSpPr/>
          <p:nvPr userDrawn="1"/>
        </p:nvSpPr>
        <p:spPr>
          <a:xfrm rot="5400000" flipH="1">
            <a:off x="11189494" y="5807869"/>
            <a:ext cx="328612" cy="167640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474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75"/>
              <a:gd name="connsiteY0" fmla="*/ 0 h 10000"/>
              <a:gd name="connsiteX1" fmla="*/ 10000 w 10075"/>
              <a:gd name="connsiteY1" fmla="*/ 0 h 10000"/>
              <a:gd name="connsiteX2" fmla="*/ 10028 w 10075"/>
              <a:gd name="connsiteY2" fmla="*/ 8891 h 10000"/>
              <a:gd name="connsiteX3" fmla="*/ 0 w 10075"/>
              <a:gd name="connsiteY3" fmla="*/ 10000 h 10000"/>
              <a:gd name="connsiteX4" fmla="*/ 0 w 10075"/>
              <a:gd name="connsiteY4" fmla="*/ 0 h 10000"/>
              <a:gd name="connsiteX0" fmla="*/ 0 w 10335"/>
              <a:gd name="connsiteY0" fmla="*/ 0 h 10000"/>
              <a:gd name="connsiteX1" fmla="*/ 10000 w 10335"/>
              <a:gd name="connsiteY1" fmla="*/ 0 h 10000"/>
              <a:gd name="connsiteX2" fmla="*/ 10305 w 10335"/>
              <a:gd name="connsiteY2" fmla="*/ 8891 h 10000"/>
              <a:gd name="connsiteX3" fmla="*/ 0 w 10335"/>
              <a:gd name="connsiteY3" fmla="*/ 10000 h 10000"/>
              <a:gd name="connsiteX4" fmla="*/ 0 w 10335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751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92DE173-6767-4537-9CC9-7C88DAC14F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857" y="6518340"/>
            <a:ext cx="1243169" cy="332924"/>
          </a:xfrm>
          <a:prstGeom prst="rect">
            <a:avLst/>
          </a:prstGeom>
        </p:spPr>
      </p:pic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A78DF36B-2CBC-4067-B24D-6D963E61B5FA}"/>
              </a:ext>
            </a:extLst>
          </p:cNvPr>
          <p:cNvSpPr/>
          <p:nvPr userDrawn="1"/>
        </p:nvSpPr>
        <p:spPr>
          <a:xfrm rot="5400000">
            <a:off x="-47625" y="263525"/>
            <a:ext cx="739775" cy="644525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58E78D18-70DB-4D3C-8775-E6BF2BCB5826}"/>
              </a:ext>
            </a:extLst>
          </p:cNvPr>
          <p:cNvSpPr/>
          <p:nvPr userDrawn="1"/>
        </p:nvSpPr>
        <p:spPr>
          <a:xfrm rot="5400000">
            <a:off x="440531" y="523082"/>
            <a:ext cx="739775" cy="125412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504A9A-CA31-4FF7-B00F-D332CD4A5232}"/>
              </a:ext>
            </a:extLst>
          </p:cNvPr>
          <p:cNvSpPr/>
          <p:nvPr userDrawn="1"/>
        </p:nvSpPr>
        <p:spPr>
          <a:xfrm>
            <a:off x="567872" y="242820"/>
            <a:ext cx="2706172" cy="707886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汇报提纲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1557AE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Tahoma" panose="020B0604030504040204" pitchFamily="34" charset="0"/>
            </a:endParaRP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36D9A769-C4FB-45D7-B633-535A907B1CC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1" t="6494" r="5193" b="-474"/>
          <a:stretch/>
        </p:blipFill>
        <p:spPr bwMode="auto">
          <a:xfrm>
            <a:off x="0" y="1407629"/>
            <a:ext cx="4135395" cy="468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单圆角矩形 3">
            <a:extLst>
              <a:ext uri="{FF2B5EF4-FFF2-40B4-BE49-F238E27FC236}">
                <a16:creationId xmlns:a16="http://schemas.microsoft.com/office/drawing/2014/main" id="{65AA39A4-B700-487E-BC10-8794FFBDAB6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77534" y="1865820"/>
            <a:ext cx="932854" cy="608878"/>
          </a:xfrm>
          <a:custGeom>
            <a:avLst/>
            <a:gdLst>
              <a:gd name="T0" fmla="*/ 0 w 528877"/>
              <a:gd name="T1" fmla="*/ 0 h 495119"/>
              <a:gd name="T2" fmla="*/ 446154 w 528877"/>
              <a:gd name="T3" fmla="*/ 0 h 495119"/>
              <a:gd name="T4" fmla="*/ 528638 w 528877"/>
              <a:gd name="T5" fmla="*/ 82551 h 495119"/>
              <a:gd name="T6" fmla="*/ 528638 w 528877"/>
              <a:gd name="T7" fmla="*/ 495300 h 495119"/>
              <a:gd name="T8" fmla="*/ 0 w 528877"/>
              <a:gd name="T9" fmla="*/ 495300 h 495119"/>
              <a:gd name="T10" fmla="*/ 0 w 528877"/>
              <a:gd name="T11" fmla="*/ 0 h 495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8877"/>
              <a:gd name="T19" fmla="*/ 0 h 495119"/>
              <a:gd name="T20" fmla="*/ 528877 w 528877"/>
              <a:gd name="T21" fmla="*/ 495119 h 4951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8877" h="495119">
                <a:moveTo>
                  <a:pt x="0" y="0"/>
                </a:moveTo>
                <a:lnTo>
                  <a:pt x="446356" y="0"/>
                </a:lnTo>
                <a:cubicBezTo>
                  <a:pt x="491931" y="0"/>
                  <a:pt x="528877" y="36946"/>
                  <a:pt x="528877" y="82521"/>
                </a:cubicBezTo>
                <a:lnTo>
                  <a:pt x="528877" y="495119"/>
                </a:lnTo>
                <a:lnTo>
                  <a:pt x="0" y="495119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22F44876-6237-4A01-8464-15509A0E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991" y="1865820"/>
            <a:ext cx="5098475" cy="608878"/>
          </a:xfrm>
          <a:prstGeom prst="rect">
            <a:avLst/>
          </a:prstGeom>
          <a:solidFill>
            <a:srgbClr val="DCE6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研究背景与意义</a:t>
            </a:r>
          </a:p>
        </p:txBody>
      </p:sp>
      <p:sp>
        <p:nvSpPr>
          <p:cNvPr id="25" name="单圆角矩形 5">
            <a:extLst>
              <a:ext uri="{FF2B5EF4-FFF2-40B4-BE49-F238E27FC236}">
                <a16:creationId xmlns:a16="http://schemas.microsoft.com/office/drawing/2014/main" id="{FD21CEDA-EA23-419D-B23B-09E2BDDD1A5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77534" y="3547553"/>
            <a:ext cx="932854" cy="606927"/>
          </a:xfrm>
          <a:custGeom>
            <a:avLst/>
            <a:gdLst>
              <a:gd name="T0" fmla="*/ 0 w 528877"/>
              <a:gd name="T1" fmla="*/ 0 h 495119"/>
              <a:gd name="T2" fmla="*/ 446154 w 528877"/>
              <a:gd name="T3" fmla="*/ 0 h 495119"/>
              <a:gd name="T4" fmla="*/ 528638 w 528877"/>
              <a:gd name="T5" fmla="*/ 82287 h 495119"/>
              <a:gd name="T6" fmla="*/ 528638 w 528877"/>
              <a:gd name="T7" fmla="*/ 493713 h 495119"/>
              <a:gd name="T8" fmla="*/ 0 w 528877"/>
              <a:gd name="T9" fmla="*/ 493713 h 495119"/>
              <a:gd name="T10" fmla="*/ 0 w 528877"/>
              <a:gd name="T11" fmla="*/ 0 h 495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8877"/>
              <a:gd name="T19" fmla="*/ 0 h 495119"/>
              <a:gd name="T20" fmla="*/ 528877 w 528877"/>
              <a:gd name="T21" fmla="*/ 495119 h 4951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8877" h="495119">
                <a:moveTo>
                  <a:pt x="0" y="0"/>
                </a:moveTo>
                <a:lnTo>
                  <a:pt x="446356" y="0"/>
                </a:lnTo>
                <a:cubicBezTo>
                  <a:pt x="491931" y="0"/>
                  <a:pt x="528877" y="36946"/>
                  <a:pt x="528877" y="82521"/>
                </a:cubicBezTo>
                <a:lnTo>
                  <a:pt x="528877" y="495119"/>
                </a:lnTo>
                <a:lnTo>
                  <a:pt x="0" y="495119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6" name="矩形 6">
            <a:extLst>
              <a:ext uri="{FF2B5EF4-FFF2-40B4-BE49-F238E27FC236}">
                <a16:creationId xmlns:a16="http://schemas.microsoft.com/office/drawing/2014/main" id="{08FA8B34-06BD-44C5-BC56-24ACE42A8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991" y="3551339"/>
            <a:ext cx="5098475" cy="606927"/>
          </a:xfrm>
          <a:prstGeom prst="rect">
            <a:avLst/>
          </a:prstGeom>
          <a:solidFill>
            <a:srgbClr val="DCE6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研究内容</a:t>
            </a:r>
          </a:p>
        </p:txBody>
      </p:sp>
      <p:sp>
        <p:nvSpPr>
          <p:cNvPr id="28" name="单圆角矩形 3">
            <a:extLst>
              <a:ext uri="{FF2B5EF4-FFF2-40B4-BE49-F238E27FC236}">
                <a16:creationId xmlns:a16="http://schemas.microsoft.com/office/drawing/2014/main" id="{AE10261F-C3AA-4781-B9FA-078D16EAFCA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77534" y="2705631"/>
            <a:ext cx="932854" cy="608878"/>
          </a:xfrm>
          <a:custGeom>
            <a:avLst/>
            <a:gdLst>
              <a:gd name="T0" fmla="*/ 0 w 528877"/>
              <a:gd name="T1" fmla="*/ 0 h 495119"/>
              <a:gd name="T2" fmla="*/ 446154 w 528877"/>
              <a:gd name="T3" fmla="*/ 0 h 495119"/>
              <a:gd name="T4" fmla="*/ 528638 w 528877"/>
              <a:gd name="T5" fmla="*/ 82551 h 495119"/>
              <a:gd name="T6" fmla="*/ 528638 w 528877"/>
              <a:gd name="T7" fmla="*/ 495300 h 495119"/>
              <a:gd name="T8" fmla="*/ 0 w 528877"/>
              <a:gd name="T9" fmla="*/ 495300 h 495119"/>
              <a:gd name="T10" fmla="*/ 0 w 528877"/>
              <a:gd name="T11" fmla="*/ 0 h 495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8877"/>
              <a:gd name="T19" fmla="*/ 0 h 495119"/>
              <a:gd name="T20" fmla="*/ 528877 w 528877"/>
              <a:gd name="T21" fmla="*/ 495119 h 4951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8877" h="495119">
                <a:moveTo>
                  <a:pt x="0" y="0"/>
                </a:moveTo>
                <a:lnTo>
                  <a:pt x="446356" y="0"/>
                </a:lnTo>
                <a:cubicBezTo>
                  <a:pt x="491931" y="0"/>
                  <a:pt x="528877" y="36946"/>
                  <a:pt x="528877" y="82521"/>
                </a:cubicBezTo>
                <a:lnTo>
                  <a:pt x="528877" y="495119"/>
                </a:lnTo>
                <a:lnTo>
                  <a:pt x="0" y="495119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9" name="矩形 4">
            <a:extLst>
              <a:ext uri="{FF2B5EF4-FFF2-40B4-BE49-F238E27FC236}">
                <a16:creationId xmlns:a16="http://schemas.microsoft.com/office/drawing/2014/main" id="{82FE04DA-D1FF-48EE-A692-81828DCE0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991" y="2705631"/>
            <a:ext cx="5098475" cy="608878"/>
          </a:xfrm>
          <a:prstGeom prst="rect">
            <a:avLst/>
          </a:prstGeom>
          <a:solidFill>
            <a:srgbClr val="DCE6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国内外研究现状</a:t>
            </a:r>
          </a:p>
        </p:txBody>
      </p:sp>
      <p:sp>
        <p:nvSpPr>
          <p:cNvPr id="31" name="单圆角矩形 5">
            <a:extLst>
              <a:ext uri="{FF2B5EF4-FFF2-40B4-BE49-F238E27FC236}">
                <a16:creationId xmlns:a16="http://schemas.microsoft.com/office/drawing/2014/main" id="{67C6983F-3906-42B0-9A9A-7D087EC7EB8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77534" y="4381467"/>
            <a:ext cx="932854" cy="606927"/>
          </a:xfrm>
          <a:custGeom>
            <a:avLst/>
            <a:gdLst>
              <a:gd name="T0" fmla="*/ 0 w 528877"/>
              <a:gd name="T1" fmla="*/ 0 h 495119"/>
              <a:gd name="T2" fmla="*/ 446154 w 528877"/>
              <a:gd name="T3" fmla="*/ 0 h 495119"/>
              <a:gd name="T4" fmla="*/ 528638 w 528877"/>
              <a:gd name="T5" fmla="*/ 82287 h 495119"/>
              <a:gd name="T6" fmla="*/ 528638 w 528877"/>
              <a:gd name="T7" fmla="*/ 493713 h 495119"/>
              <a:gd name="T8" fmla="*/ 0 w 528877"/>
              <a:gd name="T9" fmla="*/ 493713 h 495119"/>
              <a:gd name="T10" fmla="*/ 0 w 528877"/>
              <a:gd name="T11" fmla="*/ 0 h 495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8877"/>
              <a:gd name="T19" fmla="*/ 0 h 495119"/>
              <a:gd name="T20" fmla="*/ 528877 w 528877"/>
              <a:gd name="T21" fmla="*/ 495119 h 4951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8877" h="495119">
                <a:moveTo>
                  <a:pt x="0" y="0"/>
                </a:moveTo>
                <a:lnTo>
                  <a:pt x="446356" y="0"/>
                </a:lnTo>
                <a:cubicBezTo>
                  <a:pt x="491931" y="0"/>
                  <a:pt x="528877" y="36946"/>
                  <a:pt x="528877" y="82521"/>
                </a:cubicBezTo>
                <a:lnTo>
                  <a:pt x="528877" y="495119"/>
                </a:lnTo>
                <a:lnTo>
                  <a:pt x="0" y="495119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32" name="矩形 6">
            <a:extLst>
              <a:ext uri="{FF2B5EF4-FFF2-40B4-BE49-F238E27FC236}">
                <a16:creationId xmlns:a16="http://schemas.microsoft.com/office/drawing/2014/main" id="{2380E28C-3EA9-433A-B2B4-479968E6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991" y="4385253"/>
            <a:ext cx="5098475" cy="606927"/>
          </a:xfrm>
          <a:prstGeom prst="rect">
            <a:avLst/>
          </a:prstGeom>
          <a:solidFill>
            <a:srgbClr val="DCE6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已有成果及研究计划</a:t>
            </a:r>
          </a:p>
        </p:txBody>
      </p:sp>
    </p:spTree>
    <p:extLst>
      <p:ext uri="{BB962C8B-B14F-4D97-AF65-F5344CB8AC3E}">
        <p14:creationId xmlns:p14="http://schemas.microsoft.com/office/powerpoint/2010/main" val="367759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ABFDD279-5FA0-4A1C-819A-9C1A5E1FDD9A}"/>
              </a:ext>
            </a:extLst>
          </p:cNvPr>
          <p:cNvSpPr/>
          <p:nvPr userDrawn="1"/>
        </p:nvSpPr>
        <p:spPr>
          <a:xfrm rot="5400000">
            <a:off x="59797" y="156105"/>
            <a:ext cx="739775" cy="859367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892B3505-37A1-4B60-A208-B540CA2B5878}"/>
              </a:ext>
            </a:extLst>
          </p:cNvPr>
          <p:cNvSpPr/>
          <p:nvPr userDrawn="1"/>
        </p:nvSpPr>
        <p:spPr>
          <a:xfrm rot="5400000">
            <a:off x="710671" y="502180"/>
            <a:ext cx="739775" cy="167216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79D86996-658F-42E1-A945-95F4FAFACD7C}"/>
              </a:ext>
            </a:extLst>
          </p:cNvPr>
          <p:cNvSpPr/>
          <p:nvPr userDrawn="1"/>
        </p:nvSpPr>
        <p:spPr>
          <a:xfrm rot="5400000">
            <a:off x="6010275" y="676275"/>
            <a:ext cx="171450" cy="1219200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8" name="流程图: 过程 8">
            <a:extLst>
              <a:ext uri="{FF2B5EF4-FFF2-40B4-BE49-F238E27FC236}">
                <a16:creationId xmlns:a16="http://schemas.microsoft.com/office/drawing/2014/main" id="{1A05FF9B-834D-435D-8DF3-D2FE569DC1D3}"/>
              </a:ext>
            </a:extLst>
          </p:cNvPr>
          <p:cNvSpPr/>
          <p:nvPr userDrawn="1"/>
        </p:nvSpPr>
        <p:spPr>
          <a:xfrm rot="5400000" flipH="1">
            <a:off x="11189494" y="5807869"/>
            <a:ext cx="328612" cy="167640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474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75"/>
              <a:gd name="connsiteY0" fmla="*/ 0 h 10000"/>
              <a:gd name="connsiteX1" fmla="*/ 10000 w 10075"/>
              <a:gd name="connsiteY1" fmla="*/ 0 h 10000"/>
              <a:gd name="connsiteX2" fmla="*/ 10028 w 10075"/>
              <a:gd name="connsiteY2" fmla="*/ 8891 h 10000"/>
              <a:gd name="connsiteX3" fmla="*/ 0 w 10075"/>
              <a:gd name="connsiteY3" fmla="*/ 10000 h 10000"/>
              <a:gd name="connsiteX4" fmla="*/ 0 w 10075"/>
              <a:gd name="connsiteY4" fmla="*/ 0 h 10000"/>
              <a:gd name="connsiteX0" fmla="*/ 0 w 10335"/>
              <a:gd name="connsiteY0" fmla="*/ 0 h 10000"/>
              <a:gd name="connsiteX1" fmla="*/ 10000 w 10335"/>
              <a:gd name="connsiteY1" fmla="*/ 0 h 10000"/>
              <a:gd name="connsiteX2" fmla="*/ 10305 w 10335"/>
              <a:gd name="connsiteY2" fmla="*/ 8891 h 10000"/>
              <a:gd name="connsiteX3" fmla="*/ 0 w 10335"/>
              <a:gd name="connsiteY3" fmla="*/ 10000 h 10000"/>
              <a:gd name="connsiteX4" fmla="*/ 0 w 10335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751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35" name="灯片编号占位符 5">
            <a:extLst>
              <a:ext uri="{FF2B5EF4-FFF2-40B4-BE49-F238E27FC236}">
                <a16:creationId xmlns:a16="http://schemas.microsoft.com/office/drawing/2014/main" id="{56824FF7-E8B7-4934-8D69-5356088CA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70142" y="403225"/>
            <a:ext cx="109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0713-9927-46D2-9595-BFAE6362A816}" type="slidenum">
              <a:rPr lang="zh-CN" altLang="en-US" smtClean="0"/>
              <a:pPr/>
              <a:t>‹#›</a:t>
            </a:fld>
            <a:r>
              <a:rPr lang="en-US" altLang="zh-CN"/>
              <a:t>/11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97D1A7-494E-4657-8C53-8D2F7F925F73}"/>
              </a:ext>
            </a:extLst>
          </p:cNvPr>
          <p:cNvSpPr/>
          <p:nvPr userDrawn="1"/>
        </p:nvSpPr>
        <p:spPr>
          <a:xfrm>
            <a:off x="144597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 Demi" panose="020E0802020502020306" pitchFamily="34" charset="0"/>
                <a:ea typeface="黑体"/>
                <a:cs typeface="+mn-cs"/>
              </a:rPr>
              <a:t>PART</a:t>
            </a:r>
            <a:endParaRPr kumimoji="0" lang="zh-CN" alt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lin Sans FB Demi" panose="020E0802020502020306" pitchFamily="34" charset="0"/>
              <a:ea typeface="黑体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304EF4-8F20-4CA7-8B54-3B2CA7C9EA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857" y="6518340"/>
            <a:ext cx="1243169" cy="33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7933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7422F52F-9EE4-4549-9401-0B9825AB02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8896350" y="3937235"/>
            <a:ext cx="3295650" cy="2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604254E-1011-481D-BE93-0F95C66003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277269"/>
            <a:ext cx="12192000" cy="2303462"/>
          </a:xfrm>
          <a:prstGeom prst="rect">
            <a:avLst/>
          </a:prstGeom>
          <a:solidFill>
            <a:srgbClr val="1557AE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ts val="6000"/>
              </a:lnSpc>
              <a:buFont typeface="Arial" panose="020B0604020202020204" pitchFamily="34" charset="0"/>
              <a:buNone/>
            </a:pPr>
            <a:endParaRPr lang="zh-CN" altLang="en-US" sz="4800" b="1">
              <a:solidFill>
                <a:schemeClr val="bg1"/>
              </a:solidFill>
              <a:latin typeface="方正兰亭中黑_GBK"/>
              <a:ea typeface="方正兰亭中黑_GBK"/>
              <a:cs typeface="方正兰亭中黑_GBK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3D182B-3DC1-4D96-8B08-83235B1F8695}"/>
              </a:ext>
            </a:extLst>
          </p:cNvPr>
          <p:cNvSpPr/>
          <p:nvPr userDrawn="1"/>
        </p:nvSpPr>
        <p:spPr>
          <a:xfrm>
            <a:off x="0" y="2926492"/>
            <a:ext cx="12192000" cy="10050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kern="10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感谢聆听，敬请指正</a:t>
            </a:r>
            <a:endParaRPr lang="en-US" altLang="zh-CN" sz="5400" b="1" kern="100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814930-8172-4D77-9AD3-3814B9AB720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5" y="152234"/>
            <a:ext cx="3037396" cy="81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0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A836FA-EEDC-4D3C-A95B-20AD6B194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A5CEA3-8B47-4615-BA87-1275B8AB5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19D3D-3508-47F5-90A6-630B52B28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C97A0-22CD-4103-89D0-8E5F67767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BBBEF-0285-485B-B2A8-263451A08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0713-9927-46D2-9595-BFAE6362A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94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91" r:id="rId2"/>
    <p:sldLayoutId id="2147484090" r:id="rId3"/>
    <p:sldLayoutId id="214748408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view.ne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i.org/10.5281/zenodo.3924799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E3670717-544A-4D74-AC0B-852F7EAF5E64}"/>
              </a:ext>
            </a:extLst>
          </p:cNvPr>
          <p:cNvSpPr/>
          <p:nvPr/>
        </p:nvSpPr>
        <p:spPr>
          <a:xfrm>
            <a:off x="0" y="2132198"/>
            <a:ext cx="12192000" cy="10826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10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Simple yet Powerful: An Overlooked Architecture for Nested Named Entity Recognition</a:t>
            </a:r>
            <a:endParaRPr lang="en-US" altLang="zh-CN" sz="2800" b="1" kern="100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87F9B0E-C714-47EB-849A-B66814C7272D}"/>
              </a:ext>
            </a:extLst>
          </p:cNvPr>
          <p:cNvSpPr/>
          <p:nvPr/>
        </p:nvSpPr>
        <p:spPr>
          <a:xfrm>
            <a:off x="912285" y="4137279"/>
            <a:ext cx="10367433" cy="1143000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00" dirty="0">
                <a:solidFill>
                  <a:srgbClr val="1557AE"/>
                </a:solidFill>
                <a:latin typeface="+mj-lt"/>
                <a:ea typeface="楷体" pitchFamily="49" charset="-122"/>
                <a:cs typeface="Times New Roman" panose="02020603050405020304" pitchFamily="18" charset="0"/>
              </a:rPr>
              <a:t>汇报</a:t>
            </a:r>
            <a:r>
              <a:rPr lang="zh-CN" altLang="en-US" sz="3200" b="1" kern="100">
                <a:solidFill>
                  <a:srgbClr val="1557AE"/>
                </a:solidFill>
                <a:latin typeface="+mj-lt"/>
                <a:ea typeface="楷体" pitchFamily="49" charset="-122"/>
                <a:cs typeface="Times New Roman" panose="02020603050405020304" pitchFamily="18" charset="0"/>
              </a:rPr>
              <a:t>人：武乐飞</a:t>
            </a:r>
            <a:endParaRPr lang="en-US" altLang="zh-CN" sz="3200" b="1" kern="100" dirty="0">
              <a:solidFill>
                <a:srgbClr val="1557AE"/>
              </a:solidFill>
              <a:latin typeface="+mj-lt"/>
              <a:ea typeface="楷体" pitchFamily="49" charset="-122"/>
              <a:cs typeface="Times New Roman" panose="02020603050405020304" pitchFamily="18" charset="0"/>
            </a:endParaRPr>
          </a:p>
          <a:p>
            <a:pPr indent="127000" algn="ctr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2400" kern="100">
                <a:solidFill>
                  <a:srgbClr val="1557AE"/>
                </a:solidFill>
                <a:latin typeface="+mj-lt"/>
                <a:ea typeface="方正兰亭中黑_GBK" panose="02000000000000000000" pitchFamily="2" charset="-122"/>
                <a:cs typeface="Times New Roman"/>
              </a:rPr>
              <a:t>年</a:t>
            </a:r>
            <a:r>
              <a:rPr lang="en-US" altLang="zh-CN" sz="2400" b="1" kern="10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2400" b="1" kern="10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400" b="1" kern="10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400" b="1" kern="10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日</a:t>
            </a:r>
            <a:endParaRPr lang="en-US" altLang="zh-CN" sz="2400" b="1" kern="10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55D610-3E42-49CE-8595-A528DF3EF9D4}"/>
              </a:ext>
            </a:extLst>
          </p:cNvPr>
          <p:cNvSpPr/>
          <p:nvPr/>
        </p:nvSpPr>
        <p:spPr>
          <a:xfrm>
            <a:off x="0" y="3146198"/>
            <a:ext cx="12192000" cy="5656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10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简单且强大：一种被忽略的嵌套命名实体识别结构</a:t>
            </a:r>
            <a:endParaRPr lang="en-US" altLang="zh-CN" sz="2800" b="1" kern="100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594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实验结果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3E9C28-AA63-4B82-9E59-50FFE0D9CEEC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4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865278-F117-4CE1-816B-51B67D41D4F8}"/>
              </a:ext>
            </a:extLst>
          </p:cNvPr>
          <p:cNvSpPr/>
          <p:nvPr/>
        </p:nvSpPr>
        <p:spPr>
          <a:xfrm>
            <a:off x="0" y="1168549"/>
            <a:ext cx="4184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：常规的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1361D7-E39B-4150-AF63-80DCED308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054" y="1725768"/>
            <a:ext cx="6253593" cy="480628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5B229A8-664C-4C79-80BA-3842C0320B3E}"/>
              </a:ext>
            </a:extLst>
          </p:cNvPr>
          <p:cNvSpPr/>
          <p:nvPr/>
        </p:nvSpPr>
        <p:spPr>
          <a:xfrm>
            <a:off x="3249038" y="5340485"/>
            <a:ext cx="6011694" cy="7782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FFCB144-6BA2-468B-BDAC-ED3BE412BF49}"/>
              </a:ext>
            </a:extLst>
          </p:cNvPr>
          <p:cNvSpPr/>
          <p:nvPr/>
        </p:nvSpPr>
        <p:spPr>
          <a:xfrm>
            <a:off x="3249038" y="3249040"/>
            <a:ext cx="6011694" cy="2529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D1A9D83F-C3A0-485D-86A6-CAE4D4E13A58}"/>
              </a:ext>
            </a:extLst>
          </p:cNvPr>
          <p:cNvSpPr/>
          <p:nvPr/>
        </p:nvSpPr>
        <p:spPr>
          <a:xfrm>
            <a:off x="2765897" y="2020685"/>
            <a:ext cx="273667" cy="1685553"/>
          </a:xfrm>
          <a:prstGeom prst="leftBrace">
            <a:avLst>
              <a:gd name="adj1" fmla="val 61651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076CEB43-188B-4ED6-96D1-7BFCAB23A28D}"/>
              </a:ext>
            </a:extLst>
          </p:cNvPr>
          <p:cNvSpPr/>
          <p:nvPr/>
        </p:nvSpPr>
        <p:spPr>
          <a:xfrm>
            <a:off x="2765897" y="3939702"/>
            <a:ext cx="273667" cy="2062263"/>
          </a:xfrm>
          <a:prstGeom prst="leftBrace">
            <a:avLst>
              <a:gd name="adj1" fmla="val 61651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DC23B0C-D296-43D4-973C-19597F058335}"/>
              </a:ext>
            </a:extLst>
          </p:cNvPr>
          <p:cNvSpPr/>
          <p:nvPr/>
        </p:nvSpPr>
        <p:spPr>
          <a:xfrm>
            <a:off x="1305563" y="4786167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预训练模型</a:t>
            </a: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AB9C14C-2F5B-47A6-94FB-536F50F8B4EC}"/>
              </a:ext>
            </a:extLst>
          </p:cNvPr>
          <p:cNvSpPr/>
          <p:nvPr/>
        </p:nvSpPr>
        <p:spPr>
          <a:xfrm>
            <a:off x="1305563" y="2678795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传统词嵌入</a:t>
            </a:r>
            <a:endParaRPr lang="zh-CN" altLang="en-US"/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4D0AA895-F01D-4079-8EC4-6177C4120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10</a:t>
            </a:fld>
            <a:r>
              <a:rPr lang="en-US" altLang="zh-CN"/>
              <a:t>/11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2682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实验结果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3E9C28-AA63-4B82-9E59-50FFE0D9CEEC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4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028A6E-C6AF-46E1-9E8E-4652F24E94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07"/>
          <a:stretch/>
        </p:blipFill>
        <p:spPr>
          <a:xfrm>
            <a:off x="1198211" y="1205559"/>
            <a:ext cx="4120945" cy="48033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AD6F65-29BA-4915-A0A4-D3D028B79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22597"/>
            <a:ext cx="4121759" cy="478631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F567CD5-EF4A-46E4-B66F-37A20F96B51C}"/>
              </a:ext>
            </a:extLst>
          </p:cNvPr>
          <p:cNvSpPr/>
          <p:nvPr/>
        </p:nvSpPr>
        <p:spPr>
          <a:xfrm>
            <a:off x="6658767" y="6098065"/>
            <a:ext cx="31902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结果3：task-specific metrics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DC32B31-2098-4E68-BA22-6D4E8AA85BF5}"/>
              </a:ext>
            </a:extLst>
          </p:cNvPr>
          <p:cNvSpPr/>
          <p:nvPr/>
        </p:nvSpPr>
        <p:spPr>
          <a:xfrm>
            <a:off x="1287835" y="6098065"/>
            <a:ext cx="40313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结果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：扁平、嵌套、内部、外部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B28D619-C164-4590-A4F8-21FDCC0B3A0C}"/>
              </a:ext>
            </a:extLst>
          </p:cNvPr>
          <p:cNvSpPr/>
          <p:nvPr/>
        </p:nvSpPr>
        <p:spPr>
          <a:xfrm>
            <a:off x="6096000" y="359825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其内部实体和外部实体同时被正确识别</a:t>
            </a:r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8977B9B-F5A4-4CDE-8237-61962C68E36B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976681" y="729157"/>
            <a:ext cx="173728" cy="73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AC4E131-5F95-4C69-8B89-73488A8E6704}"/>
              </a:ext>
            </a:extLst>
          </p:cNvPr>
          <p:cNvSpPr/>
          <p:nvPr/>
        </p:nvSpPr>
        <p:spPr>
          <a:xfrm>
            <a:off x="7626485" y="1468877"/>
            <a:ext cx="807396" cy="446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40D7B918-A29A-4719-B0EC-13E24EAB2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11</a:t>
            </a:fld>
            <a:r>
              <a:rPr lang="en-US" altLang="zh-CN"/>
              <a:t>/11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3556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7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论文概况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AF3E58-1984-4C1B-829B-D28F68267BAA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1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A4C201-25F8-431C-8274-33B68D5E550D}"/>
              </a:ext>
            </a:extLst>
          </p:cNvPr>
          <p:cNvSpPr/>
          <p:nvPr/>
        </p:nvSpPr>
        <p:spPr>
          <a:xfrm>
            <a:off x="1001948" y="4756908"/>
            <a:ext cx="10206671" cy="871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kern="100"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提出了基于</a:t>
            </a:r>
            <a:r>
              <a:rPr lang="en-US" altLang="zh-CN" kern="100"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Multi-LSTM-CRF</a:t>
            </a:r>
            <a:r>
              <a:rPr lang="zh-CN" altLang="en-US" kern="100"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的级联二分类模型，一次识别一种类型，同时提出了新的嵌套实体评价指标，在英文、德文和西班牙文数据集上进行了实验，</a:t>
            </a:r>
            <a:r>
              <a:rPr lang="en-US" altLang="zh-CN" kern="100"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SoTa</a:t>
            </a:r>
            <a:r>
              <a:rPr lang="zh-CN" altLang="en-US" kern="100"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kern="100"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Competitive</a:t>
            </a:r>
            <a:r>
              <a:rPr lang="zh-CN" altLang="en-US" kern="100"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分数。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759EA8-7D34-46FD-83F3-AF8730741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19" y="1605486"/>
            <a:ext cx="10504762" cy="231428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EDCADFD-3263-4C29-A76A-4C6432EEC3CB}"/>
              </a:ext>
            </a:extLst>
          </p:cNvPr>
          <p:cNvSpPr/>
          <p:nvPr/>
        </p:nvSpPr>
        <p:spPr>
          <a:xfrm>
            <a:off x="3373849" y="3689062"/>
            <a:ext cx="5768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ACL</a:t>
            </a:r>
            <a:r>
              <a:rPr lang="zh-CN" altLang="en-US" sz="2000" kern="1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匿名评审中，尚未录用</a:t>
            </a:r>
            <a:r>
              <a:rPr lang="en-US" altLang="zh-CN" sz="2000" kern="1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3"/>
              </a:rPr>
              <a:t>https://openreview.net/</a:t>
            </a:r>
            <a:r>
              <a:rPr lang="en-US" altLang="zh-CN" sz="2000" kern="1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D0ACA1-4910-48D7-9194-A60A9537F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2</a:t>
            </a:fld>
            <a:r>
              <a:rPr lang="en-US" altLang="zh-CN"/>
              <a:t>/11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62983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kern="0">
                <a:solidFill>
                  <a:srgbClr val="1557AE"/>
                </a:solidFill>
              </a:rPr>
              <a:t>研究目的</a:t>
            </a:r>
            <a:endParaRPr kumimoji="0" lang="zh-CN" altLang="en-US" sz="4000" b="1" i="0" u="none" strike="noStrike" kern="0" cap="none" spc="0" normalizeH="0" baseline="0" noProof="0">
              <a:ln>
                <a:noFill/>
              </a:ln>
              <a:solidFill>
                <a:srgbClr val="1557AE"/>
              </a:solidFill>
              <a:effectLst/>
              <a:uLnTx/>
              <a:uFillTx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EA7FC8-D362-42BE-A146-9E7756620758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2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720D04-3C14-4C1A-A098-BE2234686EB9}"/>
              </a:ext>
            </a:extLst>
          </p:cNvPr>
          <p:cNvSpPr/>
          <p:nvPr/>
        </p:nvSpPr>
        <p:spPr>
          <a:xfrm>
            <a:off x="229448" y="1191798"/>
            <a:ext cx="2452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当前工作的不足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93C508-DE2C-4B2C-88F9-5D6251FFC953}"/>
              </a:ext>
            </a:extLst>
          </p:cNvPr>
          <p:cNvSpPr/>
          <p:nvPr/>
        </p:nvSpPr>
        <p:spPr>
          <a:xfrm>
            <a:off x="1887166" y="1924987"/>
            <a:ext cx="7940041" cy="1418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/>
              <a:t>现有嵌套实体模型过于繁琐，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依赖于task-specific结构，忽略了基础模型的潜力，比如，传统的Multiple LSTM-CRF；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大多数文献忽略了同一文本跨度被标记为多个实体类型的情况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EC24656-F188-4B73-BCBC-5945CA132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571" y="3970251"/>
            <a:ext cx="5142857" cy="2400000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CDE1B386-A59A-41E8-8DFD-D0C91AD76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3</a:t>
            </a:fld>
            <a:r>
              <a:rPr lang="en-US" altLang="zh-CN"/>
              <a:t>/11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7751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kern="0">
                <a:solidFill>
                  <a:srgbClr val="1557AE"/>
                </a:solidFill>
              </a:rPr>
              <a:t>研究目的</a:t>
            </a:r>
            <a:endParaRPr kumimoji="0" lang="zh-CN" altLang="en-US" sz="4000" b="1" i="0" u="none" strike="noStrike" kern="0" cap="none" spc="0" normalizeH="0" baseline="0" noProof="0">
              <a:ln>
                <a:noFill/>
              </a:ln>
              <a:solidFill>
                <a:srgbClr val="1557AE"/>
              </a:solidFill>
              <a:effectLst/>
              <a:uLnTx/>
              <a:uFillTx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EA7FC8-D362-42BE-A146-9E7756620758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2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720D04-3C14-4C1A-A098-BE2234686EB9}"/>
              </a:ext>
            </a:extLst>
          </p:cNvPr>
          <p:cNvSpPr/>
          <p:nvPr/>
        </p:nvSpPr>
        <p:spPr>
          <a:xfrm>
            <a:off x="229448" y="1191798"/>
            <a:ext cx="2452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本文的主要贡献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93C508-DE2C-4B2C-88F9-5D6251FFC953}"/>
              </a:ext>
            </a:extLst>
          </p:cNvPr>
          <p:cNvSpPr/>
          <p:nvPr/>
        </p:nvSpPr>
        <p:spPr>
          <a:xfrm>
            <a:off x="1887166" y="2275183"/>
            <a:ext cx="7940041" cy="188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建立了基于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Flat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模型的级联二分类模型，为更多的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Flat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模型迁移到嵌套实体做了验证；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由于嵌套实体没有协调一致的评价指标，本文提出了一个新的评价方法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A133254-40AC-48CD-9F2D-CDEA6EA42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4</a:t>
            </a:fld>
            <a:r>
              <a:rPr lang="en-US" altLang="zh-CN"/>
              <a:t>/11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34642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模型方法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A76F42-A720-40EF-8058-8F937B8394E9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3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7B7649-DF60-4933-8192-A83BC0D6D8BB}"/>
              </a:ext>
            </a:extLst>
          </p:cNvPr>
          <p:cNvSpPr/>
          <p:nvPr/>
        </p:nvSpPr>
        <p:spPr>
          <a:xfrm>
            <a:off x="168890" y="119179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嵌套命名实体分类：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B6331A-A3A1-41EB-BBE7-069E062F2F10}"/>
              </a:ext>
            </a:extLst>
          </p:cNvPr>
          <p:cNvSpPr/>
          <p:nvPr/>
        </p:nvSpPr>
        <p:spPr>
          <a:xfrm>
            <a:off x="749029" y="2067183"/>
            <a:ext cx="6096000" cy="87075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Multi-label entities (ME):</a:t>
            </a:r>
          </a:p>
          <a:p>
            <a:pPr indent="457200"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一个实体有多个标签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31A70D-09BC-44CB-8483-952184F2DB9E}"/>
              </a:ext>
            </a:extLst>
          </p:cNvPr>
          <p:cNvSpPr/>
          <p:nvPr/>
        </p:nvSpPr>
        <p:spPr>
          <a:xfrm>
            <a:off x="749029" y="3317965"/>
            <a:ext cx="6096000" cy="87075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2. Nested entities of different types (NDT):</a:t>
            </a:r>
          </a:p>
          <a:p>
            <a:pPr indent="457200"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内外城嵌套实体，类型不相同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292ECA-C957-4F58-B4E8-BCD4317363C5}"/>
              </a:ext>
            </a:extLst>
          </p:cNvPr>
          <p:cNvSpPr/>
          <p:nvPr/>
        </p:nvSpPr>
        <p:spPr>
          <a:xfrm>
            <a:off x="749029" y="4568746"/>
            <a:ext cx="6096000" cy="87075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3. Nested entities of the same type (NST)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外部实体和内部实体的类型是一样的。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1294B4D-7625-4966-99F4-72933B4755D1}"/>
              </a:ext>
            </a:extLst>
          </p:cNvPr>
          <p:cNvCxnSpPr/>
          <p:nvPr/>
        </p:nvCxnSpPr>
        <p:spPr>
          <a:xfrm>
            <a:off x="5428035" y="1794020"/>
            <a:ext cx="0" cy="398034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9E284B-51F2-48F3-B982-76A774B5F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5</a:t>
            </a:fld>
            <a:r>
              <a:rPr lang="en-US" altLang="zh-CN"/>
              <a:t>/11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93173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模型方法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A76F42-A720-40EF-8058-8F937B8394E9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3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7B7649-DF60-4933-8192-A83BC0D6D8BB}"/>
              </a:ext>
            </a:extLst>
          </p:cNvPr>
          <p:cNvSpPr/>
          <p:nvPr/>
        </p:nvSpPr>
        <p:spPr>
          <a:xfrm>
            <a:off x="168890" y="119179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嵌套命名实体分类：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B6331A-A3A1-41EB-BBE7-069E062F2F10}"/>
              </a:ext>
            </a:extLst>
          </p:cNvPr>
          <p:cNvSpPr/>
          <p:nvPr/>
        </p:nvSpPr>
        <p:spPr>
          <a:xfrm>
            <a:off x="749029" y="2067183"/>
            <a:ext cx="6096000" cy="87075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Multi-label entities (ME):</a:t>
            </a:r>
          </a:p>
          <a:p>
            <a:pPr indent="457200"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一个实体有多个标签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31A70D-09BC-44CB-8483-952184F2DB9E}"/>
              </a:ext>
            </a:extLst>
          </p:cNvPr>
          <p:cNvSpPr/>
          <p:nvPr/>
        </p:nvSpPr>
        <p:spPr>
          <a:xfrm>
            <a:off x="749029" y="3317965"/>
            <a:ext cx="6096000" cy="87075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2. Nested entities of different types (NDT):</a:t>
            </a:r>
          </a:p>
          <a:p>
            <a:pPr indent="457200"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内外城嵌套实体，类型不相同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292ECA-C957-4F58-B4E8-BCD4317363C5}"/>
              </a:ext>
            </a:extLst>
          </p:cNvPr>
          <p:cNvSpPr/>
          <p:nvPr/>
        </p:nvSpPr>
        <p:spPr>
          <a:xfrm>
            <a:off x="749029" y="4568746"/>
            <a:ext cx="6096000" cy="87075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3. Nested entities of the same type (NST)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外部实体和内部实体的类型是一样的。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C581DB-135C-4595-BF18-C1C4F8C24235}"/>
              </a:ext>
            </a:extLst>
          </p:cNvPr>
          <p:cNvSpPr/>
          <p:nvPr/>
        </p:nvSpPr>
        <p:spPr>
          <a:xfrm>
            <a:off x="5762019" y="1191798"/>
            <a:ext cx="2339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新的评价指标：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363CDE-0DBD-49A6-972B-873C73C79348}"/>
              </a:ext>
            </a:extLst>
          </p:cNvPr>
          <p:cNvSpPr/>
          <p:nvPr/>
        </p:nvSpPr>
        <p:spPr>
          <a:xfrm>
            <a:off x="6669934" y="2033493"/>
            <a:ext cx="4773037" cy="128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为了和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flat NER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区分，提出一个嵌套实体正确识别的标准是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：其内部实体和外部实体同时被正确识别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87CBA43-D783-4B62-B6E7-6092A6587AC5}"/>
              </a:ext>
            </a:extLst>
          </p:cNvPr>
          <p:cNvSpPr/>
          <p:nvPr/>
        </p:nvSpPr>
        <p:spPr>
          <a:xfrm>
            <a:off x="6669935" y="3710369"/>
            <a:ext cx="4773036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/>
              <a:t>相应的四种评价分数：非嵌套实体、嵌套实体、内部实体、外部实体。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1294B4D-7625-4966-99F4-72933B4755D1}"/>
              </a:ext>
            </a:extLst>
          </p:cNvPr>
          <p:cNvCxnSpPr/>
          <p:nvPr/>
        </p:nvCxnSpPr>
        <p:spPr>
          <a:xfrm>
            <a:off x="5428035" y="1794020"/>
            <a:ext cx="0" cy="398034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1D6C7AB5-3790-45F5-A432-8987C6168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6</a:t>
            </a:fld>
            <a:r>
              <a:rPr lang="en-US" altLang="zh-CN"/>
              <a:t>/11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3618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模型方法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A76F42-A720-40EF-8058-8F937B8394E9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3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7B7649-DF60-4933-8192-A83BC0D6D8BB}"/>
              </a:ext>
            </a:extLst>
          </p:cNvPr>
          <p:cNvSpPr/>
          <p:nvPr/>
        </p:nvSpPr>
        <p:spPr>
          <a:xfrm>
            <a:off x="332481" y="119179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模型结构：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BCCD39-AE66-4FF8-9016-DC7ECAEEF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095" y="1634007"/>
            <a:ext cx="9203809" cy="372782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C738740-C46E-4C61-A79E-E3B62C52E6D7}"/>
              </a:ext>
            </a:extLst>
          </p:cNvPr>
          <p:cNvSpPr/>
          <p:nvPr/>
        </p:nvSpPr>
        <p:spPr>
          <a:xfrm>
            <a:off x="1057484" y="5332825"/>
            <a:ext cx="10359958" cy="127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现在模型都太复杂了，又大又笨重，还不如重新捡起来序列标注模型，试一试，又简单又好用。训练多个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Flat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模型，一个模型专门识别一种类型的实体，大力出奇迹。输出结果取并集，就是整个模型的输出结果。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5B514E0A-20AE-424E-8A30-6AC87C087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7</a:t>
            </a:fld>
            <a:r>
              <a:rPr lang="en-US" altLang="zh-CN"/>
              <a:t>/11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4458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实验结果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3E9C28-AA63-4B82-9E59-50FFE0D9CEEC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4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865278-F117-4CE1-816B-51B67D41D4F8}"/>
              </a:ext>
            </a:extLst>
          </p:cNvPr>
          <p:cNvSpPr/>
          <p:nvPr/>
        </p:nvSpPr>
        <p:spPr>
          <a:xfrm>
            <a:off x="483163" y="1256098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数据集：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D00717-8F98-4947-985A-DE768F5A2479}"/>
              </a:ext>
            </a:extLst>
          </p:cNvPr>
          <p:cNvSpPr/>
          <p:nvPr/>
        </p:nvSpPr>
        <p:spPr>
          <a:xfrm>
            <a:off x="1001948" y="1989287"/>
            <a:ext cx="4218562" cy="128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英文：GENIA V3.02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德文：GermEval 2014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西班牙文：Chilean Waiting List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F37BE5-44E5-4865-A7E0-B6BD0149E331}"/>
              </a:ext>
            </a:extLst>
          </p:cNvPr>
          <p:cNvSpPr/>
          <p:nvPr/>
        </p:nvSpPr>
        <p:spPr>
          <a:xfrm>
            <a:off x="483163" y="3853942"/>
            <a:ext cx="2040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预训练资源：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99A5BF-59D9-4835-AE00-1AC2F5322D57}"/>
              </a:ext>
            </a:extLst>
          </p:cNvPr>
          <p:cNvSpPr/>
          <p:nvPr/>
        </p:nvSpPr>
        <p:spPr>
          <a:xfrm>
            <a:off x="1182623" y="4334823"/>
            <a:ext cx="8525581" cy="1701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Flair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GENIA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PubMed-shuffle-win-30.bin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GermEval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FastText embedding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Chilean dataset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http://doi.org/10.5281/zenodo.3924799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，进不去这个链接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D4021D3-79B2-4D9C-B635-688E3EAC0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8</a:t>
            </a:fld>
            <a:r>
              <a:rPr lang="en-US" altLang="zh-CN"/>
              <a:t>/11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53655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实验结果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3E9C28-AA63-4B82-9E59-50FFE0D9CEEC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4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865278-F117-4CE1-816B-51B67D41D4F8}"/>
              </a:ext>
            </a:extLst>
          </p:cNvPr>
          <p:cNvSpPr/>
          <p:nvPr/>
        </p:nvSpPr>
        <p:spPr>
          <a:xfrm>
            <a:off x="328473" y="1256098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对比模型：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D4021D3-79B2-4D9C-B635-688E3EAC0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9</a:t>
            </a:fld>
            <a:r>
              <a:rPr lang="en-US" altLang="zh-CN"/>
              <a:t>/11</a:t>
            </a:r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F922931-7134-4F65-BCE9-83981432AD27}"/>
              </a:ext>
            </a:extLst>
          </p:cNvPr>
          <p:cNvSpPr/>
          <p:nvPr/>
        </p:nvSpPr>
        <p:spPr>
          <a:xfrm>
            <a:off x="2165591" y="1826132"/>
            <a:ext cx="8142052" cy="3688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Pyramid，金字塔模型；</a:t>
            </a:r>
          </a:p>
          <a:p>
            <a:pPr marL="28575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Recursive-CRF，递归金字塔模型；</a:t>
            </a:r>
          </a:p>
          <a:p>
            <a:pPr marL="28575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Layered，分层模型，dynamically stacking LSTM-CRF layers；</a:t>
            </a:r>
          </a:p>
          <a:p>
            <a:pPr marL="28575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Exhaustive，递归枚举类方法；</a:t>
            </a:r>
          </a:p>
          <a:p>
            <a:pPr marL="28575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Boundary-aware，边界增强方法，与Layered、Exhaustive相关；</a:t>
            </a:r>
          </a:p>
          <a:p>
            <a:pPr marL="28575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Biaffine，解析方式，做嵌套实体识别。</a:t>
            </a:r>
          </a:p>
        </p:txBody>
      </p:sp>
    </p:spTree>
    <p:extLst>
      <p:ext uri="{BB962C8B-B14F-4D97-AF65-F5344CB8AC3E}">
        <p14:creationId xmlns:p14="http://schemas.microsoft.com/office/powerpoint/2010/main" val="394868254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65723</TotalTime>
  <Words>641</Words>
  <Application>Microsoft Office PowerPoint</Application>
  <PresentationFormat>宽屏</PresentationFormat>
  <Paragraphs>83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PingFang SC Semibold</vt:lpstr>
      <vt:lpstr>等线</vt:lpstr>
      <vt:lpstr>等线 Light</vt:lpstr>
      <vt:lpstr>方正兰亭中黑_GBK</vt:lpstr>
      <vt:lpstr>黑体</vt:lpstr>
      <vt:lpstr>华文楷体</vt:lpstr>
      <vt:lpstr>华文隶书</vt:lpstr>
      <vt:lpstr>楷体</vt:lpstr>
      <vt:lpstr>宋体</vt:lpstr>
      <vt:lpstr>微软雅黑</vt:lpstr>
      <vt:lpstr>Arial</vt:lpstr>
      <vt:lpstr>Berlin Sans FB Demi</vt:lpstr>
      <vt:lpstr>Broadway</vt:lpstr>
      <vt:lpstr>Calibri</vt:lpstr>
      <vt:lpstr>Tahoma</vt:lpstr>
      <vt:lpstr>Times New Roman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武乐飞</dc:creator>
  <cp:lastModifiedBy>武乐飞</cp:lastModifiedBy>
  <cp:revision>2437</cp:revision>
  <cp:lastPrinted>2015-09-08T03:57:43Z</cp:lastPrinted>
  <dcterms:created xsi:type="dcterms:W3CDTF">2015-09-04T08:06:26Z</dcterms:created>
  <dcterms:modified xsi:type="dcterms:W3CDTF">2021-12-09T06:25:19Z</dcterms:modified>
</cp:coreProperties>
</file>