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326" r:id="rId4"/>
    <p:sldId id="342" r:id="rId5"/>
    <p:sldId id="343" r:id="rId6"/>
    <p:sldId id="327" r:id="rId7"/>
    <p:sldId id="356" r:id="rId8"/>
    <p:sldId id="329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24" r:id="rId19"/>
    <p:sldId id="353" r:id="rId20"/>
    <p:sldId id="355" r:id="rId21"/>
    <p:sldId id="354" r:id="rId22"/>
    <p:sldId id="32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jtuzhk" initials="x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9CE"/>
    <a:srgbClr val="45D973"/>
    <a:srgbClr val="BE021D"/>
    <a:srgbClr val="5B9BD5"/>
    <a:srgbClr val="F53B70"/>
    <a:srgbClr val="FA5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85343" autoAdjust="0"/>
  </p:normalViewPr>
  <p:slideViewPr>
    <p:cSldViewPr snapToGrid="0">
      <p:cViewPr varScale="1">
        <p:scale>
          <a:sx n="87" d="100"/>
          <a:sy n="87" d="100"/>
        </p:scale>
        <p:origin x="-552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83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7C8B-7C36-4812-8D83-EEA6AE869B0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7374D-D654-4CE5-A0DD-92B0D11E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24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展示支撑论文观点的主要实验结果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采用什么数据集，什么评价指标。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310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展示支撑论文观点的主要实验结果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采用什么数据集，什么评价指标。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31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展示支撑论文观点的主要实验结果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采用什么数据集，什么评价指标。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31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展示支撑论文观点的主要实验结果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采用什么数据集，什么评价指标。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310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展示支撑论文观点的主要实验结果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采用什么数据集，什么评价指标。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310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16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4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4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4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5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5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上文中提到了三个图，先说说三个图是怎么构造的，谈到图肯定有边和顶点。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4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67EF-E9F5-4E30-80F2-D812C7876504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7917-6166-45E8-AB56-CCBA4C06A1AC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575D-21EA-4BFB-8722-ADBA5E2D6FEA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38E9-9209-49FF-8A3F-BE97AD79E2E6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DCD6-FA09-447E-A748-CB5E61E96D29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49B-A547-4350-8C79-7A8DCA94CA38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E52F-66C1-4C73-AEF1-7655353629E4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1208-9F60-4CC6-96B4-C1BD8F2A3AD9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2920-8793-44EF-9F3E-36A543CB5680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4FE5-0E35-44AB-9871-B997C69CC6B0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2FD3-6B5E-43CF-BAAC-F8BDF3EEC491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9272-417B-455C-9BE1-BFC237AA4583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7789" y="2146493"/>
            <a:ext cx="11096422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kern="100" spc="-1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Simple-Lexicon</a:t>
            </a:r>
            <a:r>
              <a:rPr lang="zh-CN" altLang="en-US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Simplify the Usage of Lexicon in Chinese </a:t>
            </a:r>
            <a:r>
              <a:rPr lang="en-US" altLang="zh-CN" sz="4400" b="1" kern="100" spc="-1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NER</a:t>
            </a:r>
          </a:p>
        </p:txBody>
      </p:sp>
      <p:pic>
        <p:nvPicPr>
          <p:cNvPr id="1026" name="Picture 2" descr="xjtu">
            <a:extLst>
              <a:ext uri="{FF2B5EF4-FFF2-40B4-BE49-F238E27FC236}">
                <a16:creationId xmlns="" xmlns:a16="http://schemas.microsoft.com/office/drawing/2014/main" id="{6A8210F4-5C3A-4C62-BB14-DD3119BE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34216" y="162903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F6E146D-DC24-4E2A-B9B1-36C8BBCABA7A}"/>
              </a:ext>
            </a:extLst>
          </p:cNvPr>
          <p:cNvSpPr txBox="1"/>
          <p:nvPr/>
        </p:nvSpPr>
        <p:spPr>
          <a:xfrm>
            <a:off x="4407076" y="5181600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汇报时间：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pic>
        <p:nvPicPr>
          <p:cNvPr id="25" name="Picture 2" descr="xjtu">
            <a:extLst>
              <a:ext uri="{FF2B5EF4-FFF2-40B4-BE49-F238E27FC236}">
                <a16:creationId xmlns="" xmlns:a16="http://schemas.microsoft.com/office/drawing/2014/main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119446" y="4283683"/>
            <a:ext cx="5767754" cy="43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Example:      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e</a:t>
            </a:r>
            <a:r>
              <a:rPr lang="en-US" altLang="zh-CN" sz="2000" baseline="30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seg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seg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山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))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=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{1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,1,1,0,0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Embedding Layer(Word-character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embeding</a:t>
            </a:r>
            <a:r>
              <a:rPr lang="en-US" altLang="zh-CN" b="1" dirty="0" smtClean="0">
                <a:solidFill>
                  <a:srgbClr val="00B0F0"/>
                </a:solidFill>
              </a:rPr>
              <a:t>)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2" y="2778370"/>
            <a:ext cx="446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1" y="1247173"/>
            <a:ext cx="4695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30770"/>
            <a:ext cx="446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2" y="2930770"/>
            <a:ext cx="446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20" y="4224338"/>
            <a:ext cx="46005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43919" y="1782789"/>
            <a:ext cx="1145834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Method 1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: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ExSoftword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119446" y="5089579"/>
            <a:ext cx="5767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P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roblem:</a:t>
            </a:r>
          </a:p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1.It fails to 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intorduce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pre-train word 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emdebings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2.It losses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information of the matching</a:t>
            </a:r>
          </a:p>
          <a:p>
            <a:pPr indent="457200"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results  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834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pic>
        <p:nvPicPr>
          <p:cNvPr id="25" name="Picture 2" descr="xjtu">
            <a:extLst>
              <a:ext uri="{FF2B5EF4-FFF2-40B4-BE49-F238E27FC236}">
                <a16:creationId xmlns="" xmlns:a16="http://schemas.microsoft.com/office/drawing/2014/main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43919" y="1763155"/>
            <a:ext cx="1145834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Method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2 :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SoftLexicon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 --step 1:categorizing the matched words     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Embedding Layer(Word-character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embeding</a:t>
            </a:r>
            <a:r>
              <a:rPr lang="en-US" altLang="zh-CN" b="1" dirty="0" smtClean="0">
                <a:solidFill>
                  <a:srgbClr val="00B0F0"/>
                </a:solidFill>
              </a:rPr>
              <a:t>)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1" y="2237416"/>
            <a:ext cx="48672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91" y="3168162"/>
            <a:ext cx="44958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91" y="5164748"/>
            <a:ext cx="3943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944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pic>
        <p:nvPicPr>
          <p:cNvPr id="25" name="Picture 2" descr="xjtu">
            <a:extLst>
              <a:ext uri="{FF2B5EF4-FFF2-40B4-BE49-F238E27FC236}">
                <a16:creationId xmlns="" xmlns:a16="http://schemas.microsoft.com/office/drawing/2014/main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43919" y="1763155"/>
            <a:ext cx="11458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Method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2 :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SoftLexicon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 --step 2:condensing the word sets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Embedding Layer(Word-character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embeding</a:t>
            </a:r>
            <a:r>
              <a:rPr lang="en-US" altLang="zh-CN" b="1" dirty="0" smtClean="0">
                <a:solidFill>
                  <a:srgbClr val="00B0F0"/>
                </a:solidFill>
              </a:rPr>
              <a:t>)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98" y="3309870"/>
            <a:ext cx="4400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4" y="4668006"/>
            <a:ext cx="4486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733657" y="2469369"/>
            <a:ext cx="11458343" cy="4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Mean pooling method: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198576" y="3439284"/>
            <a:ext cx="5767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P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roblem:</a:t>
            </a:r>
          </a:p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1.the results of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empirical studies revealed that this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algorithm does not perform well.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219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pic>
        <p:nvPicPr>
          <p:cNvPr id="25" name="Picture 2" descr="xjtu">
            <a:extLst>
              <a:ext uri="{FF2B5EF4-FFF2-40B4-BE49-F238E27FC236}">
                <a16:creationId xmlns="" xmlns:a16="http://schemas.microsoft.com/office/drawing/2014/main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43919" y="1763155"/>
            <a:ext cx="11458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Method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2 :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SoftLexicon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 --step 2:condensing the word sets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Embedding Layer(Word-character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embeding</a:t>
            </a:r>
            <a:r>
              <a:rPr lang="en-US" altLang="zh-CN" b="1" dirty="0" smtClean="0">
                <a:solidFill>
                  <a:srgbClr val="00B0F0"/>
                </a:solidFill>
              </a:rPr>
              <a:t>)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733657" y="2469369"/>
            <a:ext cx="11458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Weighted pooling method: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45" y="3205529"/>
            <a:ext cx="46958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731362" y="5488790"/>
            <a:ext cx="11458343" cy="4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z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(w) denotes the frequency that a lexicon word w occurs in the statistical data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77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pic>
        <p:nvPicPr>
          <p:cNvPr id="25" name="Picture 2" descr="xjtu">
            <a:extLst>
              <a:ext uri="{FF2B5EF4-FFF2-40B4-BE49-F238E27FC236}">
                <a16:creationId xmlns="" xmlns:a16="http://schemas.microsoft.com/office/drawing/2014/main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43919" y="1763155"/>
            <a:ext cx="11458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Method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2 :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SoftLexicon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 --step 3:combining with character 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representaion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Embedding Layer(Word-character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embeding</a:t>
            </a:r>
            <a:r>
              <a:rPr lang="en-US" altLang="zh-CN" b="1" dirty="0" smtClean="0">
                <a:solidFill>
                  <a:srgbClr val="00B0F0"/>
                </a:solidFill>
              </a:rPr>
              <a:t>)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7" y="3091226"/>
            <a:ext cx="44672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2" y="4404946"/>
            <a:ext cx="436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893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pic>
        <p:nvPicPr>
          <p:cNvPr id="25" name="Picture 2" descr="xjtu">
            <a:extLst>
              <a:ext uri="{FF2B5EF4-FFF2-40B4-BE49-F238E27FC236}">
                <a16:creationId xmlns="" xmlns:a16="http://schemas.microsoft.com/office/drawing/2014/main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43919" y="1763155"/>
            <a:ext cx="1145834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Single-layer 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BiLSTM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Sequence Modeling Layer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41" y="2873621"/>
            <a:ext cx="42957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22" y="3141783"/>
            <a:ext cx="3800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87" y="3105883"/>
            <a:ext cx="1181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851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pic>
        <p:nvPicPr>
          <p:cNvPr id="25" name="Picture 2" descr="xjtu">
            <a:extLst>
              <a:ext uri="{FF2B5EF4-FFF2-40B4-BE49-F238E27FC236}">
                <a16:creationId xmlns="" xmlns:a16="http://schemas.microsoft.com/office/drawing/2014/main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43919" y="1763155"/>
            <a:ext cx="1145834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Sequential CRF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Label Inference Layer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19" y="2954215"/>
            <a:ext cx="4610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78" y="4166822"/>
            <a:ext cx="4591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96" y="5335466"/>
            <a:ext cx="2400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65" y="3220931"/>
            <a:ext cx="3543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77" y="4289561"/>
            <a:ext cx="4714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44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250510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276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实验结果</a:t>
            </a:r>
          </a:p>
        </p:txBody>
      </p:sp>
      <p:pic>
        <p:nvPicPr>
          <p:cNvPr id="11" name="Picture 2" descr="xjtu">
            <a:extLst>
              <a:ext uri="{FF2B5EF4-FFF2-40B4-BE49-F238E27FC236}">
                <a16:creationId xmlns="" xmlns:a16="http://schemas.microsoft.com/office/drawing/2014/main" id="{90D65976-D1AB-4129-8DC9-7B3986A82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03" y="2503519"/>
            <a:ext cx="4676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093944"/>
            <a:ext cx="45148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277091" y="1426818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Effectiveness Study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0222" y="2873406"/>
            <a:ext cx="4429737" cy="152125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0221" y="3571708"/>
            <a:ext cx="4429737" cy="152125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0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250510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276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实验结果</a:t>
            </a:r>
          </a:p>
        </p:txBody>
      </p:sp>
      <p:pic>
        <p:nvPicPr>
          <p:cNvPr id="11" name="Picture 2" descr="xjtu">
            <a:extLst>
              <a:ext uri="{FF2B5EF4-FFF2-40B4-BE49-F238E27FC236}">
                <a16:creationId xmlns="" xmlns:a16="http://schemas.microsoft.com/office/drawing/2014/main" id="{90D65976-D1AB-4129-8DC9-7B3986A82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277091" y="1426818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Computational Efficiency Study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52" y="1426818"/>
            <a:ext cx="45910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14" y="1944933"/>
            <a:ext cx="42005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044452" y="4746168"/>
            <a:ext cx="4429737" cy="441294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44451" y="4341722"/>
            <a:ext cx="4429737" cy="152125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28507" y="4189597"/>
            <a:ext cx="4429737" cy="152125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28507" y="4493848"/>
            <a:ext cx="4429737" cy="472968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4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250510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276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实验结果</a:t>
            </a:r>
          </a:p>
        </p:txBody>
      </p:sp>
      <p:pic>
        <p:nvPicPr>
          <p:cNvPr id="11" name="Picture 2" descr="xjtu">
            <a:extLst>
              <a:ext uri="{FF2B5EF4-FFF2-40B4-BE49-F238E27FC236}">
                <a16:creationId xmlns="" xmlns:a16="http://schemas.microsoft.com/office/drawing/2014/main" id="{90D65976-D1AB-4129-8DC9-7B3986A82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277091" y="1426818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Computational Efficiency Study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17" y="1796150"/>
            <a:ext cx="42767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53" y="1831318"/>
            <a:ext cx="42195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244217" y="3840560"/>
            <a:ext cx="4429737" cy="152125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21971" y="3522280"/>
            <a:ext cx="4429737" cy="152125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10222" y="4253798"/>
            <a:ext cx="4429737" cy="379748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21970" y="3916622"/>
            <a:ext cx="4429737" cy="417986"/>
          </a:xfrm>
          <a:prstGeom prst="rect">
            <a:avLst/>
          </a:prstGeom>
          <a:solidFill>
            <a:srgbClr val="FFFF00">
              <a:alpha val="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9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=""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论文概况</a:t>
            </a: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="" xmlns:a16="http://schemas.microsoft.com/office/drawing/2014/main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="" xmlns:a16="http://schemas.microsoft.com/office/drawing/2014/main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02E3CFC-2F75-4AA6-A200-DA8A3C899F29}"/>
              </a:ext>
            </a:extLst>
          </p:cNvPr>
          <p:cNvSpPr/>
          <p:nvPr/>
        </p:nvSpPr>
        <p:spPr>
          <a:xfrm>
            <a:off x="361950" y="1431876"/>
            <a:ext cx="11525250" cy="59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Simple-Lexicon</a:t>
            </a:r>
            <a:r>
              <a:rPr lang="zh-CN" altLang="en-US" sz="20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Simplify the Usage of Lexicon in Chinese NER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087FE5C-172A-4A39-AF4B-12EFD45B37D0}"/>
              </a:ext>
            </a:extLst>
          </p:cNvPr>
          <p:cNvSpPr txBox="1"/>
          <p:nvPr/>
        </p:nvSpPr>
        <p:spPr>
          <a:xfrm>
            <a:off x="533400" y="2179320"/>
            <a:ext cx="115252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发表会议：</a:t>
            </a:r>
            <a:endParaRPr lang="en-US" altLang="zh-CN" dirty="0"/>
          </a:p>
          <a:p>
            <a:pPr lvl="1"/>
            <a:r>
              <a:rPr lang="en-US" altLang="zh-CN" dirty="0" smtClean="0"/>
              <a:t>ACL2020</a:t>
            </a:r>
          </a:p>
          <a:p>
            <a:pPr lvl="1"/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作者：</a:t>
            </a:r>
            <a:endParaRPr lang="en-US" altLang="zh-CN" dirty="0"/>
          </a:p>
          <a:p>
            <a:pPr lvl="1"/>
            <a:r>
              <a:rPr lang="en-US" altLang="zh-CN" dirty="0" err="1" smtClean="0"/>
              <a:t>Ruotian</a:t>
            </a:r>
            <a:r>
              <a:rPr lang="en-US" altLang="zh-CN" dirty="0" smtClean="0"/>
              <a:t> </a:t>
            </a:r>
            <a:r>
              <a:rPr lang="en-US" altLang="zh-CN" dirty="0"/>
              <a:t>Ma</a:t>
            </a:r>
            <a:r>
              <a:rPr lang="en-US" altLang="zh-CN" baseline="30000" dirty="0"/>
              <a:t>1∗</a:t>
            </a:r>
            <a:r>
              <a:rPr lang="en-US" altLang="zh-CN" dirty="0"/>
              <a:t>, </a:t>
            </a:r>
            <a:r>
              <a:rPr lang="en-US" altLang="zh-CN" dirty="0" err="1"/>
              <a:t>Minlong</a:t>
            </a:r>
            <a:r>
              <a:rPr lang="en-US" altLang="zh-CN" dirty="0"/>
              <a:t> Peng</a:t>
            </a:r>
            <a:r>
              <a:rPr lang="en-US" altLang="zh-CN" baseline="30000" dirty="0"/>
              <a:t>1∗</a:t>
            </a:r>
            <a:r>
              <a:rPr lang="en-US" altLang="zh-CN" dirty="0"/>
              <a:t>, Qi Zhang</a:t>
            </a:r>
            <a:r>
              <a:rPr lang="en-US" altLang="zh-CN" baseline="30000" dirty="0"/>
              <a:t>1,3</a:t>
            </a:r>
            <a:r>
              <a:rPr lang="en-US" altLang="zh-CN" dirty="0"/>
              <a:t>, </a:t>
            </a:r>
            <a:r>
              <a:rPr lang="en-US" altLang="zh-CN" dirty="0" err="1"/>
              <a:t>Zhongyu</a:t>
            </a:r>
            <a:r>
              <a:rPr lang="en-US" altLang="zh-CN" dirty="0"/>
              <a:t> Wei</a:t>
            </a:r>
            <a:r>
              <a:rPr lang="en-US" altLang="zh-CN" baseline="30000" dirty="0"/>
              <a:t>2,3</a:t>
            </a:r>
            <a:r>
              <a:rPr lang="en-US" altLang="zh-CN" dirty="0"/>
              <a:t>, </a:t>
            </a:r>
            <a:r>
              <a:rPr lang="en-US" altLang="zh-CN" dirty="0" err="1"/>
              <a:t>Xuanjing</a:t>
            </a:r>
            <a:r>
              <a:rPr lang="en-US" altLang="zh-CN" dirty="0"/>
              <a:t> </a:t>
            </a:r>
            <a:r>
              <a:rPr lang="en-US" altLang="zh-CN" dirty="0" smtClean="0"/>
              <a:t>Huang</a:t>
            </a:r>
            <a:r>
              <a:rPr lang="en-US" altLang="zh-CN" baseline="30000" dirty="0" smtClean="0"/>
              <a:t>1</a:t>
            </a:r>
          </a:p>
          <a:p>
            <a:pPr lvl="1"/>
            <a:endParaRPr lang="en-US" altLang="zh-CN" baseline="30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机构：</a:t>
            </a:r>
            <a:endParaRPr lang="en-US" altLang="zh-CN" dirty="0" smtClean="0"/>
          </a:p>
          <a:p>
            <a:pPr marL="0" lvl="1"/>
            <a:r>
              <a:rPr lang="en-US" altLang="zh-CN" baseline="30000" dirty="0" smtClean="0"/>
              <a:t>          1</a:t>
            </a:r>
            <a:r>
              <a:rPr lang="zh-CN" altLang="en-US" dirty="0"/>
              <a:t>上海市智能信息处理重点实验室、</a:t>
            </a:r>
            <a:r>
              <a:rPr lang="en-US" altLang="zh-CN" baseline="30000" dirty="0"/>
              <a:t>2</a:t>
            </a:r>
            <a:r>
              <a:rPr lang="zh-CN" altLang="en-US" dirty="0"/>
              <a:t>复旦大学大数据学院、</a:t>
            </a:r>
            <a:r>
              <a:rPr lang="en-US" altLang="zh-CN" baseline="30000" dirty="0"/>
              <a:t>3</a:t>
            </a:r>
            <a:r>
              <a:rPr lang="en-US" altLang="zh-CN" dirty="0"/>
              <a:t>Research Institute of Intelligent and Complex </a:t>
            </a:r>
            <a:r>
              <a:rPr lang="en-US" altLang="zh-CN" dirty="0" smtClean="0"/>
              <a:t>     Systems</a:t>
            </a:r>
            <a:r>
              <a:rPr lang="en-US" altLang="zh-CN" dirty="0"/>
              <a:t>, </a:t>
            </a:r>
            <a:r>
              <a:rPr lang="en-US" altLang="zh-CN" dirty="0" err="1"/>
              <a:t>Fudan</a:t>
            </a:r>
            <a:r>
              <a:rPr lang="en-US" altLang="zh-CN" dirty="0"/>
              <a:t> University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/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源码：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github.com/v-mipeng/LexiconAugmentedNER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250510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276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实验结果</a:t>
            </a:r>
          </a:p>
        </p:txBody>
      </p:sp>
      <p:pic>
        <p:nvPicPr>
          <p:cNvPr id="11" name="Picture 2" descr="xjtu">
            <a:extLst>
              <a:ext uri="{FF2B5EF4-FFF2-40B4-BE49-F238E27FC236}">
                <a16:creationId xmlns="" xmlns:a16="http://schemas.microsoft.com/office/drawing/2014/main" id="{90D65976-D1AB-4129-8DC9-7B3986A82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277091" y="1426818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Computational Efficiency Study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06" y="2618918"/>
            <a:ext cx="43910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93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250510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276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实验结果</a:t>
            </a:r>
          </a:p>
        </p:txBody>
      </p:sp>
      <p:pic>
        <p:nvPicPr>
          <p:cNvPr id="11" name="Picture 2" descr="xjtu">
            <a:extLst>
              <a:ext uri="{FF2B5EF4-FFF2-40B4-BE49-F238E27FC236}">
                <a16:creationId xmlns="" xmlns:a16="http://schemas.microsoft.com/office/drawing/2014/main" id="{90D65976-D1AB-4129-8DC9-7B3986A82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277091" y="1426818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Ablation Study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98" y="2304838"/>
            <a:ext cx="4514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524917" y="4685543"/>
            <a:ext cx="1145834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Weighted pooling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366661" y="4101395"/>
            <a:ext cx="588631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把</a:t>
            </a:r>
            <a:r>
              <a:rPr lang="en-US" altLang="zh-CN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BMES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四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个类别去掉，直接把对所有匹配到的词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加权</a:t>
            </a:r>
            <a:endParaRPr lang="zh-CN" altLang="en-US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43919" y="1972016"/>
            <a:ext cx="1145834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M-group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426827" y="2580973"/>
            <a:ext cx="5886317" cy="65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去掉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了词集合中的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M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类，由于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baseline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是忽略中间信息，而本文防止了这种信息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损失</a:t>
            </a:r>
            <a:r>
              <a:rPr lang="en-US" altLang="zh-CN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.</a:t>
            </a:r>
            <a:endParaRPr lang="zh-CN" altLang="en-US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583972" y="3489792"/>
            <a:ext cx="1145834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Distinction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313144" y="5280842"/>
            <a:ext cx="588631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Weighted pooling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时候，每个词的权重归一化不再对所有词考虑，而只是考虑一个词集合内的词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6520230" y="4678925"/>
            <a:ext cx="5199262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Overall weighting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277091" y="5280842"/>
            <a:ext cx="588631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对词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集合做压缩时的词加权方法换成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了</a:t>
            </a:r>
            <a:r>
              <a:rPr lang="en-US" altLang="zh-CN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mean pooing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验证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了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W</a:t>
            </a:r>
            <a:r>
              <a:rPr lang="en-US" altLang="zh-CN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eighted pooling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方法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比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M</a:t>
            </a:r>
            <a:r>
              <a:rPr lang="en-US" altLang="zh-CN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eaning pooling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要好。</a:t>
            </a:r>
            <a:endParaRPr lang="zh-CN" altLang="en-US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961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3622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</a:p>
        </p:txBody>
      </p:sp>
      <p:pic>
        <p:nvPicPr>
          <p:cNvPr id="8" name="Picture 2" descr="xjtu">
            <a:extLst>
              <a:ext uri="{FF2B5EF4-FFF2-40B4-BE49-F238E27FC236}">
                <a16:creationId xmlns="" xmlns:a16="http://schemas.microsoft.com/office/drawing/2014/main" id="{B76926B1-2CF4-484F-99AB-EDCA1A7C0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535B87F-C042-4A87-969A-48F1355FFF41}"/>
              </a:ext>
            </a:extLst>
          </p:cNvPr>
          <p:cNvSpPr/>
          <p:nvPr/>
        </p:nvSpPr>
        <p:spPr>
          <a:xfrm>
            <a:off x="299719" y="1677918"/>
            <a:ext cx="90639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现象及问题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最近有很多工作试着通过使用词典来提高</a:t>
            </a:r>
            <a:r>
              <a:rPr lang="en-US" altLang="zh-CN" dirty="0"/>
              <a:t>Chinese NER</a:t>
            </a:r>
            <a:r>
              <a:rPr lang="zh-CN" altLang="en-US" dirty="0"/>
              <a:t>的性能。作为代表</a:t>
            </a:r>
            <a:r>
              <a:rPr lang="en-US" altLang="zh-CN" dirty="0"/>
              <a:t>Lattice-LSTM</a:t>
            </a:r>
            <a:r>
              <a:rPr lang="zh-CN" altLang="en-US" dirty="0"/>
              <a:t>在多种公共</a:t>
            </a:r>
            <a:r>
              <a:rPr lang="en-US" altLang="zh-CN" dirty="0"/>
              <a:t>Chinese NER</a:t>
            </a:r>
            <a:r>
              <a:rPr lang="zh-CN" altLang="en-US" dirty="0"/>
              <a:t>数据集上获得新的</a:t>
            </a:r>
            <a:r>
              <a:rPr lang="en-US" altLang="zh-CN" dirty="0"/>
              <a:t>benchmark</a:t>
            </a:r>
            <a:r>
              <a:rPr lang="zh-CN" altLang="en-US" dirty="0"/>
              <a:t>。然而</a:t>
            </a:r>
            <a:r>
              <a:rPr lang="en-US" altLang="zh-CN" dirty="0" smtClean="0"/>
              <a:t>Lattice-LSTM</a:t>
            </a:r>
            <a:r>
              <a:rPr lang="zh-CN" altLang="en-US" dirty="0"/>
              <a:t>有一个复杂的模型结构，这限制了它在大多需要实时响应的工业领域的应用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干</a:t>
            </a:r>
            <a:r>
              <a:rPr lang="zh-CN" altLang="en-US" b="1" dirty="0"/>
              <a:t>了什么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本文提出一种</a:t>
            </a:r>
            <a:r>
              <a:rPr lang="zh-CN" altLang="en-US" b="1" dirty="0"/>
              <a:t>简单但有效</a:t>
            </a:r>
            <a:r>
              <a:rPr lang="zh-CN" altLang="en-US" dirty="0"/>
              <a:t>的方法来把词典信息合并到</a:t>
            </a:r>
            <a:r>
              <a:rPr lang="en-US" altLang="zh-CN" dirty="0"/>
              <a:t>Char Embedding</a:t>
            </a:r>
            <a:r>
              <a:rPr lang="zh-CN" altLang="en-US" dirty="0"/>
              <a:t>中。 </a:t>
            </a:r>
          </a:p>
          <a:p>
            <a:r>
              <a:rPr lang="zh-CN" altLang="en-US" b="1" dirty="0"/>
              <a:t>怎么做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这种方法避免设计一个复杂的句子模型结构，对于许多</a:t>
            </a:r>
            <a:r>
              <a:rPr lang="en-US" altLang="zh-CN" dirty="0"/>
              <a:t>NER</a:t>
            </a:r>
            <a:r>
              <a:rPr lang="zh-CN" altLang="en-US" dirty="0"/>
              <a:t>模型，它只需要对字符表示做简单的调节就能引入词典信息。</a:t>
            </a:r>
          </a:p>
          <a:p>
            <a:r>
              <a:rPr lang="zh-CN" altLang="en-US" b="1" dirty="0"/>
              <a:t>做的还不错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在</a:t>
            </a:r>
            <a:r>
              <a:rPr lang="en-US" altLang="zh-CN" dirty="0"/>
              <a:t>4</a:t>
            </a:r>
            <a:r>
              <a:rPr lang="zh-CN" altLang="en-US" dirty="0"/>
              <a:t>个标准</a:t>
            </a:r>
            <a:r>
              <a:rPr lang="en-US" altLang="zh-CN" dirty="0"/>
              <a:t>Chinese</a:t>
            </a:r>
            <a:r>
              <a:rPr lang="zh-CN" altLang="en-US" dirty="0"/>
              <a:t>数据集上实验，结果</a:t>
            </a:r>
            <a:r>
              <a:rPr lang="zh-CN" altLang="en-US" dirty="0" smtClean="0"/>
              <a:t>显示本文模型</a:t>
            </a:r>
            <a:r>
              <a:rPr lang="zh-CN" altLang="en-US" dirty="0"/>
              <a:t>不仅速度快于其他模型，同时性能也达到最佳。</a:t>
            </a:r>
          </a:p>
        </p:txBody>
      </p:sp>
    </p:spTree>
    <p:extLst>
      <p:ext uri="{BB962C8B-B14F-4D97-AF65-F5344CB8AC3E}">
        <p14:creationId xmlns:p14="http://schemas.microsoft.com/office/powerpoint/2010/main" val="197049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=""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="" xmlns:a16="http://schemas.microsoft.com/office/drawing/2014/main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="" xmlns:a16="http://schemas.microsoft.com/office/drawing/2014/main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366828" y="1582668"/>
            <a:ext cx="114583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近年来，许多研究试图利用词汇来提高中文命名实体识别（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NER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）的性能。作为代表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Lattice-LSTM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Zhang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and Yang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2018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）在多个公开的中国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NER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数据集上取得了新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benchmark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。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然而，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Lattice LSTM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具有复杂的模型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体系结构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这限制了它在大多需要实时响应的工业领域的应用。为了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引入词典信息，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Lattic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-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LSTM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在输入序列中的非相邻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字符之间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添加了几个额外的边，这显著降低了其训练和推理速度。此外，很难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将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Lattice-LSTM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的结构转换为可能更适合某些特定任务的其他神经网络结构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</a:rPr>
              <a:t>e.g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.,convolutional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neural networks and transformers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主任务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简化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Lattice-LSTM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复杂模型结构同时不降低性能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附加任务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：提高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Lattice-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Lstm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的可迁移性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196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=""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="" xmlns:a16="http://schemas.microsoft.com/office/drawing/2014/main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="" xmlns:a16="http://schemas.microsoft.com/office/drawing/2014/main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366828" y="1401869"/>
            <a:ext cx="114583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为何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lattice-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lstm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训练慢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(1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不能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batch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并行化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3536"/>
            <a:ext cx="5438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519227" y="5396507"/>
            <a:ext cx="11458343" cy="4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究其原因主要是每个字符之间的增加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word cell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（看作节点）数目不一致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8" y="3182816"/>
            <a:ext cx="5842392" cy="182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67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=""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="" xmlns:a16="http://schemas.microsoft.com/office/drawing/2014/main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="" xmlns:a16="http://schemas.microsoft.com/office/drawing/2014/main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366828" y="1401869"/>
            <a:ext cx="11458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(2)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网络结构过于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复杂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参数更新慢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1" y="2056905"/>
            <a:ext cx="4457412" cy="3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79320"/>
            <a:ext cx="5336931" cy="291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7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=""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997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创新点（贡献点）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724D5914-1136-4A82-8D13-4FB6356A9E7E}"/>
              </a:ext>
            </a:extLst>
          </p:cNvPr>
          <p:cNvSpPr/>
          <p:nvPr/>
        </p:nvSpPr>
        <p:spPr>
          <a:xfrm>
            <a:off x="478631" y="2179320"/>
            <a:ext cx="11234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文章</a:t>
            </a:r>
            <a:r>
              <a:rPr lang="zh-CN" altLang="en-US" sz="2000" dirty="0"/>
              <a:t>提出一种</a:t>
            </a:r>
            <a:r>
              <a:rPr lang="zh-CN" altLang="en-US" sz="2000" b="1" dirty="0"/>
              <a:t>简单但有效</a:t>
            </a:r>
            <a:r>
              <a:rPr lang="zh-CN" altLang="en-US" sz="2000" dirty="0"/>
              <a:t>的方法来把词典信息合并到</a:t>
            </a:r>
            <a:r>
              <a:rPr lang="en-US" altLang="zh-CN" sz="2000" dirty="0"/>
              <a:t>Char Embedding</a:t>
            </a:r>
            <a:r>
              <a:rPr lang="zh-CN" altLang="en-US" sz="2000" dirty="0"/>
              <a:t>中。 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实验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结果表明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，在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个标准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Chinese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数据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集上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实验，结果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显示模型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不仅速度快于其他模型，同时性能也达到最佳。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000" dirty="0" smtClean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ea typeface="黑体" panose="02010609060101010101" pitchFamily="49" charset="-122"/>
              </a:rPr>
              <a:t>贡献</a:t>
            </a:r>
            <a:r>
              <a:rPr lang="zh-CN" altLang="en-US" sz="2000" dirty="0">
                <a:ea typeface="黑体" panose="02010609060101010101" pitchFamily="49" charset="-122"/>
              </a:rPr>
              <a:t>点：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ea typeface="黑体" panose="02010609060101010101" pitchFamily="49" charset="-122"/>
              </a:rPr>
              <a:t>提出一个简单高效的方法来将字典信息融入字符</a:t>
            </a:r>
            <a:r>
              <a:rPr lang="zh-CN" altLang="en-US" sz="2000" dirty="0" smtClean="0">
                <a:ea typeface="黑体" panose="02010609060101010101" pitchFamily="49" charset="-122"/>
              </a:rPr>
              <a:t>表示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ea typeface="黑体" panose="02010609060101010101" pitchFamily="49" charset="-122"/>
              </a:rPr>
              <a:t>2.</a:t>
            </a:r>
            <a:r>
              <a:rPr lang="zh-CN" altLang="en-US" sz="2000" dirty="0" smtClean="0">
                <a:ea typeface="黑体" panose="02010609060101010101" pitchFamily="49" charset="-122"/>
              </a:rPr>
              <a:t>该</a:t>
            </a:r>
            <a:r>
              <a:rPr lang="zh-CN" altLang="en-US" sz="2000" dirty="0">
                <a:ea typeface="黑体" panose="02010609060101010101" pitchFamily="49" charset="-122"/>
              </a:rPr>
              <a:t>方法能够转换到不同的序列标注模型框架，而且容易与预训练模型合并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39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=""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997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创新点（贡献点）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724D5914-1136-4A82-8D13-4FB6356A9E7E}"/>
              </a:ext>
            </a:extLst>
          </p:cNvPr>
          <p:cNvSpPr/>
          <p:nvPr/>
        </p:nvSpPr>
        <p:spPr>
          <a:xfrm>
            <a:off x="478631" y="2179320"/>
            <a:ext cx="11234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文章</a:t>
            </a:r>
            <a:r>
              <a:rPr lang="zh-CN" altLang="en-US" sz="2000" dirty="0"/>
              <a:t>提出一种</a:t>
            </a:r>
            <a:r>
              <a:rPr lang="zh-CN" altLang="en-US" sz="2000" b="1" dirty="0"/>
              <a:t>简单但有效</a:t>
            </a:r>
            <a:r>
              <a:rPr lang="zh-CN" altLang="en-US" sz="2000" dirty="0"/>
              <a:t>的方法来把词典信息合并到</a:t>
            </a:r>
            <a:r>
              <a:rPr lang="en-US" altLang="zh-CN" sz="2000" dirty="0"/>
              <a:t>Char Embedding</a:t>
            </a:r>
            <a:r>
              <a:rPr lang="zh-CN" altLang="en-US" sz="2000" dirty="0"/>
              <a:t>中。 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实验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结果表明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，在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个标准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Chinese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数据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集上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实验，结果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显示模型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不仅速度快于其他模型，同时性能也达到最佳。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000" dirty="0" smtClean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ea typeface="黑体" panose="02010609060101010101" pitchFamily="49" charset="-122"/>
              </a:rPr>
              <a:t>贡献</a:t>
            </a:r>
            <a:r>
              <a:rPr lang="zh-CN" altLang="en-US" sz="2000" dirty="0">
                <a:ea typeface="黑体" panose="02010609060101010101" pitchFamily="49" charset="-122"/>
              </a:rPr>
              <a:t>点：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ea typeface="黑体" panose="02010609060101010101" pitchFamily="49" charset="-122"/>
              </a:rPr>
              <a:t>提出一个简单高效的方法来将字典信息融入字符</a:t>
            </a:r>
            <a:r>
              <a:rPr lang="zh-CN" altLang="en-US" sz="2000" dirty="0" smtClean="0">
                <a:ea typeface="黑体" panose="02010609060101010101" pitchFamily="49" charset="-122"/>
              </a:rPr>
              <a:t>表示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ea typeface="黑体" panose="02010609060101010101" pitchFamily="49" charset="-122"/>
              </a:rPr>
              <a:t>2.</a:t>
            </a:r>
            <a:r>
              <a:rPr lang="zh-CN" altLang="en-US" sz="2000" dirty="0" smtClean="0">
                <a:ea typeface="黑体" panose="02010609060101010101" pitchFamily="49" charset="-122"/>
              </a:rPr>
              <a:t>该方法能够转换到不同的序列标注模型框架，而且容易与预训练模型合并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855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70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54ACE57-8727-41A9-8561-2B9FA5DE32E6}"/>
              </a:ext>
            </a:extLst>
          </p:cNvPr>
          <p:cNvSpPr/>
          <p:nvPr/>
        </p:nvSpPr>
        <p:spPr>
          <a:xfrm>
            <a:off x="277091" y="1459960"/>
            <a:ext cx="3525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Arial Black" panose="020B0A04020102020204" pitchFamily="34" charset="0"/>
              </a:rPr>
              <a:t>The overall architecture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32" name="Picture 2" descr="xjtu">
            <a:extLst>
              <a:ext uri="{FF2B5EF4-FFF2-40B4-BE49-F238E27FC236}">
                <a16:creationId xmlns="" xmlns:a16="http://schemas.microsoft.com/office/drawing/2014/main" id="{AF5E2D13-6561-4435-ACFB-5830F3E88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55" y="1890839"/>
            <a:ext cx="5436577" cy="474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669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4E3B4E16-B88F-49B1-99FB-504E40BD8BF8}"/>
              </a:ext>
            </a:extLst>
          </p:cNvPr>
          <p:cNvSpPr txBox="1"/>
          <p:nvPr/>
        </p:nvSpPr>
        <p:spPr>
          <a:xfrm>
            <a:off x="-237106" y="1293715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</a:rPr>
              <a:t>Embedding Layer(Char-character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embeding</a:t>
            </a:r>
            <a:r>
              <a:rPr lang="en-US" altLang="zh-CN" b="1" dirty="0" smtClean="0">
                <a:solidFill>
                  <a:srgbClr val="00B0F0"/>
                </a:solidFill>
              </a:rPr>
              <a:t>)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25" name="Picture 2" descr="xjtu">
            <a:extLst>
              <a:ext uri="{FF2B5EF4-FFF2-40B4-BE49-F238E27FC236}">
                <a16:creationId xmlns="" xmlns:a16="http://schemas.microsoft.com/office/drawing/2014/main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511419" y="2099329"/>
            <a:ext cx="1145834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Method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1                                                                      Method 2 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: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bichar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                                                                               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24" y="3223768"/>
            <a:ext cx="4695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97" y="3144640"/>
            <a:ext cx="36861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2" y="3886861"/>
            <a:ext cx="4638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337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893</Words>
  <Application>Microsoft Office PowerPoint</Application>
  <PresentationFormat>自定义</PresentationFormat>
  <Paragraphs>133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haokun</dc:creator>
  <cp:lastModifiedBy>赵</cp:lastModifiedBy>
  <cp:revision>870</cp:revision>
  <dcterms:created xsi:type="dcterms:W3CDTF">2020-07-13T04:23:00Z</dcterms:created>
  <dcterms:modified xsi:type="dcterms:W3CDTF">2021-10-28T04:58:34Z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A122C8C42F0C47FF82467BE7EABF1C7F</vt:lpwstr>
  </property>
</Properties>
</file>