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7" r:id="rId2"/>
    <p:sldId id="256" r:id="rId3"/>
    <p:sldId id="280" r:id="rId4"/>
    <p:sldId id="287" r:id="rId5"/>
    <p:sldId id="288" r:id="rId6"/>
    <p:sldId id="289" r:id="rId7"/>
    <p:sldId id="290" r:id="rId8"/>
    <p:sldId id="291" r:id="rId9"/>
    <p:sldId id="292" r:id="rId10"/>
    <p:sldId id="293" r:id="rId11"/>
    <p:sldId id="275"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C7CB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324" autoAdjust="0"/>
    <p:restoredTop sz="94660"/>
  </p:normalViewPr>
  <p:slideViewPr>
    <p:cSldViewPr snapToGrid="0">
      <p:cViewPr varScale="1">
        <p:scale>
          <a:sx n="162" d="100"/>
          <a:sy n="162" d="100"/>
        </p:scale>
        <p:origin x="429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D08009-CC88-469C-B9AD-AAC4458F0AB8}" type="datetimeFigureOut">
              <a:rPr lang="zh-CN" altLang="en-US" smtClean="0"/>
              <a:t>2022/1/6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263654-CCA4-4426-B3D0-25BB6768A09A}" type="slidenum">
              <a:rPr lang="zh-CN" altLang="en-US" smtClean="0"/>
              <a:t>‹#›</a:t>
            </a:fld>
            <a:endParaRPr lang="zh-CN" altLang="en-US"/>
          </a:p>
        </p:txBody>
      </p:sp>
    </p:spTree>
    <p:extLst>
      <p:ext uri="{BB962C8B-B14F-4D97-AF65-F5344CB8AC3E}">
        <p14:creationId xmlns:p14="http://schemas.microsoft.com/office/powerpoint/2010/main" val="4025607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D1409A9-5570-4B91-B71C-1FE856E78E43}"/>
              </a:ext>
            </a:extLst>
          </p:cNvPr>
          <p:cNvPicPr>
            <a:picLocks noChangeAspect="1"/>
          </p:cNvPicPr>
          <p:nvPr userDrawn="1"/>
        </p:nvPicPr>
        <p:blipFill>
          <a:blip r:embed="rId2">
            <a:extLst>
              <a:ext uri="{28A0092B-C50C-407E-A947-70E740481C1C}">
                <a14:useLocalDpi xmlns:a14="http://schemas.microsoft.com/office/drawing/2010/main" val="0"/>
              </a:ext>
            </a:extLst>
          </a:blip>
          <a:srcRect l="-2"/>
          <a:stretch>
            <a:fillRect/>
          </a:stretch>
        </p:blipFill>
        <p:spPr bwMode="auto">
          <a:xfrm>
            <a:off x="123829" y="66674"/>
            <a:ext cx="3032110" cy="88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a:extLst>
              <a:ext uri="{FF2B5EF4-FFF2-40B4-BE49-F238E27FC236}">
                <a16:creationId xmlns:a16="http://schemas.microsoft.com/office/drawing/2014/main" id="{75F05FF9-704F-4FEC-9D90-8BFB180667C7}"/>
              </a:ext>
            </a:extLst>
          </p:cNvPr>
          <p:cNvSpPr/>
          <p:nvPr userDrawn="1"/>
        </p:nvSpPr>
        <p:spPr>
          <a:xfrm>
            <a:off x="0" y="2005013"/>
            <a:ext cx="9144000" cy="1744662"/>
          </a:xfrm>
          <a:prstGeom prst="rect">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方正兰亭中黑_GBK" panose="02000000000000000000" pitchFamily="2" charset="-122"/>
              <a:ea typeface="方正兰亭中黑_GBK" panose="02000000000000000000" pitchFamily="2" charset="-122"/>
            </a:endParaRPr>
          </a:p>
        </p:txBody>
      </p:sp>
      <p:pic>
        <p:nvPicPr>
          <p:cNvPr id="7" name="Picture 4">
            <a:extLst>
              <a:ext uri="{FF2B5EF4-FFF2-40B4-BE49-F238E27FC236}">
                <a16:creationId xmlns:a16="http://schemas.microsoft.com/office/drawing/2014/main" id="{AB9046C5-849D-42DF-A885-93D4696BD22B}"/>
              </a:ext>
            </a:extLst>
          </p:cNvPr>
          <p:cNvPicPr>
            <a:picLocks noChangeAspect="1" noChangeArrowheads="1"/>
          </p:cNvPicPr>
          <p:nvPr userDrawn="1"/>
        </p:nvPicPr>
        <p:blipFill>
          <a:blip r:embed="rId3">
            <a:duotone>
              <a:prstClr val="black"/>
              <a:schemeClr val="accent5">
                <a:tint val="45000"/>
                <a:satMod val="400000"/>
              </a:schemeClr>
            </a:duotone>
            <a:extLst>
              <a:ext uri="{28A0092B-C50C-407E-A947-70E740481C1C}">
                <a14:useLocalDpi xmlns:a14="http://schemas.microsoft.com/office/drawing/2010/main" val="0"/>
              </a:ext>
            </a:extLst>
          </a:blip>
          <a:srcRect t="6494" r="23326" b="24977"/>
          <a:stretch>
            <a:fillRect/>
          </a:stretch>
        </p:blipFill>
        <p:spPr bwMode="auto">
          <a:xfrm>
            <a:off x="5848351" y="3937235"/>
            <a:ext cx="3295650" cy="2920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349689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263371" y="255565"/>
            <a:ext cx="720306" cy="349904"/>
          </a:xfrm>
        </p:spPr>
        <p:txBody>
          <a:bodyPr/>
          <a:lstStyle>
            <a:lvl1pPr>
              <a:defRPr sz="1600"/>
            </a:lvl1pPr>
          </a:lstStyle>
          <a:p>
            <a:fld id="{47E89491-EFDB-497E-854A-EC3102C9FAE1}" type="slidenum">
              <a:rPr lang="zh-CN" altLang="en-US" smtClean="0"/>
              <a:pPr/>
              <a:t>‹#›</a:t>
            </a:fld>
            <a:r>
              <a:rPr lang="en-US" altLang="zh-CN"/>
              <a:t>/17</a:t>
            </a:r>
            <a:endParaRPr lang="zh-CN" altLang="en-US"/>
          </a:p>
        </p:txBody>
      </p:sp>
      <p:sp>
        <p:nvSpPr>
          <p:cNvPr id="7" name="流程图: 过程 6">
            <a:extLst>
              <a:ext uri="{FF2B5EF4-FFF2-40B4-BE49-F238E27FC236}">
                <a16:creationId xmlns:a16="http://schemas.microsoft.com/office/drawing/2014/main" id="{23FC8E66-F19E-4677-97D5-0F242D87D427}"/>
              </a:ext>
            </a:extLst>
          </p:cNvPr>
          <p:cNvSpPr/>
          <p:nvPr userDrawn="1"/>
        </p:nvSpPr>
        <p:spPr>
          <a:xfrm rot="5400000">
            <a:off x="4486275" y="2200275"/>
            <a:ext cx="171450" cy="9144000"/>
          </a:xfrm>
          <a:prstGeom prst="flowChartProcess">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zh-CN" altLang="en-US" sz="1800" b="1">
              <a:solidFill>
                <a:prstClr val="white"/>
              </a:solidFill>
            </a:endParaRPr>
          </a:p>
        </p:txBody>
      </p:sp>
      <p:sp>
        <p:nvSpPr>
          <p:cNvPr id="8" name="流程图: 过程 8">
            <a:extLst>
              <a:ext uri="{FF2B5EF4-FFF2-40B4-BE49-F238E27FC236}">
                <a16:creationId xmlns:a16="http://schemas.microsoft.com/office/drawing/2014/main" id="{836CEDCA-A900-4E68-8ECB-9BA5B6F49496}"/>
              </a:ext>
            </a:extLst>
          </p:cNvPr>
          <p:cNvSpPr/>
          <p:nvPr userDrawn="1"/>
        </p:nvSpPr>
        <p:spPr>
          <a:xfrm rot="5400000" flipH="1">
            <a:off x="8263701" y="5930076"/>
            <a:ext cx="328612" cy="1431985"/>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1" fmla="*/ 0 w 10000"/>
              <a:gd name="connsiteY0-2" fmla="*/ 0 h 10000"/>
              <a:gd name="connsiteX1-3" fmla="*/ 10000 w 10000"/>
              <a:gd name="connsiteY1-4" fmla="*/ 0 h 10000"/>
              <a:gd name="connsiteX2-5" fmla="*/ 9474 w 10000"/>
              <a:gd name="connsiteY2-6" fmla="*/ 9062 h 10000"/>
              <a:gd name="connsiteX3-7" fmla="*/ 0 w 10000"/>
              <a:gd name="connsiteY3-8" fmla="*/ 10000 h 10000"/>
              <a:gd name="connsiteX4-9" fmla="*/ 0 w 10000"/>
              <a:gd name="connsiteY4-10" fmla="*/ 0 h 10000"/>
              <a:gd name="connsiteX0-11" fmla="*/ 0 w 10075"/>
              <a:gd name="connsiteY0-12" fmla="*/ 0 h 10000"/>
              <a:gd name="connsiteX1-13" fmla="*/ 10000 w 10075"/>
              <a:gd name="connsiteY1-14" fmla="*/ 0 h 10000"/>
              <a:gd name="connsiteX2-15" fmla="*/ 10028 w 10075"/>
              <a:gd name="connsiteY2-16" fmla="*/ 8891 h 10000"/>
              <a:gd name="connsiteX3-17" fmla="*/ 0 w 10075"/>
              <a:gd name="connsiteY3-18" fmla="*/ 10000 h 10000"/>
              <a:gd name="connsiteX4-19" fmla="*/ 0 w 10075"/>
              <a:gd name="connsiteY4-20" fmla="*/ 0 h 10000"/>
              <a:gd name="connsiteX0-21" fmla="*/ 0 w 10335"/>
              <a:gd name="connsiteY0-22" fmla="*/ 0 h 10000"/>
              <a:gd name="connsiteX1-23" fmla="*/ 10000 w 10335"/>
              <a:gd name="connsiteY1-24" fmla="*/ 0 h 10000"/>
              <a:gd name="connsiteX2-25" fmla="*/ 10305 w 10335"/>
              <a:gd name="connsiteY2-26" fmla="*/ 8891 h 10000"/>
              <a:gd name="connsiteX3-27" fmla="*/ 0 w 10335"/>
              <a:gd name="connsiteY3-28" fmla="*/ 10000 h 10000"/>
              <a:gd name="connsiteX4-29" fmla="*/ 0 w 10335"/>
              <a:gd name="connsiteY4-30" fmla="*/ 0 h 10000"/>
              <a:gd name="connsiteX0-31" fmla="*/ 0 w 10000"/>
              <a:gd name="connsiteY0-32" fmla="*/ 0 h 10000"/>
              <a:gd name="connsiteX1-33" fmla="*/ 10000 w 10000"/>
              <a:gd name="connsiteY1-34" fmla="*/ 0 h 10000"/>
              <a:gd name="connsiteX2-35" fmla="*/ 9751 w 10000"/>
              <a:gd name="connsiteY2-36" fmla="*/ 9062 h 10000"/>
              <a:gd name="connsiteX3-37" fmla="*/ 0 w 10000"/>
              <a:gd name="connsiteY3-38" fmla="*/ 10000 h 10000"/>
              <a:gd name="connsiteX4-39" fmla="*/ 0 w 10000"/>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0" y="0"/>
                </a:moveTo>
                <a:lnTo>
                  <a:pt x="10000" y="0"/>
                </a:lnTo>
                <a:cubicBezTo>
                  <a:pt x="9825" y="3021"/>
                  <a:pt x="9926" y="6041"/>
                  <a:pt x="9751" y="9062"/>
                </a:cubicBezTo>
                <a:lnTo>
                  <a:pt x="0" y="10000"/>
                </a:lnTo>
                <a:lnTo>
                  <a:pt x="0" y="0"/>
                </a:lnTo>
                <a:close/>
              </a:path>
            </a:pathLst>
          </a:cu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zh-CN" altLang="en-US" sz="1800" b="1">
              <a:solidFill>
                <a:prstClr val="white"/>
              </a:solidFill>
            </a:endParaRPr>
          </a:p>
        </p:txBody>
      </p:sp>
      <p:cxnSp>
        <p:nvCxnSpPr>
          <p:cNvPr id="10" name="直接连接符 9">
            <a:extLst>
              <a:ext uri="{FF2B5EF4-FFF2-40B4-BE49-F238E27FC236}">
                <a16:creationId xmlns:a16="http://schemas.microsoft.com/office/drawing/2014/main" id="{5878B639-FBE9-4C4C-9C6A-1DBDD57E4C2D}"/>
              </a:ext>
            </a:extLst>
          </p:cNvPr>
          <p:cNvCxnSpPr>
            <a:cxnSpLocks/>
          </p:cNvCxnSpPr>
          <p:nvPr userDrawn="1"/>
        </p:nvCxnSpPr>
        <p:spPr bwMode="auto">
          <a:xfrm>
            <a:off x="207034" y="733789"/>
            <a:ext cx="8786004" cy="0"/>
          </a:xfrm>
          <a:prstGeom prst="line">
            <a:avLst/>
          </a:prstGeom>
          <a:solidFill>
            <a:schemeClr val="accent1"/>
          </a:solidFill>
          <a:ln w="19050" cap="flat" cmpd="sng" algn="ctr">
            <a:solidFill>
              <a:srgbClr val="1557AE"/>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燕尾形 5">
            <a:extLst>
              <a:ext uri="{FF2B5EF4-FFF2-40B4-BE49-F238E27FC236}">
                <a16:creationId xmlns:a16="http://schemas.microsoft.com/office/drawing/2014/main" id="{C0D67DF6-354B-45EC-9BBC-A1FA89E2D455}"/>
              </a:ext>
            </a:extLst>
          </p:cNvPr>
          <p:cNvSpPr/>
          <p:nvPr userDrawn="1"/>
        </p:nvSpPr>
        <p:spPr bwMode="auto">
          <a:xfrm>
            <a:off x="252320" y="255565"/>
            <a:ext cx="276225" cy="349904"/>
          </a:xfrm>
          <a:prstGeom prst="chevron">
            <a:avLst>
              <a:gd name="adj" fmla="val 37480"/>
            </a:avLst>
          </a:prstGeom>
          <a:solidFill>
            <a:srgbClr val="1557A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eaLnBrk="0" fontAlgn="base" hangingPunct="0">
              <a:spcBef>
                <a:spcPct val="0"/>
              </a:spcBef>
              <a:spcAft>
                <a:spcPct val="0"/>
              </a:spcAft>
              <a:buFont typeface="Arial" panose="020B0604020202020204" pitchFamily="34" charset="0"/>
              <a:buNone/>
            </a:pPr>
            <a:endParaRPr lang="zh-CN" altLang="en-US" sz="1800">
              <a:solidFill>
                <a:prstClr val="black"/>
              </a:solidFill>
              <a:latin typeface="Calibri" panose="020F0502020204030204" pitchFamily="34" charset="0"/>
              <a:ea typeface="宋体" panose="02010600030101010101" pitchFamily="2" charset="-122"/>
            </a:endParaRPr>
          </a:p>
        </p:txBody>
      </p:sp>
      <p:sp>
        <p:nvSpPr>
          <p:cNvPr id="12" name="燕尾形 6">
            <a:extLst>
              <a:ext uri="{FF2B5EF4-FFF2-40B4-BE49-F238E27FC236}">
                <a16:creationId xmlns:a16="http://schemas.microsoft.com/office/drawing/2014/main" id="{BB275838-E723-4072-84CE-5036DACFF460}"/>
              </a:ext>
            </a:extLst>
          </p:cNvPr>
          <p:cNvSpPr/>
          <p:nvPr userDrawn="1"/>
        </p:nvSpPr>
        <p:spPr bwMode="auto">
          <a:xfrm>
            <a:off x="520476" y="256999"/>
            <a:ext cx="276225" cy="349904"/>
          </a:xfrm>
          <a:prstGeom prst="chevron">
            <a:avLst>
              <a:gd name="adj" fmla="val 37480"/>
            </a:avLst>
          </a:prstGeom>
          <a:solidFill>
            <a:srgbClr val="1557A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eaLnBrk="0" fontAlgn="base" hangingPunct="0">
              <a:spcBef>
                <a:spcPct val="0"/>
              </a:spcBef>
              <a:spcAft>
                <a:spcPct val="0"/>
              </a:spcAft>
              <a:buFont typeface="Arial" panose="020B0604020202020204" pitchFamily="34" charset="0"/>
              <a:buNone/>
            </a:pPr>
            <a:endParaRPr lang="zh-CN" altLang="en-US" sz="1800">
              <a:solidFill>
                <a:prstClr val="black"/>
              </a:solidFill>
              <a:latin typeface="Calibri" panose="020F0502020204030204" pitchFamily="34" charset="0"/>
              <a:ea typeface="宋体" panose="02010600030101010101" pitchFamily="2" charset="-122"/>
            </a:endParaRPr>
          </a:p>
        </p:txBody>
      </p:sp>
      <p:pic>
        <p:nvPicPr>
          <p:cNvPr id="3" name="图片 2">
            <a:extLst>
              <a:ext uri="{FF2B5EF4-FFF2-40B4-BE49-F238E27FC236}">
                <a16:creationId xmlns:a16="http://schemas.microsoft.com/office/drawing/2014/main" id="{0B2F501C-1766-455E-B33A-DFBDD7B3BA6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01468" y="6521032"/>
            <a:ext cx="1151777" cy="308449"/>
          </a:xfrm>
          <a:prstGeom prst="rect">
            <a:avLst/>
          </a:prstGeom>
        </p:spPr>
      </p:pic>
    </p:spTree>
    <p:extLst>
      <p:ext uri="{BB962C8B-B14F-4D97-AF65-F5344CB8AC3E}">
        <p14:creationId xmlns:p14="http://schemas.microsoft.com/office/powerpoint/2010/main" val="102605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2" name="Picture 4">
            <a:extLst>
              <a:ext uri="{FF2B5EF4-FFF2-40B4-BE49-F238E27FC236}">
                <a16:creationId xmlns:a16="http://schemas.microsoft.com/office/drawing/2014/main" id="{70E1E25C-F490-40DC-98B3-5235BF203E00}"/>
              </a:ext>
            </a:extLst>
          </p:cNvPr>
          <p:cNvPicPr>
            <a:picLocks noChangeAspect="1" noChangeArrowheads="1"/>
          </p:cNvPicPr>
          <p:nvPr userDrawn="1"/>
        </p:nvPicPr>
        <p:blipFill>
          <a:blip r:embed="rId2">
            <a:duotone>
              <a:prstClr val="black"/>
              <a:schemeClr val="accent5">
                <a:tint val="45000"/>
                <a:satMod val="400000"/>
              </a:schemeClr>
            </a:duotone>
            <a:extLst>
              <a:ext uri="{28A0092B-C50C-407E-A947-70E740481C1C}">
                <a14:useLocalDpi xmlns:a14="http://schemas.microsoft.com/office/drawing/2010/main" val="0"/>
              </a:ext>
            </a:extLst>
          </a:blip>
          <a:srcRect t="6494" r="23326" b="24977"/>
          <a:stretch>
            <a:fillRect/>
          </a:stretch>
        </p:blipFill>
        <p:spPr bwMode="auto">
          <a:xfrm>
            <a:off x="6003925" y="4075113"/>
            <a:ext cx="3140075" cy="278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 name="TextBox 5">
            <a:extLst>
              <a:ext uri="{FF2B5EF4-FFF2-40B4-BE49-F238E27FC236}">
                <a16:creationId xmlns:a16="http://schemas.microsoft.com/office/drawing/2014/main" id="{F604254E-1011-481D-BE93-0F95C66003BE}"/>
              </a:ext>
            </a:extLst>
          </p:cNvPr>
          <p:cNvSpPr txBox="1">
            <a:spLocks noChangeArrowheads="1"/>
          </p:cNvSpPr>
          <p:nvPr userDrawn="1"/>
        </p:nvSpPr>
        <p:spPr bwMode="auto">
          <a:xfrm>
            <a:off x="0" y="2277269"/>
            <a:ext cx="9144000" cy="2303462"/>
          </a:xfrm>
          <a:prstGeom prst="rect">
            <a:avLst/>
          </a:prstGeom>
          <a:solidFill>
            <a:srgbClr val="1557AE"/>
          </a:solidFill>
          <a:ln>
            <a:noFill/>
          </a:ln>
          <a:extLst/>
        </p:spPr>
        <p:txBody>
          <a:bodyPr anchor="ctr"/>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pPr algn="ctr" eaLnBrk="1" hangingPunct="1">
              <a:lnSpc>
                <a:spcPts val="6000"/>
              </a:lnSpc>
              <a:buFont typeface="Arial" panose="020B0604020202020204" pitchFamily="34" charset="0"/>
              <a:buNone/>
            </a:pPr>
            <a:endParaRPr lang="zh-CN" altLang="en-US" sz="4800" b="1">
              <a:solidFill>
                <a:schemeClr val="bg1"/>
              </a:solidFill>
              <a:latin typeface="方正兰亭中黑_GBK"/>
              <a:ea typeface="方正兰亭中黑_GBK"/>
              <a:cs typeface="方正兰亭中黑_GBK"/>
            </a:endParaRPr>
          </a:p>
        </p:txBody>
      </p:sp>
      <p:pic>
        <p:nvPicPr>
          <p:cNvPr id="5" name="图片 4">
            <a:extLst>
              <a:ext uri="{FF2B5EF4-FFF2-40B4-BE49-F238E27FC236}">
                <a16:creationId xmlns:a16="http://schemas.microsoft.com/office/drawing/2014/main" id="{B0870EA4-2441-488B-86B3-1800FDBF2455}"/>
              </a:ext>
            </a:extLst>
          </p:cNvPr>
          <p:cNvPicPr>
            <a:picLocks noChangeAspect="1"/>
          </p:cNvPicPr>
          <p:nvPr userDrawn="1"/>
        </p:nvPicPr>
        <p:blipFill>
          <a:blip r:embed="rId3">
            <a:extLst>
              <a:ext uri="{28A0092B-C50C-407E-A947-70E740481C1C}">
                <a14:useLocalDpi xmlns:a14="http://schemas.microsoft.com/office/drawing/2010/main" val="0"/>
              </a:ext>
            </a:extLst>
          </a:blip>
          <a:srcRect l="-2"/>
          <a:stretch>
            <a:fillRect/>
          </a:stretch>
        </p:blipFill>
        <p:spPr bwMode="auto">
          <a:xfrm>
            <a:off x="123829" y="66674"/>
            <a:ext cx="3032110" cy="88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a:extLst>
              <a:ext uri="{FF2B5EF4-FFF2-40B4-BE49-F238E27FC236}">
                <a16:creationId xmlns:a16="http://schemas.microsoft.com/office/drawing/2014/main" id="{BD3D182B-3DC1-4D96-8B08-83235B1F8695}"/>
              </a:ext>
            </a:extLst>
          </p:cNvPr>
          <p:cNvSpPr/>
          <p:nvPr userDrawn="1"/>
        </p:nvSpPr>
        <p:spPr>
          <a:xfrm>
            <a:off x="0" y="2926491"/>
            <a:ext cx="9144000" cy="1005019"/>
          </a:xfrm>
          <a:prstGeom prst="rect">
            <a:avLst/>
          </a:prstGeom>
          <a:effectLst>
            <a:outerShdw blurRad="50800" dist="38100" dir="5400000" algn="t" rotWithShape="0">
              <a:prstClr val="black">
                <a:alpha val="40000"/>
              </a:prstClr>
            </a:outerShdw>
          </a:effectLst>
        </p:spPr>
        <p:txBody>
          <a:bodyPr>
            <a:spAutoFit/>
          </a:bodyPr>
          <a:lstStyle/>
          <a:p>
            <a:pPr indent="127000" algn="ctr" eaLnBrk="1" fontAlgn="auto" hangingPunct="1">
              <a:lnSpc>
                <a:spcPct val="120000"/>
              </a:lnSpc>
              <a:spcBef>
                <a:spcPts val="0"/>
              </a:spcBef>
              <a:spcAft>
                <a:spcPts val="0"/>
              </a:spcAft>
              <a:defRPr/>
            </a:pPr>
            <a:r>
              <a:rPr lang="zh-CN" altLang="en-US" sz="5400" b="1" kern="100">
                <a:solidFill>
                  <a:schemeClr val="bg1"/>
                </a:solidFill>
                <a:latin typeface="PingFang SC Semibold" panose="020B0400000000000000" pitchFamily="34" charset="-122"/>
                <a:ea typeface="PingFang SC Semibold" panose="020B0400000000000000" pitchFamily="34" charset="-122"/>
                <a:cs typeface="Times New Roman" panose="02020603050405020304" pitchFamily="18" charset="0"/>
              </a:rPr>
              <a:t>感谢聆听，敬请指正</a:t>
            </a:r>
            <a:endParaRPr lang="en-US" altLang="zh-CN" sz="5400" b="1" kern="100" dirty="0">
              <a:solidFill>
                <a:schemeClr val="bg1"/>
              </a:solidFill>
              <a:latin typeface="PingFang SC Semibold" panose="020B0400000000000000" pitchFamily="34" charset="-122"/>
              <a:ea typeface="PingFang SC Semibold" panose="020B0400000000000000" pitchFamily="34" charset="-122"/>
              <a:cs typeface="Times New Roman" panose="02020603050405020304" pitchFamily="18" charset="0"/>
            </a:endParaRPr>
          </a:p>
        </p:txBody>
      </p:sp>
    </p:spTree>
    <p:extLst>
      <p:ext uri="{BB962C8B-B14F-4D97-AF65-F5344CB8AC3E}">
        <p14:creationId xmlns:p14="http://schemas.microsoft.com/office/powerpoint/2010/main" val="23871221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E89491-EFDB-497E-854A-EC3102C9FAE1}" type="slidenum">
              <a:rPr lang="zh-CN" altLang="en-US" smtClean="0"/>
              <a:t>‹#›</a:t>
            </a:fld>
            <a:endParaRPr lang="zh-CN" altLang="en-US"/>
          </a:p>
        </p:txBody>
      </p:sp>
    </p:spTree>
    <p:extLst>
      <p:ext uri="{BB962C8B-B14F-4D97-AF65-F5344CB8AC3E}">
        <p14:creationId xmlns:p14="http://schemas.microsoft.com/office/powerpoint/2010/main" val="1119225110"/>
      </p:ext>
    </p:extLst>
  </p:cSld>
  <p:clrMap bg1="lt1" tx1="dk1" bg2="lt2" tx2="dk2" accent1="accent1" accent2="accent2" accent3="accent3" accent4="accent4" accent5="accent5" accent6="accent6" hlink="hlink" folHlink="folHlink"/>
  <p:sldLayoutIdLst>
    <p:sldLayoutId id="2147483662" r:id="rId1"/>
    <p:sldLayoutId id="2147483661" r:id="rId2"/>
    <p:sldLayoutId id="2147483664"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84F5858-22AD-428D-B5E7-72813604818D}"/>
              </a:ext>
            </a:extLst>
          </p:cNvPr>
          <p:cNvSpPr/>
          <p:nvPr/>
        </p:nvSpPr>
        <p:spPr>
          <a:xfrm>
            <a:off x="684213" y="4119563"/>
            <a:ext cx="7775575" cy="1143000"/>
          </a:xfrm>
          <a:prstGeom prst="rect">
            <a:avLst/>
          </a:prstGeom>
          <a:effectLst/>
        </p:spPr>
        <p:txBody>
          <a:bodyPr>
            <a:spAutoFit/>
          </a:bodyPr>
          <a:lstStyle/>
          <a:p>
            <a:pPr indent="127000" algn="ctr" eaLnBrk="1" fontAlgn="auto" hangingPunct="1">
              <a:lnSpc>
                <a:spcPct val="120000"/>
              </a:lnSpc>
              <a:spcBef>
                <a:spcPts val="0"/>
              </a:spcBef>
              <a:spcAft>
                <a:spcPts val="0"/>
              </a:spcAft>
              <a:defRPr/>
            </a:pPr>
            <a:r>
              <a:rPr lang="zh-CN" altLang="en-US" sz="3200" b="1" kern="100" dirty="0">
                <a:solidFill>
                  <a:srgbClr val="1557AE"/>
                </a:solidFill>
                <a:latin typeface="+mj-lt"/>
                <a:ea typeface="楷体" pitchFamily="49" charset="-122"/>
                <a:cs typeface="Times New Roman" panose="02020603050405020304" pitchFamily="18" charset="0"/>
              </a:rPr>
              <a:t>汇报人：张宇航</a:t>
            </a:r>
            <a:endParaRPr lang="en-US" altLang="zh-CN" sz="3200" b="1" kern="100" dirty="0">
              <a:solidFill>
                <a:srgbClr val="1557AE"/>
              </a:solidFill>
              <a:latin typeface="+mj-lt"/>
              <a:ea typeface="楷体" pitchFamily="49" charset="-122"/>
              <a:cs typeface="Times New Roman" panose="02020603050405020304" pitchFamily="18" charset="0"/>
            </a:endParaRPr>
          </a:p>
          <a:p>
            <a:pPr indent="127000" algn="ctr">
              <a:lnSpc>
                <a:spcPct val="140000"/>
              </a:lnSpc>
              <a:defRPr/>
            </a:pPr>
            <a:r>
              <a:rPr lang="en-US" altLang="zh-CN" sz="2400" b="1" kern="100" dirty="0">
                <a:solidFill>
                  <a:srgbClr val="1557AE"/>
                </a:solidFill>
                <a:latin typeface="Times New Roman" panose="02020603050405020304" pitchFamily="18" charset="0"/>
                <a:ea typeface="方正兰亭中黑_GBK" panose="02000000000000000000" pitchFamily="2" charset="-122"/>
                <a:cs typeface="Times New Roman" panose="02020603050405020304" pitchFamily="18" charset="0"/>
              </a:rPr>
              <a:t>2022</a:t>
            </a:r>
            <a:r>
              <a:rPr lang="zh-CN" altLang="en-US" sz="2400" kern="100" dirty="0">
                <a:solidFill>
                  <a:srgbClr val="1557AE"/>
                </a:solidFill>
                <a:latin typeface="+mj-lt"/>
                <a:ea typeface="方正兰亭中黑_GBK" panose="02000000000000000000" pitchFamily="2" charset="-122"/>
                <a:cs typeface="Times New Roman"/>
              </a:rPr>
              <a:t>年</a:t>
            </a:r>
            <a:r>
              <a:rPr lang="en-US" altLang="zh-CN" sz="2400" b="1" kern="100" dirty="0">
                <a:solidFill>
                  <a:srgbClr val="1557AE"/>
                </a:solidFill>
                <a:latin typeface="Times New Roman" panose="02020603050405020304" pitchFamily="18" charset="0"/>
                <a:ea typeface="方正兰亭中黑_GBK" panose="02000000000000000000" pitchFamily="2" charset="-122"/>
                <a:cs typeface="Times New Roman" panose="02020603050405020304" pitchFamily="18" charset="0"/>
              </a:rPr>
              <a:t>1</a:t>
            </a:r>
            <a:r>
              <a:rPr lang="zh-CN" altLang="en-US" sz="2400" kern="100" dirty="0">
                <a:solidFill>
                  <a:srgbClr val="1557AE"/>
                </a:solidFill>
                <a:latin typeface="+mj-lt"/>
                <a:ea typeface="方正兰亭中黑_GBK" panose="02000000000000000000" pitchFamily="2" charset="-122"/>
                <a:cs typeface="Times New Roman"/>
              </a:rPr>
              <a:t>月</a:t>
            </a:r>
            <a:r>
              <a:rPr lang="en-US" altLang="zh-CN" sz="2400" b="1" kern="100" dirty="0">
                <a:solidFill>
                  <a:srgbClr val="1557AE"/>
                </a:solidFill>
                <a:latin typeface="Times New Roman" panose="02020603050405020304" pitchFamily="18" charset="0"/>
                <a:ea typeface="方正兰亭中黑_GBK" panose="02000000000000000000" pitchFamily="2" charset="-122"/>
                <a:cs typeface="Times New Roman" panose="02020603050405020304" pitchFamily="18" charset="0"/>
              </a:rPr>
              <a:t>6</a:t>
            </a:r>
            <a:r>
              <a:rPr lang="zh-CN" altLang="en-US" sz="2400" kern="100" dirty="0">
                <a:solidFill>
                  <a:srgbClr val="1557AE"/>
                </a:solidFill>
                <a:latin typeface="+mj-lt"/>
                <a:ea typeface="方正兰亭中黑_GBK" panose="02000000000000000000" pitchFamily="2" charset="-122"/>
                <a:cs typeface="Times New Roman"/>
              </a:rPr>
              <a:t>日</a:t>
            </a:r>
            <a:endParaRPr lang="en-US" altLang="zh-CN" sz="2400" kern="100" dirty="0">
              <a:solidFill>
                <a:srgbClr val="1557AE"/>
              </a:solidFill>
              <a:latin typeface="+mj-lt"/>
              <a:ea typeface="方正兰亭中黑_GBK" panose="02000000000000000000" pitchFamily="2" charset="-122"/>
              <a:cs typeface="Times New Roman"/>
            </a:endParaRPr>
          </a:p>
        </p:txBody>
      </p:sp>
      <p:sp>
        <p:nvSpPr>
          <p:cNvPr id="6" name="矩形 5">
            <a:extLst>
              <a:ext uri="{FF2B5EF4-FFF2-40B4-BE49-F238E27FC236}">
                <a16:creationId xmlns:a16="http://schemas.microsoft.com/office/drawing/2014/main" id="{F4EB93CB-2CF5-49E9-B573-AA362BFD85E8}"/>
              </a:ext>
            </a:extLst>
          </p:cNvPr>
          <p:cNvSpPr/>
          <p:nvPr/>
        </p:nvSpPr>
        <p:spPr>
          <a:xfrm>
            <a:off x="0" y="1980707"/>
            <a:ext cx="9144000" cy="1815049"/>
          </a:xfrm>
          <a:prstGeom prst="rect">
            <a:avLst/>
          </a:prstGeom>
          <a:effectLst>
            <a:outerShdw blurRad="50800" dist="38100" dir="5400000" algn="t" rotWithShape="0">
              <a:prstClr val="black">
                <a:alpha val="40000"/>
              </a:prstClr>
            </a:outerShdw>
          </a:effectLst>
        </p:spPr>
        <p:txBody>
          <a:bodyPr>
            <a:spAutoFit/>
          </a:bodyPr>
          <a:lstStyle/>
          <a:p>
            <a:pPr indent="127000" algn="ctr">
              <a:lnSpc>
                <a:spcPct val="120000"/>
              </a:lnSpc>
              <a:defRPr/>
            </a:pPr>
            <a:r>
              <a:rPr lang="en-US" altLang="zh-CN" sz="3200" b="1" kern="100" dirty="0">
                <a:solidFill>
                  <a:schemeClr val="bg1"/>
                </a:solidFill>
                <a:latin typeface="PingFang SC Semibold" panose="020B0400000000000000" pitchFamily="34" charset="-122"/>
                <a:ea typeface="PingFang SC Semibold" panose="020B0400000000000000" pitchFamily="34" charset="-122"/>
                <a:cs typeface="Times New Roman" panose="02020603050405020304" pitchFamily="18" charset="0"/>
              </a:rPr>
              <a:t>Three Sentences Are All You Need: Local Path Enhanced Document Relation Extraction</a:t>
            </a:r>
          </a:p>
        </p:txBody>
      </p:sp>
    </p:spTree>
    <p:extLst>
      <p:ext uri="{BB962C8B-B14F-4D97-AF65-F5344CB8AC3E}">
        <p14:creationId xmlns:p14="http://schemas.microsoft.com/office/powerpoint/2010/main" val="2832542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F75F10EF-0B00-49B6-92A8-80A211363EA3}"/>
              </a:ext>
            </a:extLst>
          </p:cNvPr>
          <p:cNvSpPr>
            <a:spLocks noGrp="1"/>
          </p:cNvSpPr>
          <p:nvPr>
            <p:ph type="sldNum" sz="quarter" idx="12"/>
          </p:nvPr>
        </p:nvSpPr>
        <p:spPr/>
        <p:txBody>
          <a:bodyPr/>
          <a:lstStyle/>
          <a:p>
            <a:fld id="{47E89491-EFDB-497E-854A-EC3102C9FAE1}" type="slidenum">
              <a:rPr lang="zh-CN" altLang="en-US" smtClean="0"/>
              <a:pPr/>
              <a:t>10</a:t>
            </a:fld>
            <a:r>
              <a:rPr lang="en-US" altLang="zh-CN"/>
              <a:t>/17</a:t>
            </a:r>
            <a:endParaRPr lang="zh-CN" altLang="en-US"/>
          </a:p>
        </p:txBody>
      </p:sp>
      <p:sp>
        <p:nvSpPr>
          <p:cNvPr id="6" name="矩形 5">
            <a:extLst>
              <a:ext uri="{FF2B5EF4-FFF2-40B4-BE49-F238E27FC236}">
                <a16:creationId xmlns:a16="http://schemas.microsoft.com/office/drawing/2014/main" id="{8EA6CEF1-E122-4596-8CFA-2A73ED9E6361}"/>
              </a:ext>
            </a:extLst>
          </p:cNvPr>
          <p:cNvSpPr/>
          <p:nvPr/>
        </p:nvSpPr>
        <p:spPr>
          <a:xfrm>
            <a:off x="658331" y="986667"/>
            <a:ext cx="7528697" cy="1550489"/>
          </a:xfrm>
          <a:prstGeom prst="rect">
            <a:avLst/>
          </a:prstGeom>
        </p:spPr>
        <p:txBody>
          <a:bodyPr wrap="square">
            <a:spAutoFit/>
          </a:bodyPr>
          <a:lstStyle/>
          <a:p>
            <a:pPr indent="457200">
              <a:lnSpc>
                <a:spcPct val="120000"/>
              </a:lnSpc>
            </a:pPr>
            <a:r>
              <a:rPr lang="zh-CN" altLang="en-US" sz="1600" dirty="0">
                <a:solidFill>
                  <a:srgbClr val="4D4D4D"/>
                </a:solidFill>
                <a:latin typeface="-apple-system"/>
              </a:rPr>
              <a:t>在本文中，我们对</a:t>
            </a:r>
            <a:r>
              <a:rPr lang="en-US" altLang="zh-CN" sz="1600" dirty="0">
                <a:solidFill>
                  <a:srgbClr val="4D4D4D"/>
                </a:solidFill>
                <a:latin typeface="-apple-system"/>
              </a:rPr>
              <a:t>3</a:t>
            </a:r>
            <a:r>
              <a:rPr lang="zh-CN" altLang="en-US" sz="1600" dirty="0">
                <a:solidFill>
                  <a:srgbClr val="4D4D4D"/>
                </a:solidFill>
                <a:latin typeface="-apple-system"/>
              </a:rPr>
              <a:t>个文档正则基准数据集进行了分析，发现人类注释器经常使用少量的句子来提取文档级别的实体关系。这促使我们思考哪些句子对于文档</a:t>
            </a:r>
            <a:r>
              <a:rPr lang="en-US" altLang="zh-CN" sz="1600" dirty="0">
                <a:solidFill>
                  <a:srgbClr val="4D4D4D"/>
                </a:solidFill>
                <a:latin typeface="-apple-system"/>
              </a:rPr>
              <a:t>RE</a:t>
            </a:r>
            <a:r>
              <a:rPr lang="zh-CN" altLang="en-US" sz="1600" dirty="0">
                <a:solidFill>
                  <a:srgbClr val="4D4D4D"/>
                </a:solidFill>
                <a:latin typeface="-apple-system"/>
              </a:rPr>
              <a:t>是关键的。我们精心设计了启发式规则来从整个文档中选择信息路径集，这些启发式规则可以进一步与简单的</a:t>
            </a:r>
            <a:r>
              <a:rPr lang="en-US" altLang="zh-CN" sz="1600" dirty="0" err="1">
                <a:solidFill>
                  <a:srgbClr val="4D4D4D"/>
                </a:solidFill>
                <a:latin typeface="-apple-system"/>
              </a:rPr>
              <a:t>BiLSTM</a:t>
            </a:r>
            <a:r>
              <a:rPr lang="zh-CN" altLang="en-US" sz="1600" dirty="0">
                <a:solidFill>
                  <a:srgbClr val="4D4D4D"/>
                </a:solidFill>
                <a:latin typeface="-apple-system"/>
              </a:rPr>
              <a:t>相结合，从而在基准数据集上实现竞争性能，甚至比复杂的基于图的方法更好。</a:t>
            </a:r>
          </a:p>
        </p:txBody>
      </p:sp>
      <p:sp>
        <p:nvSpPr>
          <p:cNvPr id="9" name="矩形 8">
            <a:extLst>
              <a:ext uri="{FF2B5EF4-FFF2-40B4-BE49-F238E27FC236}">
                <a16:creationId xmlns:a16="http://schemas.microsoft.com/office/drawing/2014/main" id="{A605AA74-3061-413F-8452-86D19C1BE1EF}"/>
              </a:ext>
            </a:extLst>
          </p:cNvPr>
          <p:cNvSpPr/>
          <p:nvPr/>
        </p:nvSpPr>
        <p:spPr>
          <a:xfrm>
            <a:off x="0" y="90386"/>
            <a:ext cx="3659977" cy="646331"/>
          </a:xfrm>
          <a:prstGeom prst="rect">
            <a:avLst/>
          </a:prstGeom>
        </p:spPr>
        <p:txBody>
          <a:bodyPr wrap="square">
            <a:spAutoFit/>
          </a:bodyPr>
          <a:lstStyle/>
          <a:p>
            <a:pPr algn="ctr" defTabSz="685800"/>
            <a:r>
              <a:rPr lang="zh-CN" altLang="en-US" sz="3600" b="1" kern="0" dirty="0">
                <a:solidFill>
                  <a:srgbClr val="1557AE"/>
                </a:solidFill>
                <a:latin typeface="黑体" panose="02010609060101010101" pitchFamily="49" charset="-122"/>
                <a:ea typeface="黑体" panose="02010609060101010101" pitchFamily="49" charset="-122"/>
              </a:rPr>
              <a:t>结论</a:t>
            </a:r>
          </a:p>
        </p:txBody>
      </p:sp>
    </p:spTree>
    <p:extLst>
      <p:ext uri="{BB962C8B-B14F-4D97-AF65-F5344CB8AC3E}">
        <p14:creationId xmlns:p14="http://schemas.microsoft.com/office/powerpoint/2010/main" val="1385389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5610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0F8643C-8BD1-4F63-A198-30E77D9E0560}"/>
              </a:ext>
            </a:extLst>
          </p:cNvPr>
          <p:cNvSpPr/>
          <p:nvPr/>
        </p:nvSpPr>
        <p:spPr>
          <a:xfrm>
            <a:off x="190500" y="809625"/>
            <a:ext cx="8810625" cy="87656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"Three Sentences Are All You Need: Local Path Enhanced Document Relation Extraction." </a:t>
            </a:r>
            <a:r>
              <a:rPr lang="en-US" altLang="zh-CN" sz="2000" dirty="0" err="1">
                <a:solidFill>
                  <a:schemeClr val="tx1"/>
                </a:solidFill>
              </a:rPr>
              <a:t>Quzhe</a:t>
            </a:r>
            <a:r>
              <a:rPr lang="en-US" altLang="zh-CN" sz="2000" dirty="0">
                <a:solidFill>
                  <a:schemeClr val="tx1"/>
                </a:solidFill>
              </a:rPr>
              <a:t> Huang, </a:t>
            </a:r>
            <a:r>
              <a:rPr lang="en-US" altLang="zh-CN" sz="2000" dirty="0" err="1">
                <a:solidFill>
                  <a:schemeClr val="tx1"/>
                </a:solidFill>
              </a:rPr>
              <a:t>Shengqi</a:t>
            </a:r>
            <a:r>
              <a:rPr lang="en-US" altLang="zh-CN" sz="2000" dirty="0">
                <a:solidFill>
                  <a:schemeClr val="tx1"/>
                </a:solidFill>
              </a:rPr>
              <a:t> Zhu, </a:t>
            </a:r>
            <a:r>
              <a:rPr lang="en-US" altLang="zh-CN" sz="2000" dirty="0" err="1">
                <a:solidFill>
                  <a:schemeClr val="tx1"/>
                </a:solidFill>
              </a:rPr>
              <a:t>Yansong</a:t>
            </a:r>
            <a:r>
              <a:rPr lang="en-US" altLang="zh-CN" sz="2000" dirty="0">
                <a:solidFill>
                  <a:schemeClr val="tx1"/>
                </a:solidFill>
              </a:rPr>
              <a:t> Feng, Yuan Ye, </a:t>
            </a:r>
            <a:r>
              <a:rPr lang="en-US" altLang="zh-CN" sz="2000" dirty="0" err="1">
                <a:solidFill>
                  <a:schemeClr val="tx1"/>
                </a:solidFill>
              </a:rPr>
              <a:t>Yuxuan</a:t>
            </a:r>
            <a:r>
              <a:rPr lang="en-US" altLang="zh-CN" sz="2000" dirty="0">
                <a:solidFill>
                  <a:schemeClr val="tx1"/>
                </a:solidFill>
              </a:rPr>
              <a:t> Lai, </a:t>
            </a:r>
            <a:r>
              <a:rPr lang="en-US" altLang="zh-CN" sz="2000" dirty="0" err="1">
                <a:solidFill>
                  <a:schemeClr val="tx1"/>
                </a:solidFill>
              </a:rPr>
              <a:t>Dongyan</a:t>
            </a:r>
            <a:r>
              <a:rPr lang="en-US" altLang="zh-CN" sz="2000" dirty="0">
                <a:solidFill>
                  <a:schemeClr val="tx1"/>
                </a:solidFill>
              </a:rPr>
              <a:t> Zhao. ACL 2021</a:t>
            </a:r>
            <a:endParaRPr lang="zh-CN" altLang="en-US" sz="2000" dirty="0">
              <a:solidFill>
                <a:schemeClr val="tx1"/>
              </a:solidFill>
            </a:endParaRPr>
          </a:p>
        </p:txBody>
      </p:sp>
      <p:sp>
        <p:nvSpPr>
          <p:cNvPr id="14" name="矩形 13">
            <a:extLst>
              <a:ext uri="{FF2B5EF4-FFF2-40B4-BE49-F238E27FC236}">
                <a16:creationId xmlns:a16="http://schemas.microsoft.com/office/drawing/2014/main" id="{B6F3C589-3EFB-43D3-A5EA-0174924F132F}"/>
              </a:ext>
            </a:extLst>
          </p:cNvPr>
          <p:cNvSpPr/>
          <p:nvPr/>
        </p:nvSpPr>
        <p:spPr>
          <a:xfrm>
            <a:off x="0" y="90386"/>
            <a:ext cx="3659977" cy="646331"/>
          </a:xfrm>
          <a:prstGeom prst="rect">
            <a:avLst/>
          </a:prstGeom>
        </p:spPr>
        <p:txBody>
          <a:bodyPr wrap="square">
            <a:spAutoFit/>
          </a:bodyPr>
          <a:lstStyle/>
          <a:p>
            <a:pPr algn="ctr" defTabSz="685800"/>
            <a:r>
              <a:rPr lang="zh-CN" altLang="en-US" sz="3600" b="1" kern="0">
                <a:solidFill>
                  <a:srgbClr val="1557AE"/>
                </a:solidFill>
                <a:latin typeface="黑体" panose="02010609060101010101" pitchFamily="49" charset="-122"/>
                <a:ea typeface="黑体" panose="02010609060101010101" pitchFamily="49" charset="-122"/>
              </a:rPr>
              <a:t>论文概况</a:t>
            </a:r>
          </a:p>
        </p:txBody>
      </p:sp>
      <p:sp>
        <p:nvSpPr>
          <p:cNvPr id="3" name="灯片编号占位符 2">
            <a:extLst>
              <a:ext uri="{FF2B5EF4-FFF2-40B4-BE49-F238E27FC236}">
                <a16:creationId xmlns:a16="http://schemas.microsoft.com/office/drawing/2014/main" id="{F75F10EF-0B00-49B6-92A8-80A211363EA3}"/>
              </a:ext>
            </a:extLst>
          </p:cNvPr>
          <p:cNvSpPr>
            <a:spLocks noGrp="1"/>
          </p:cNvSpPr>
          <p:nvPr>
            <p:ph type="sldNum" sz="quarter" idx="12"/>
          </p:nvPr>
        </p:nvSpPr>
        <p:spPr/>
        <p:txBody>
          <a:bodyPr/>
          <a:lstStyle/>
          <a:p>
            <a:fld id="{47E89491-EFDB-497E-854A-EC3102C9FAE1}" type="slidenum">
              <a:rPr lang="zh-CN" altLang="en-US" smtClean="0"/>
              <a:pPr/>
              <a:t>2</a:t>
            </a:fld>
            <a:r>
              <a:rPr lang="en-US" altLang="zh-CN"/>
              <a:t>/17</a:t>
            </a:r>
            <a:endParaRPr lang="zh-CN" altLang="en-US"/>
          </a:p>
        </p:txBody>
      </p:sp>
      <p:sp>
        <p:nvSpPr>
          <p:cNvPr id="25" name="矩形 24">
            <a:extLst>
              <a:ext uri="{FF2B5EF4-FFF2-40B4-BE49-F238E27FC236}">
                <a16:creationId xmlns:a16="http://schemas.microsoft.com/office/drawing/2014/main" id="{AFD0DAF2-6A1D-4980-B7CE-E6B05B6AD2AA}"/>
              </a:ext>
            </a:extLst>
          </p:cNvPr>
          <p:cNvSpPr/>
          <p:nvPr/>
        </p:nvSpPr>
        <p:spPr>
          <a:xfrm>
            <a:off x="944743" y="1912041"/>
            <a:ext cx="7528697" cy="2997937"/>
          </a:xfrm>
          <a:prstGeom prst="rect">
            <a:avLst/>
          </a:prstGeom>
        </p:spPr>
        <p:txBody>
          <a:bodyPr wrap="square">
            <a:spAutoFit/>
          </a:bodyPr>
          <a:lstStyle/>
          <a:p>
            <a:pPr indent="457200" algn="just">
              <a:lnSpc>
                <a:spcPct val="120000"/>
              </a:lnSpc>
            </a:pPr>
            <a:r>
              <a:rPr lang="zh-CN" altLang="en-US" sz="2000" dirty="0">
                <a:latin typeface="黑体" panose="02010609060101010101" pitchFamily="49" charset="-122"/>
                <a:ea typeface="黑体" panose="02010609060101010101" pitchFamily="49" charset="-122"/>
              </a:rPr>
              <a:t>与句子级抽取相比，文档明显更长，有用信息分散在更大的范围内。然而，给定一对实体，人们可能只需要几句话，而不是整个文档，就可以推断它们的关系；阅读整个文档可能没有必要，因为它可能不可避免地引入不相关的信息。这自然会让我们思考一个问题：给定一个实体对，需要多少个句子来确定它们之间的关系？作者对 </a:t>
            </a:r>
            <a:r>
              <a:rPr lang="en-US" altLang="zh-CN" sz="2000" dirty="0">
                <a:latin typeface="黑体" panose="02010609060101010101" pitchFamily="49" charset="-122"/>
                <a:ea typeface="黑体" panose="02010609060101010101" pitchFamily="49" charset="-122"/>
              </a:rPr>
              <a:t>3 </a:t>
            </a:r>
            <a:r>
              <a:rPr lang="zh-CN" altLang="en-US" sz="2000" dirty="0">
                <a:latin typeface="黑体" panose="02010609060101010101" pitchFamily="49" charset="-122"/>
                <a:ea typeface="黑体" panose="02010609060101010101" pitchFamily="49" charset="-122"/>
              </a:rPr>
              <a:t>个广泛使用的文档 </a:t>
            </a:r>
            <a:r>
              <a:rPr lang="en-US" altLang="zh-CN" sz="2000" dirty="0">
                <a:latin typeface="黑体" panose="02010609060101010101" pitchFamily="49" charset="-122"/>
                <a:ea typeface="黑体" panose="02010609060101010101" pitchFamily="49" charset="-122"/>
              </a:rPr>
              <a:t>RE </a:t>
            </a:r>
            <a:r>
              <a:rPr lang="zh-CN" altLang="en-US" sz="2000" dirty="0">
                <a:latin typeface="黑体" panose="02010609060101010101" pitchFamily="49" charset="-122"/>
                <a:ea typeface="黑体" panose="02010609060101010101" pitchFamily="49" charset="-122"/>
              </a:rPr>
              <a:t>数据集进行了试点研究，发现 </a:t>
            </a:r>
            <a:r>
              <a:rPr lang="en-US" altLang="zh-CN" sz="2000" dirty="0">
                <a:latin typeface="黑体" panose="02010609060101010101" pitchFamily="49" charset="-122"/>
                <a:ea typeface="黑体" panose="02010609060101010101" pitchFamily="49" charset="-122"/>
              </a:rPr>
              <a:t>95% </a:t>
            </a:r>
            <a:r>
              <a:rPr lang="zh-CN" altLang="en-US" sz="2000" dirty="0">
                <a:latin typeface="黑体" panose="02010609060101010101" pitchFamily="49" charset="-122"/>
                <a:ea typeface="黑体" panose="02010609060101010101" pitchFamily="49" charset="-122"/>
              </a:rPr>
              <a:t>以上的实例需要不超过 </a:t>
            </a:r>
            <a:r>
              <a:rPr lang="en-US" altLang="zh-CN" sz="2000" dirty="0">
                <a:latin typeface="黑体" panose="02010609060101010101" pitchFamily="49" charset="-122"/>
                <a:ea typeface="黑体" panose="02010609060101010101" pitchFamily="49" charset="-122"/>
              </a:rPr>
              <a:t>3 </a:t>
            </a:r>
            <a:r>
              <a:rPr lang="zh-CN" altLang="en-US" sz="2000" dirty="0">
                <a:latin typeface="黑体" panose="02010609060101010101" pitchFamily="49" charset="-122"/>
                <a:ea typeface="黑体" panose="02010609060101010101" pitchFamily="49" charset="-122"/>
              </a:rPr>
              <a:t>个句子作为支撑证据，并且 </a:t>
            </a:r>
            <a:r>
              <a:rPr lang="en-US" altLang="zh-CN" sz="2000" dirty="0">
                <a:latin typeface="黑体" panose="02010609060101010101" pitchFamily="49" charset="-122"/>
                <a:ea typeface="黑体" panose="02010609060101010101" pitchFamily="49" charset="-122"/>
              </a:rPr>
              <a:t>87% </a:t>
            </a:r>
            <a:r>
              <a:rPr lang="zh-CN" altLang="en-US" sz="2000" dirty="0">
                <a:latin typeface="黑体" panose="02010609060101010101" pitchFamily="49" charset="-122"/>
                <a:ea typeface="黑体" panose="02010609060101010101" pitchFamily="49" charset="-122"/>
              </a:rPr>
              <a:t>的甚至只需要 </a:t>
            </a:r>
            <a:r>
              <a:rPr lang="en-US" altLang="zh-CN" sz="2000" dirty="0">
                <a:latin typeface="黑体" panose="02010609060101010101" pitchFamily="49" charset="-122"/>
                <a:ea typeface="黑体" panose="02010609060101010101" pitchFamily="49" charset="-122"/>
              </a:rPr>
              <a:t>2 </a:t>
            </a:r>
            <a:r>
              <a:rPr lang="zh-CN" altLang="en-US" sz="2000" dirty="0">
                <a:latin typeface="黑体" panose="02010609060101010101" pitchFamily="49" charset="-122"/>
                <a:ea typeface="黑体" panose="02010609060101010101" pitchFamily="49" charset="-122"/>
              </a:rPr>
              <a:t>个或更少。</a:t>
            </a:r>
          </a:p>
        </p:txBody>
      </p:sp>
    </p:spTree>
    <p:extLst>
      <p:ext uri="{BB962C8B-B14F-4D97-AF65-F5344CB8AC3E}">
        <p14:creationId xmlns:p14="http://schemas.microsoft.com/office/powerpoint/2010/main" val="34508483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F75F10EF-0B00-49B6-92A8-80A211363EA3}"/>
              </a:ext>
            </a:extLst>
          </p:cNvPr>
          <p:cNvSpPr>
            <a:spLocks noGrp="1"/>
          </p:cNvSpPr>
          <p:nvPr>
            <p:ph type="sldNum" sz="quarter" idx="12"/>
          </p:nvPr>
        </p:nvSpPr>
        <p:spPr/>
        <p:txBody>
          <a:bodyPr/>
          <a:lstStyle/>
          <a:p>
            <a:fld id="{47E89491-EFDB-497E-854A-EC3102C9FAE1}" type="slidenum">
              <a:rPr lang="zh-CN" altLang="en-US" smtClean="0"/>
              <a:pPr/>
              <a:t>3</a:t>
            </a:fld>
            <a:r>
              <a:rPr lang="en-US" altLang="zh-CN"/>
              <a:t>/17</a:t>
            </a:r>
            <a:endParaRPr lang="zh-CN" altLang="en-US"/>
          </a:p>
        </p:txBody>
      </p:sp>
      <p:sp>
        <p:nvSpPr>
          <p:cNvPr id="6" name="矩形 5">
            <a:extLst>
              <a:ext uri="{FF2B5EF4-FFF2-40B4-BE49-F238E27FC236}">
                <a16:creationId xmlns:a16="http://schemas.microsoft.com/office/drawing/2014/main" id="{CCCE8976-2B1B-4BFD-8675-814E6C1FF1A4}"/>
              </a:ext>
            </a:extLst>
          </p:cNvPr>
          <p:cNvSpPr/>
          <p:nvPr/>
        </p:nvSpPr>
        <p:spPr>
          <a:xfrm>
            <a:off x="627018" y="90386"/>
            <a:ext cx="3659977" cy="646331"/>
          </a:xfrm>
          <a:prstGeom prst="rect">
            <a:avLst/>
          </a:prstGeom>
        </p:spPr>
        <p:txBody>
          <a:bodyPr wrap="square">
            <a:spAutoFit/>
          </a:bodyPr>
          <a:lstStyle/>
          <a:p>
            <a:pPr algn="ctr" defTabSz="685800"/>
            <a:r>
              <a:rPr lang="zh-CN" altLang="en-US" sz="3600" b="1" kern="0">
                <a:solidFill>
                  <a:srgbClr val="1557AE"/>
                </a:solidFill>
                <a:latin typeface="黑体" panose="02010609060101010101" pitchFamily="49" charset="-122"/>
                <a:ea typeface="黑体" panose="02010609060101010101" pitchFamily="49" charset="-122"/>
              </a:rPr>
              <a:t>研究内容及目的</a:t>
            </a:r>
          </a:p>
        </p:txBody>
      </p:sp>
      <p:sp>
        <p:nvSpPr>
          <p:cNvPr id="9" name="矩形 8">
            <a:extLst>
              <a:ext uri="{FF2B5EF4-FFF2-40B4-BE49-F238E27FC236}">
                <a16:creationId xmlns:a16="http://schemas.microsoft.com/office/drawing/2014/main" id="{7DBC913A-4489-448E-9C8D-414A1AFE6197}"/>
              </a:ext>
            </a:extLst>
          </p:cNvPr>
          <p:cNvSpPr/>
          <p:nvPr/>
        </p:nvSpPr>
        <p:spPr>
          <a:xfrm>
            <a:off x="522646" y="957170"/>
            <a:ext cx="7528697" cy="1400320"/>
          </a:xfrm>
          <a:prstGeom prst="rect">
            <a:avLst/>
          </a:prstGeom>
        </p:spPr>
        <p:txBody>
          <a:bodyPr wrap="square">
            <a:spAutoFit/>
          </a:bodyPr>
          <a:lstStyle/>
          <a:p>
            <a:pPr indent="457200">
              <a:lnSpc>
                <a:spcPct val="120000"/>
              </a:lnSpc>
            </a:pPr>
            <a:r>
              <a:rPr lang="zh-CN" altLang="en-US" dirty="0">
                <a:solidFill>
                  <a:srgbClr val="4D4D4D"/>
                </a:solidFill>
                <a:latin typeface="-apple-system"/>
              </a:rPr>
              <a:t>文档级别的关系抽取和句子级别的关系抽取的区别是，在文档级别的关系抽取中，使用了不止一个句子描述实体之间的关系。在文档级关系抽取中，一个给定的实体对，并不需要整篇文档，只需要一个或者几个句子即可确定实体对的关系。</a:t>
            </a:r>
          </a:p>
        </p:txBody>
      </p:sp>
      <p:pic>
        <p:nvPicPr>
          <p:cNvPr id="5" name="图片 4">
            <a:extLst>
              <a:ext uri="{FF2B5EF4-FFF2-40B4-BE49-F238E27FC236}">
                <a16:creationId xmlns:a16="http://schemas.microsoft.com/office/drawing/2014/main" id="{3A62CB41-2CB8-4BBE-AF8B-6364E93935E2}"/>
              </a:ext>
            </a:extLst>
          </p:cNvPr>
          <p:cNvPicPr>
            <a:picLocks noChangeAspect="1"/>
          </p:cNvPicPr>
          <p:nvPr/>
        </p:nvPicPr>
        <p:blipFill>
          <a:blip r:embed="rId2"/>
          <a:stretch>
            <a:fillRect/>
          </a:stretch>
        </p:blipFill>
        <p:spPr>
          <a:xfrm>
            <a:off x="1770605" y="2438553"/>
            <a:ext cx="5602790" cy="3507997"/>
          </a:xfrm>
          <a:prstGeom prst="rect">
            <a:avLst/>
          </a:prstGeom>
        </p:spPr>
      </p:pic>
    </p:spTree>
    <p:extLst>
      <p:ext uri="{BB962C8B-B14F-4D97-AF65-F5344CB8AC3E}">
        <p14:creationId xmlns:p14="http://schemas.microsoft.com/office/powerpoint/2010/main" val="625474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F75F10EF-0B00-49B6-92A8-80A211363EA3}"/>
              </a:ext>
            </a:extLst>
          </p:cNvPr>
          <p:cNvSpPr>
            <a:spLocks noGrp="1"/>
          </p:cNvSpPr>
          <p:nvPr>
            <p:ph type="sldNum" sz="quarter" idx="12"/>
          </p:nvPr>
        </p:nvSpPr>
        <p:spPr/>
        <p:txBody>
          <a:bodyPr/>
          <a:lstStyle/>
          <a:p>
            <a:fld id="{47E89491-EFDB-497E-854A-EC3102C9FAE1}" type="slidenum">
              <a:rPr lang="zh-CN" altLang="en-US" smtClean="0"/>
              <a:pPr/>
              <a:t>4</a:t>
            </a:fld>
            <a:r>
              <a:rPr lang="en-US" altLang="zh-CN"/>
              <a:t>/17</a:t>
            </a:r>
            <a:endParaRPr lang="zh-CN" altLang="en-US"/>
          </a:p>
        </p:txBody>
      </p:sp>
      <p:sp>
        <p:nvSpPr>
          <p:cNvPr id="6" name="矩形 5">
            <a:extLst>
              <a:ext uri="{FF2B5EF4-FFF2-40B4-BE49-F238E27FC236}">
                <a16:creationId xmlns:a16="http://schemas.microsoft.com/office/drawing/2014/main" id="{CCCE8976-2B1B-4BFD-8675-814E6C1FF1A4}"/>
              </a:ext>
            </a:extLst>
          </p:cNvPr>
          <p:cNvSpPr/>
          <p:nvPr/>
        </p:nvSpPr>
        <p:spPr>
          <a:xfrm>
            <a:off x="627018" y="90386"/>
            <a:ext cx="3659977" cy="646331"/>
          </a:xfrm>
          <a:prstGeom prst="rect">
            <a:avLst/>
          </a:prstGeom>
        </p:spPr>
        <p:txBody>
          <a:bodyPr wrap="square">
            <a:spAutoFit/>
          </a:bodyPr>
          <a:lstStyle/>
          <a:p>
            <a:pPr algn="ctr" defTabSz="685800"/>
            <a:r>
              <a:rPr lang="zh-CN" altLang="en-US" sz="3600" b="1" kern="0">
                <a:solidFill>
                  <a:srgbClr val="1557AE"/>
                </a:solidFill>
                <a:latin typeface="黑体" panose="02010609060101010101" pitchFamily="49" charset="-122"/>
                <a:ea typeface="黑体" panose="02010609060101010101" pitchFamily="49" charset="-122"/>
              </a:rPr>
              <a:t>研究内容及目的</a:t>
            </a:r>
          </a:p>
        </p:txBody>
      </p:sp>
      <p:sp>
        <p:nvSpPr>
          <p:cNvPr id="9" name="矩形 8">
            <a:extLst>
              <a:ext uri="{FF2B5EF4-FFF2-40B4-BE49-F238E27FC236}">
                <a16:creationId xmlns:a16="http://schemas.microsoft.com/office/drawing/2014/main" id="{7DBC913A-4489-448E-9C8D-414A1AFE6197}"/>
              </a:ext>
            </a:extLst>
          </p:cNvPr>
          <p:cNvSpPr/>
          <p:nvPr/>
        </p:nvSpPr>
        <p:spPr>
          <a:xfrm>
            <a:off x="522646" y="957170"/>
            <a:ext cx="7528697" cy="735522"/>
          </a:xfrm>
          <a:prstGeom prst="rect">
            <a:avLst/>
          </a:prstGeom>
        </p:spPr>
        <p:txBody>
          <a:bodyPr wrap="square">
            <a:spAutoFit/>
          </a:bodyPr>
          <a:lstStyle/>
          <a:p>
            <a:pPr indent="457200">
              <a:lnSpc>
                <a:spcPct val="120000"/>
              </a:lnSpc>
            </a:pPr>
            <a:r>
              <a:rPr lang="zh-CN" altLang="en-US" dirty="0">
                <a:solidFill>
                  <a:srgbClr val="4D4D4D"/>
                </a:solidFill>
                <a:latin typeface="-apple-system"/>
              </a:rPr>
              <a:t>本文在</a:t>
            </a:r>
            <a:r>
              <a:rPr lang="en-US" altLang="zh-CN" dirty="0">
                <a:solidFill>
                  <a:srgbClr val="4D4D4D"/>
                </a:solidFill>
                <a:latin typeface="-apple-system"/>
              </a:rPr>
              <a:t>DocRED1</a:t>
            </a:r>
            <a:r>
              <a:rPr lang="zh-CN" altLang="en-US" dirty="0">
                <a:solidFill>
                  <a:srgbClr val="4D4D4D"/>
                </a:solidFill>
                <a:latin typeface="-apple-system"/>
              </a:rPr>
              <a:t>、</a:t>
            </a:r>
            <a:r>
              <a:rPr lang="en-US" altLang="zh-CN" dirty="0">
                <a:solidFill>
                  <a:srgbClr val="4D4D4D"/>
                </a:solidFill>
                <a:latin typeface="-apple-system"/>
              </a:rPr>
              <a:t>CDR2</a:t>
            </a:r>
            <a:r>
              <a:rPr lang="zh-CN" altLang="en-US" dirty="0">
                <a:solidFill>
                  <a:srgbClr val="4D4D4D"/>
                </a:solidFill>
                <a:latin typeface="-apple-system"/>
              </a:rPr>
              <a:t>和</a:t>
            </a:r>
            <a:r>
              <a:rPr lang="en-US" altLang="zh-CN" dirty="0">
                <a:solidFill>
                  <a:srgbClr val="4D4D4D"/>
                </a:solidFill>
                <a:latin typeface="-apple-system"/>
              </a:rPr>
              <a:t>GDA3</a:t>
            </a:r>
            <a:r>
              <a:rPr lang="zh-CN" altLang="en-US" dirty="0">
                <a:solidFill>
                  <a:srgbClr val="4D4D4D"/>
                </a:solidFill>
                <a:latin typeface="-apple-system"/>
              </a:rPr>
              <a:t>文档级关系抽取语料上统计，结果如下表：</a:t>
            </a:r>
          </a:p>
        </p:txBody>
      </p:sp>
      <p:pic>
        <p:nvPicPr>
          <p:cNvPr id="7" name="图片 6">
            <a:extLst>
              <a:ext uri="{FF2B5EF4-FFF2-40B4-BE49-F238E27FC236}">
                <a16:creationId xmlns:a16="http://schemas.microsoft.com/office/drawing/2014/main" id="{EECA16A1-2582-4BEE-BBB0-A12CF74BA545}"/>
              </a:ext>
            </a:extLst>
          </p:cNvPr>
          <p:cNvPicPr>
            <a:picLocks noChangeAspect="1"/>
          </p:cNvPicPr>
          <p:nvPr/>
        </p:nvPicPr>
        <p:blipFill>
          <a:blip r:embed="rId3"/>
          <a:stretch>
            <a:fillRect/>
          </a:stretch>
        </p:blipFill>
        <p:spPr>
          <a:xfrm>
            <a:off x="2191494" y="1502989"/>
            <a:ext cx="4191000" cy="2066925"/>
          </a:xfrm>
          <a:prstGeom prst="rect">
            <a:avLst/>
          </a:prstGeom>
        </p:spPr>
      </p:pic>
      <p:sp>
        <p:nvSpPr>
          <p:cNvPr id="8" name="矩形 7">
            <a:extLst>
              <a:ext uri="{FF2B5EF4-FFF2-40B4-BE49-F238E27FC236}">
                <a16:creationId xmlns:a16="http://schemas.microsoft.com/office/drawing/2014/main" id="{D44AECED-6888-4584-BF52-711924613587}"/>
              </a:ext>
            </a:extLst>
          </p:cNvPr>
          <p:cNvSpPr/>
          <p:nvPr/>
        </p:nvSpPr>
        <p:spPr>
          <a:xfrm>
            <a:off x="522646" y="3670203"/>
            <a:ext cx="7528697" cy="2065117"/>
          </a:xfrm>
          <a:prstGeom prst="rect">
            <a:avLst/>
          </a:prstGeom>
        </p:spPr>
        <p:txBody>
          <a:bodyPr wrap="square">
            <a:spAutoFit/>
          </a:bodyPr>
          <a:lstStyle/>
          <a:p>
            <a:pPr indent="457200" algn="just">
              <a:lnSpc>
                <a:spcPct val="120000"/>
              </a:lnSpc>
            </a:pPr>
            <a:r>
              <a:rPr lang="zh-CN" altLang="en-US" dirty="0">
                <a:solidFill>
                  <a:srgbClr val="4D4D4D"/>
                </a:solidFill>
                <a:latin typeface="-apple-system"/>
              </a:rPr>
              <a:t>超过</a:t>
            </a:r>
            <a:r>
              <a:rPr lang="en-US" altLang="zh-CN" dirty="0">
                <a:solidFill>
                  <a:srgbClr val="4D4D4D"/>
                </a:solidFill>
                <a:latin typeface="-apple-system"/>
              </a:rPr>
              <a:t>95%</a:t>
            </a:r>
            <a:r>
              <a:rPr lang="zh-CN" altLang="en-US" dirty="0">
                <a:solidFill>
                  <a:srgbClr val="4D4D4D"/>
                </a:solidFill>
                <a:latin typeface="-apple-system"/>
              </a:rPr>
              <a:t>的实例需要不超过</a:t>
            </a:r>
            <a:r>
              <a:rPr lang="en-US" altLang="zh-CN" dirty="0">
                <a:solidFill>
                  <a:srgbClr val="4D4D4D"/>
                </a:solidFill>
                <a:latin typeface="-apple-system"/>
              </a:rPr>
              <a:t>3</a:t>
            </a:r>
            <a:r>
              <a:rPr lang="zh-CN" altLang="en-US" dirty="0">
                <a:solidFill>
                  <a:srgbClr val="4D4D4D"/>
                </a:solidFill>
                <a:latin typeface="-apple-system"/>
              </a:rPr>
              <a:t>句的支撑证据，</a:t>
            </a:r>
            <a:r>
              <a:rPr lang="en-US" altLang="zh-CN" dirty="0">
                <a:solidFill>
                  <a:srgbClr val="4D4D4D"/>
                </a:solidFill>
                <a:latin typeface="-apple-system"/>
              </a:rPr>
              <a:t>87%</a:t>
            </a:r>
            <a:r>
              <a:rPr lang="zh-CN" altLang="en-US" dirty="0">
                <a:solidFill>
                  <a:srgbClr val="4D4D4D"/>
                </a:solidFill>
                <a:latin typeface="-apple-system"/>
              </a:rPr>
              <a:t>需要</a:t>
            </a:r>
            <a:r>
              <a:rPr lang="en-US" altLang="zh-CN" dirty="0">
                <a:solidFill>
                  <a:srgbClr val="4D4D4D"/>
                </a:solidFill>
                <a:latin typeface="-apple-system"/>
              </a:rPr>
              <a:t>2</a:t>
            </a:r>
            <a:r>
              <a:rPr lang="zh-CN" altLang="en-US" dirty="0">
                <a:solidFill>
                  <a:srgbClr val="4D4D4D"/>
                </a:solidFill>
                <a:latin typeface="-apple-system"/>
              </a:rPr>
              <a:t>句或更少。 所以，比起考虑整篇文章，选择特定句子进行考虑可能更有用。</a:t>
            </a:r>
            <a:endParaRPr lang="en-US" altLang="zh-CN" dirty="0">
              <a:solidFill>
                <a:srgbClr val="4D4D4D"/>
              </a:solidFill>
              <a:latin typeface="-apple-system"/>
            </a:endParaRPr>
          </a:p>
          <a:p>
            <a:pPr indent="457200" algn="just">
              <a:lnSpc>
                <a:spcPct val="120000"/>
              </a:lnSpc>
            </a:pPr>
            <a:r>
              <a:rPr lang="zh-CN" altLang="en-US" dirty="0">
                <a:solidFill>
                  <a:srgbClr val="4D4D4D"/>
                </a:solidFill>
                <a:latin typeface="-apple-system"/>
              </a:rPr>
              <a:t>之前的研究成果大多应用</a:t>
            </a:r>
            <a:r>
              <a:rPr lang="en-US" altLang="zh-CN" dirty="0">
                <a:solidFill>
                  <a:srgbClr val="4D4D4D"/>
                </a:solidFill>
                <a:latin typeface="-apple-system"/>
              </a:rPr>
              <a:t>GNN</a:t>
            </a:r>
            <a:r>
              <a:rPr lang="zh-CN" altLang="en-US" dirty="0">
                <a:solidFill>
                  <a:srgbClr val="4D4D4D"/>
                </a:solidFill>
                <a:latin typeface="-apple-system"/>
              </a:rPr>
              <a:t>进行过滤工作，本文也使用</a:t>
            </a:r>
            <a:r>
              <a:rPr lang="en-US" altLang="zh-CN" dirty="0">
                <a:solidFill>
                  <a:srgbClr val="4D4D4D"/>
                </a:solidFill>
                <a:latin typeface="-apple-system"/>
              </a:rPr>
              <a:t>GNN</a:t>
            </a:r>
            <a:r>
              <a:rPr lang="zh-CN" altLang="en-US" dirty="0">
                <a:solidFill>
                  <a:srgbClr val="4D4D4D"/>
                </a:solidFill>
                <a:latin typeface="-apple-system"/>
              </a:rPr>
              <a:t>通过一个注意力机制（</a:t>
            </a:r>
            <a:r>
              <a:rPr lang="en-US" altLang="zh-CN" dirty="0">
                <a:solidFill>
                  <a:srgbClr val="4D4D4D"/>
                </a:solidFill>
                <a:latin typeface="-apple-system"/>
              </a:rPr>
              <a:t>aggregation scheme</a:t>
            </a:r>
            <a:r>
              <a:rPr lang="zh-CN" altLang="en-US" dirty="0">
                <a:solidFill>
                  <a:srgbClr val="4D4D4D"/>
                </a:solidFill>
                <a:latin typeface="-apple-system"/>
              </a:rPr>
              <a:t>），从整个上下文中收集相关信息，取得了良好的性能，但从文档中选择关键证据仍然是隐含的，缺乏可解释性。因此作者想找一种更好地方式来筛选支撑句子和关键性信息。</a:t>
            </a:r>
          </a:p>
        </p:txBody>
      </p:sp>
    </p:spTree>
    <p:extLst>
      <p:ext uri="{BB962C8B-B14F-4D97-AF65-F5344CB8AC3E}">
        <p14:creationId xmlns:p14="http://schemas.microsoft.com/office/powerpoint/2010/main" val="264295240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F75F10EF-0B00-49B6-92A8-80A211363EA3}"/>
              </a:ext>
            </a:extLst>
          </p:cNvPr>
          <p:cNvSpPr>
            <a:spLocks noGrp="1"/>
          </p:cNvSpPr>
          <p:nvPr>
            <p:ph type="sldNum" sz="quarter" idx="12"/>
          </p:nvPr>
        </p:nvSpPr>
        <p:spPr/>
        <p:txBody>
          <a:bodyPr/>
          <a:lstStyle/>
          <a:p>
            <a:fld id="{47E89491-EFDB-497E-854A-EC3102C9FAE1}" type="slidenum">
              <a:rPr lang="zh-CN" altLang="en-US" smtClean="0"/>
              <a:pPr/>
              <a:t>5</a:t>
            </a:fld>
            <a:r>
              <a:rPr lang="en-US" altLang="zh-CN"/>
              <a:t>/17</a:t>
            </a:r>
            <a:endParaRPr lang="zh-CN" altLang="en-US"/>
          </a:p>
        </p:txBody>
      </p:sp>
      <p:sp>
        <p:nvSpPr>
          <p:cNvPr id="9" name="矩形 8">
            <a:extLst>
              <a:ext uri="{FF2B5EF4-FFF2-40B4-BE49-F238E27FC236}">
                <a16:creationId xmlns:a16="http://schemas.microsoft.com/office/drawing/2014/main" id="{7DBC913A-4489-448E-9C8D-414A1AFE6197}"/>
              </a:ext>
            </a:extLst>
          </p:cNvPr>
          <p:cNvSpPr/>
          <p:nvPr/>
        </p:nvSpPr>
        <p:spPr>
          <a:xfrm>
            <a:off x="522646" y="957170"/>
            <a:ext cx="7528697" cy="4724307"/>
          </a:xfrm>
          <a:prstGeom prst="rect">
            <a:avLst/>
          </a:prstGeom>
        </p:spPr>
        <p:txBody>
          <a:bodyPr wrap="square">
            <a:spAutoFit/>
          </a:bodyPr>
          <a:lstStyle/>
          <a:p>
            <a:pPr indent="457200" algn="just">
              <a:lnSpc>
                <a:spcPct val="120000"/>
              </a:lnSpc>
            </a:pPr>
            <a:r>
              <a:rPr lang="zh-CN" altLang="en-US" dirty="0">
                <a:solidFill>
                  <a:srgbClr val="4D4D4D"/>
                </a:solidFill>
                <a:latin typeface="-apple-system"/>
              </a:rPr>
              <a:t>作者进一步研究了实体对在注释支持证据中是如何上下文相关的，并发现注释者倾向于选择能够连接两个实体的句子。因此，设计了三个启发式规则来从文档中提取一小组路径，作为支撑的证据：</a:t>
            </a:r>
            <a:endParaRPr lang="en-US" altLang="zh-CN" dirty="0">
              <a:solidFill>
                <a:srgbClr val="4D4D4D"/>
              </a:solidFill>
              <a:latin typeface="-apple-system"/>
            </a:endParaRPr>
          </a:p>
          <a:p>
            <a:pPr marL="342900" indent="-342900" algn="just">
              <a:lnSpc>
                <a:spcPct val="120000"/>
              </a:lnSpc>
              <a:buFont typeface="Wingdings" panose="05000000000000000000" pitchFamily="2" charset="2"/>
              <a:buChar char="Ø"/>
            </a:pPr>
            <a:r>
              <a:rPr lang="en-US" altLang="zh-CN" dirty="0">
                <a:solidFill>
                  <a:srgbClr val="4D4D4D"/>
                </a:solidFill>
                <a:latin typeface="-apple-system"/>
              </a:rPr>
              <a:t>Consecutive Paths</a:t>
            </a:r>
            <a:r>
              <a:rPr lang="zh-CN" altLang="en-US" dirty="0">
                <a:solidFill>
                  <a:srgbClr val="4D4D4D"/>
                </a:solidFill>
                <a:latin typeface="-apple-system"/>
              </a:rPr>
              <a:t>：两个实体很近的时候，在</a:t>
            </a:r>
            <a:r>
              <a:rPr lang="en-US" altLang="zh-CN" dirty="0">
                <a:solidFill>
                  <a:srgbClr val="4D4D4D"/>
                </a:solidFill>
                <a:latin typeface="-apple-system"/>
              </a:rPr>
              <a:t>3</a:t>
            </a:r>
            <a:r>
              <a:rPr lang="zh-CN" altLang="en-US" dirty="0">
                <a:solidFill>
                  <a:srgbClr val="4D4D4D"/>
                </a:solidFill>
                <a:latin typeface="-apple-system"/>
              </a:rPr>
              <a:t>个句子以内；</a:t>
            </a:r>
            <a:endParaRPr lang="en-US" altLang="zh-CN" dirty="0">
              <a:solidFill>
                <a:srgbClr val="4D4D4D"/>
              </a:solidFill>
              <a:latin typeface="-apple-system"/>
            </a:endParaRPr>
          </a:p>
          <a:p>
            <a:pPr marL="342900" indent="-342900" algn="just">
              <a:lnSpc>
                <a:spcPct val="120000"/>
              </a:lnSpc>
              <a:buFont typeface="Wingdings" panose="05000000000000000000" pitchFamily="2" charset="2"/>
              <a:buChar char="Ø"/>
            </a:pPr>
            <a:r>
              <a:rPr lang="en-US" altLang="zh-CN" dirty="0">
                <a:solidFill>
                  <a:srgbClr val="4D4D4D"/>
                </a:solidFill>
                <a:latin typeface="-apple-system"/>
              </a:rPr>
              <a:t>Multi-Hop Paths</a:t>
            </a:r>
            <a:r>
              <a:rPr lang="zh-CN" altLang="en-US" dirty="0">
                <a:solidFill>
                  <a:srgbClr val="4D4D4D"/>
                </a:solidFill>
                <a:latin typeface="-apple-system"/>
              </a:rPr>
              <a:t>：对应于在遥远的句子中的实体对，它可以通过其他在不同的句子中与头实体和尾实体同时出现的实体来桥接。例如，图</a:t>
            </a:r>
            <a:r>
              <a:rPr lang="en-US" altLang="zh-CN" dirty="0">
                <a:solidFill>
                  <a:srgbClr val="4D4D4D"/>
                </a:solidFill>
                <a:latin typeface="-apple-system"/>
              </a:rPr>
              <a:t>1</a:t>
            </a:r>
            <a:r>
              <a:rPr lang="zh-CN" altLang="en-US" dirty="0">
                <a:solidFill>
                  <a:srgbClr val="4D4D4D"/>
                </a:solidFill>
                <a:latin typeface="-apple-system"/>
              </a:rPr>
              <a:t>中的第</a:t>
            </a:r>
            <a:r>
              <a:rPr lang="en-US" altLang="zh-CN" dirty="0">
                <a:solidFill>
                  <a:srgbClr val="4D4D4D"/>
                </a:solidFill>
                <a:latin typeface="-apple-system"/>
              </a:rPr>
              <a:t>3</a:t>
            </a:r>
            <a:r>
              <a:rPr lang="zh-CN" altLang="en-US" dirty="0">
                <a:solidFill>
                  <a:srgbClr val="4D4D4D"/>
                </a:solidFill>
                <a:latin typeface="-apple-system"/>
              </a:rPr>
              <a:t>个示例：实体对</a:t>
            </a:r>
            <a:r>
              <a:rPr lang="en-US" altLang="zh-CN" dirty="0">
                <a:solidFill>
                  <a:srgbClr val="4D4D4D"/>
                </a:solidFill>
                <a:latin typeface="-apple-system"/>
              </a:rPr>
              <a:t>the EC Parish</a:t>
            </a:r>
            <a:r>
              <a:rPr lang="zh-CN" altLang="en-US" dirty="0">
                <a:solidFill>
                  <a:srgbClr val="4D4D4D"/>
                </a:solidFill>
                <a:latin typeface="-apple-system"/>
              </a:rPr>
              <a:t>和</a:t>
            </a:r>
            <a:r>
              <a:rPr lang="en-US" altLang="zh-CN" dirty="0">
                <a:solidFill>
                  <a:srgbClr val="4D4D4D"/>
                </a:solidFill>
                <a:latin typeface="-apple-system"/>
              </a:rPr>
              <a:t>Finland</a:t>
            </a:r>
            <a:r>
              <a:rPr lang="zh-CN" altLang="en-US" dirty="0">
                <a:solidFill>
                  <a:srgbClr val="4D4D4D"/>
                </a:solidFill>
                <a:latin typeface="-apple-system"/>
              </a:rPr>
              <a:t>就是通过实体</a:t>
            </a:r>
            <a:r>
              <a:rPr lang="en-US" altLang="zh-CN" dirty="0">
                <a:solidFill>
                  <a:srgbClr val="4D4D4D"/>
                </a:solidFill>
                <a:latin typeface="-apple-system"/>
              </a:rPr>
              <a:t>The Espoo Cathedral</a:t>
            </a:r>
            <a:r>
              <a:rPr lang="zh-CN" altLang="en-US" dirty="0">
                <a:solidFill>
                  <a:srgbClr val="4D4D4D"/>
                </a:solidFill>
                <a:latin typeface="-apple-system"/>
              </a:rPr>
              <a:t>来桥接的。</a:t>
            </a:r>
            <a:endParaRPr lang="en-US" altLang="zh-CN" dirty="0">
              <a:solidFill>
                <a:srgbClr val="4D4D4D"/>
              </a:solidFill>
              <a:latin typeface="-apple-system"/>
            </a:endParaRPr>
          </a:p>
          <a:p>
            <a:pPr marL="342900" indent="-342900" algn="just">
              <a:lnSpc>
                <a:spcPct val="120000"/>
              </a:lnSpc>
              <a:buFont typeface="Wingdings" panose="05000000000000000000" pitchFamily="2" charset="2"/>
              <a:buChar char="Ø"/>
            </a:pPr>
            <a:r>
              <a:rPr lang="en-US" altLang="zh-CN" dirty="0">
                <a:solidFill>
                  <a:srgbClr val="4D4D4D"/>
                </a:solidFill>
                <a:latin typeface="-apple-system"/>
              </a:rPr>
              <a:t>Default Paths</a:t>
            </a:r>
            <a:r>
              <a:rPr lang="zh-CN" altLang="en-US" dirty="0">
                <a:solidFill>
                  <a:srgbClr val="4D4D4D"/>
                </a:solidFill>
                <a:latin typeface="-apple-system"/>
              </a:rPr>
              <a:t>：当前两个规则都不适用时，收集所有包含头实体或尾实体的句子对作为默认路径。</a:t>
            </a:r>
            <a:endParaRPr lang="en-US" altLang="zh-CN" dirty="0">
              <a:solidFill>
                <a:srgbClr val="4D4D4D"/>
              </a:solidFill>
              <a:latin typeface="-apple-system"/>
            </a:endParaRPr>
          </a:p>
          <a:p>
            <a:pPr algn="just">
              <a:lnSpc>
                <a:spcPct val="120000"/>
              </a:lnSpc>
            </a:pPr>
            <a:endParaRPr lang="en-US" altLang="zh-CN" dirty="0">
              <a:solidFill>
                <a:srgbClr val="4D4D4D"/>
              </a:solidFill>
              <a:latin typeface="-apple-system"/>
            </a:endParaRPr>
          </a:p>
          <a:p>
            <a:pPr algn="just">
              <a:lnSpc>
                <a:spcPct val="120000"/>
              </a:lnSpc>
            </a:pPr>
            <a:r>
              <a:rPr lang="en-US" altLang="zh-CN" dirty="0">
                <a:solidFill>
                  <a:srgbClr val="4D4D4D"/>
                </a:solidFill>
                <a:latin typeface="-apple-system"/>
              </a:rPr>
              <a:t>	</a:t>
            </a:r>
            <a:r>
              <a:rPr lang="zh-CN" altLang="en-US" dirty="0">
                <a:solidFill>
                  <a:srgbClr val="4D4D4D"/>
                </a:solidFill>
                <a:latin typeface="-apple-system"/>
              </a:rPr>
              <a:t>作者发现</a:t>
            </a:r>
            <a:r>
              <a:rPr lang="en-US" altLang="zh-CN" dirty="0">
                <a:solidFill>
                  <a:srgbClr val="4D4D4D"/>
                </a:solidFill>
                <a:latin typeface="-apple-system"/>
              </a:rPr>
              <a:t>87.5%</a:t>
            </a:r>
            <a:r>
              <a:rPr lang="zh-CN" altLang="en-US" dirty="0">
                <a:solidFill>
                  <a:srgbClr val="4D4D4D"/>
                </a:solidFill>
                <a:latin typeface="-apple-system"/>
              </a:rPr>
              <a:t>的情况能用以上启发式选择规则覆盖，然后输入到一个简单的神经网络进行关系抽取，发现他在</a:t>
            </a:r>
            <a:r>
              <a:rPr lang="en-US" altLang="zh-CN" dirty="0" err="1">
                <a:solidFill>
                  <a:srgbClr val="4D4D4D"/>
                </a:solidFill>
                <a:latin typeface="-apple-system"/>
              </a:rPr>
              <a:t>DocRED</a:t>
            </a:r>
            <a:r>
              <a:rPr lang="zh-CN" altLang="en-US" dirty="0">
                <a:solidFill>
                  <a:srgbClr val="4D4D4D"/>
                </a:solidFill>
                <a:latin typeface="-apple-system"/>
              </a:rPr>
              <a:t>语料集上的效果非常好。</a:t>
            </a:r>
          </a:p>
        </p:txBody>
      </p:sp>
      <p:sp>
        <p:nvSpPr>
          <p:cNvPr id="10" name="矩形 9">
            <a:extLst>
              <a:ext uri="{FF2B5EF4-FFF2-40B4-BE49-F238E27FC236}">
                <a16:creationId xmlns:a16="http://schemas.microsoft.com/office/drawing/2014/main" id="{44F52919-C945-4694-B4EA-D225384E0606}"/>
              </a:ext>
            </a:extLst>
          </p:cNvPr>
          <p:cNvSpPr/>
          <p:nvPr/>
        </p:nvSpPr>
        <p:spPr>
          <a:xfrm>
            <a:off x="0" y="90386"/>
            <a:ext cx="3659977" cy="646331"/>
          </a:xfrm>
          <a:prstGeom prst="rect">
            <a:avLst/>
          </a:prstGeom>
        </p:spPr>
        <p:txBody>
          <a:bodyPr wrap="square">
            <a:spAutoFit/>
          </a:bodyPr>
          <a:lstStyle/>
          <a:p>
            <a:pPr algn="ctr" defTabSz="685800"/>
            <a:r>
              <a:rPr lang="zh-CN" altLang="en-US" sz="3600" b="1" kern="0" dirty="0">
                <a:solidFill>
                  <a:srgbClr val="1557AE"/>
                </a:solidFill>
                <a:latin typeface="黑体" panose="02010609060101010101" pitchFamily="49" charset="-122"/>
                <a:ea typeface="黑体" panose="02010609060101010101" pitchFamily="49" charset="-122"/>
              </a:rPr>
              <a:t>模型方法</a:t>
            </a:r>
          </a:p>
        </p:txBody>
      </p:sp>
    </p:spTree>
    <p:extLst>
      <p:ext uri="{BB962C8B-B14F-4D97-AF65-F5344CB8AC3E}">
        <p14:creationId xmlns:p14="http://schemas.microsoft.com/office/powerpoint/2010/main" val="2672348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F75F10EF-0B00-49B6-92A8-80A211363EA3}"/>
              </a:ext>
            </a:extLst>
          </p:cNvPr>
          <p:cNvSpPr>
            <a:spLocks noGrp="1"/>
          </p:cNvSpPr>
          <p:nvPr>
            <p:ph type="sldNum" sz="quarter" idx="12"/>
          </p:nvPr>
        </p:nvSpPr>
        <p:spPr/>
        <p:txBody>
          <a:bodyPr/>
          <a:lstStyle/>
          <a:p>
            <a:fld id="{47E89491-EFDB-497E-854A-EC3102C9FAE1}" type="slidenum">
              <a:rPr lang="zh-CN" altLang="en-US" smtClean="0"/>
              <a:pPr/>
              <a:t>6</a:t>
            </a:fld>
            <a:r>
              <a:rPr lang="en-US" altLang="zh-CN"/>
              <a:t>/17</a:t>
            </a:r>
            <a:endParaRPr lang="zh-CN" altLang="en-US"/>
          </a:p>
        </p:txBody>
      </p:sp>
      <p:sp>
        <p:nvSpPr>
          <p:cNvPr id="10" name="矩形 9">
            <a:extLst>
              <a:ext uri="{FF2B5EF4-FFF2-40B4-BE49-F238E27FC236}">
                <a16:creationId xmlns:a16="http://schemas.microsoft.com/office/drawing/2014/main" id="{44F52919-C945-4694-B4EA-D225384E0606}"/>
              </a:ext>
            </a:extLst>
          </p:cNvPr>
          <p:cNvSpPr/>
          <p:nvPr/>
        </p:nvSpPr>
        <p:spPr>
          <a:xfrm>
            <a:off x="0" y="90386"/>
            <a:ext cx="3659977" cy="646331"/>
          </a:xfrm>
          <a:prstGeom prst="rect">
            <a:avLst/>
          </a:prstGeom>
        </p:spPr>
        <p:txBody>
          <a:bodyPr wrap="square">
            <a:spAutoFit/>
          </a:bodyPr>
          <a:lstStyle/>
          <a:p>
            <a:pPr algn="ctr" defTabSz="685800"/>
            <a:r>
              <a:rPr lang="zh-CN" altLang="en-US" sz="3600" b="1" kern="0" dirty="0">
                <a:solidFill>
                  <a:srgbClr val="1557AE"/>
                </a:solidFill>
                <a:latin typeface="黑体" panose="02010609060101010101" pitchFamily="49" charset="-122"/>
                <a:ea typeface="黑体" panose="02010609060101010101" pitchFamily="49" charset="-122"/>
              </a:rPr>
              <a:t>模型方法</a:t>
            </a:r>
          </a:p>
        </p:txBody>
      </p:sp>
      <p:pic>
        <p:nvPicPr>
          <p:cNvPr id="5" name="图片 4">
            <a:extLst>
              <a:ext uri="{FF2B5EF4-FFF2-40B4-BE49-F238E27FC236}">
                <a16:creationId xmlns:a16="http://schemas.microsoft.com/office/drawing/2014/main" id="{1A3EA70C-D503-4DC6-8C69-DF01A22AB5C8}"/>
              </a:ext>
            </a:extLst>
          </p:cNvPr>
          <p:cNvPicPr>
            <a:picLocks noChangeAspect="1"/>
          </p:cNvPicPr>
          <p:nvPr/>
        </p:nvPicPr>
        <p:blipFill>
          <a:blip r:embed="rId2"/>
          <a:stretch>
            <a:fillRect/>
          </a:stretch>
        </p:blipFill>
        <p:spPr>
          <a:xfrm>
            <a:off x="509190" y="945811"/>
            <a:ext cx="8125619" cy="3868063"/>
          </a:xfrm>
          <a:prstGeom prst="rect">
            <a:avLst/>
          </a:prstGeom>
        </p:spPr>
      </p:pic>
    </p:spTree>
    <p:extLst>
      <p:ext uri="{BB962C8B-B14F-4D97-AF65-F5344CB8AC3E}">
        <p14:creationId xmlns:p14="http://schemas.microsoft.com/office/powerpoint/2010/main" val="3177317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F75F10EF-0B00-49B6-92A8-80A211363EA3}"/>
              </a:ext>
            </a:extLst>
          </p:cNvPr>
          <p:cNvSpPr>
            <a:spLocks noGrp="1"/>
          </p:cNvSpPr>
          <p:nvPr>
            <p:ph type="sldNum" sz="quarter" idx="12"/>
          </p:nvPr>
        </p:nvSpPr>
        <p:spPr/>
        <p:txBody>
          <a:bodyPr/>
          <a:lstStyle/>
          <a:p>
            <a:fld id="{47E89491-EFDB-497E-854A-EC3102C9FAE1}" type="slidenum">
              <a:rPr lang="zh-CN" altLang="en-US" smtClean="0"/>
              <a:pPr/>
              <a:t>7</a:t>
            </a:fld>
            <a:r>
              <a:rPr lang="en-US" altLang="zh-CN"/>
              <a:t>/17</a:t>
            </a:r>
            <a:endParaRPr lang="zh-CN" altLang="en-US"/>
          </a:p>
        </p:txBody>
      </p:sp>
      <p:sp>
        <p:nvSpPr>
          <p:cNvPr id="10" name="矩形 9">
            <a:extLst>
              <a:ext uri="{FF2B5EF4-FFF2-40B4-BE49-F238E27FC236}">
                <a16:creationId xmlns:a16="http://schemas.microsoft.com/office/drawing/2014/main" id="{44F52919-C945-4694-B4EA-D225384E0606}"/>
              </a:ext>
            </a:extLst>
          </p:cNvPr>
          <p:cNvSpPr/>
          <p:nvPr/>
        </p:nvSpPr>
        <p:spPr>
          <a:xfrm>
            <a:off x="0" y="90386"/>
            <a:ext cx="3659977" cy="646331"/>
          </a:xfrm>
          <a:prstGeom prst="rect">
            <a:avLst/>
          </a:prstGeom>
        </p:spPr>
        <p:txBody>
          <a:bodyPr wrap="square">
            <a:spAutoFit/>
          </a:bodyPr>
          <a:lstStyle/>
          <a:p>
            <a:pPr algn="ctr" defTabSz="685800"/>
            <a:r>
              <a:rPr lang="zh-CN" altLang="en-US" sz="3600" b="1" kern="0" dirty="0">
                <a:solidFill>
                  <a:srgbClr val="1557AE"/>
                </a:solidFill>
                <a:latin typeface="黑体" panose="02010609060101010101" pitchFamily="49" charset="-122"/>
                <a:ea typeface="黑体" panose="02010609060101010101" pitchFamily="49" charset="-122"/>
              </a:rPr>
              <a:t>模型方法</a:t>
            </a:r>
          </a:p>
        </p:txBody>
      </p:sp>
      <p:pic>
        <p:nvPicPr>
          <p:cNvPr id="2" name="图片 1">
            <a:extLst>
              <a:ext uri="{FF2B5EF4-FFF2-40B4-BE49-F238E27FC236}">
                <a16:creationId xmlns:a16="http://schemas.microsoft.com/office/drawing/2014/main" id="{D20ADC3A-0BE2-48E9-A85E-CF191D38ADF5}"/>
              </a:ext>
            </a:extLst>
          </p:cNvPr>
          <p:cNvPicPr>
            <a:picLocks noChangeAspect="1"/>
          </p:cNvPicPr>
          <p:nvPr/>
        </p:nvPicPr>
        <p:blipFill>
          <a:blip r:embed="rId2"/>
          <a:stretch>
            <a:fillRect/>
          </a:stretch>
        </p:blipFill>
        <p:spPr>
          <a:xfrm>
            <a:off x="1754880" y="1573190"/>
            <a:ext cx="5070673" cy="3187997"/>
          </a:xfrm>
          <a:prstGeom prst="rect">
            <a:avLst/>
          </a:prstGeom>
        </p:spPr>
      </p:pic>
      <p:sp>
        <p:nvSpPr>
          <p:cNvPr id="6" name="矩形 5">
            <a:extLst>
              <a:ext uri="{FF2B5EF4-FFF2-40B4-BE49-F238E27FC236}">
                <a16:creationId xmlns:a16="http://schemas.microsoft.com/office/drawing/2014/main" id="{8EA6CEF1-E122-4596-8CFA-2A73ED9E6361}"/>
              </a:ext>
            </a:extLst>
          </p:cNvPr>
          <p:cNvSpPr/>
          <p:nvPr/>
        </p:nvSpPr>
        <p:spPr>
          <a:xfrm>
            <a:off x="522646" y="957170"/>
            <a:ext cx="7528697" cy="735522"/>
          </a:xfrm>
          <a:prstGeom prst="rect">
            <a:avLst/>
          </a:prstGeom>
        </p:spPr>
        <p:txBody>
          <a:bodyPr wrap="square">
            <a:spAutoFit/>
          </a:bodyPr>
          <a:lstStyle/>
          <a:p>
            <a:pPr indent="457200">
              <a:lnSpc>
                <a:spcPct val="120000"/>
              </a:lnSpc>
            </a:pPr>
            <a:r>
              <a:rPr lang="zh-CN" altLang="en-US" dirty="0">
                <a:solidFill>
                  <a:srgbClr val="4D4D4D"/>
                </a:solidFill>
                <a:latin typeface="-apple-system"/>
              </a:rPr>
              <a:t>为了表明这个方法的有效性，作者检查了从</a:t>
            </a:r>
            <a:r>
              <a:rPr lang="en-US" altLang="zh-CN" dirty="0" err="1">
                <a:solidFill>
                  <a:srgbClr val="4D4D4D"/>
                </a:solidFill>
                <a:latin typeface="-apple-system"/>
              </a:rPr>
              <a:t>DocRED</a:t>
            </a:r>
            <a:r>
              <a:rPr lang="zh-CN" altLang="en-US" dirty="0">
                <a:solidFill>
                  <a:srgbClr val="4D4D4D"/>
                </a:solidFill>
                <a:latin typeface="-apple-system"/>
              </a:rPr>
              <a:t>中获得路径集合的大小和一致性：</a:t>
            </a:r>
          </a:p>
        </p:txBody>
      </p:sp>
      <p:sp>
        <p:nvSpPr>
          <p:cNvPr id="7" name="矩形 6">
            <a:extLst>
              <a:ext uri="{FF2B5EF4-FFF2-40B4-BE49-F238E27FC236}">
                <a16:creationId xmlns:a16="http://schemas.microsoft.com/office/drawing/2014/main" id="{411F6F5C-A0B5-4655-B8D8-032F00E24E7E}"/>
              </a:ext>
            </a:extLst>
          </p:cNvPr>
          <p:cNvSpPr/>
          <p:nvPr/>
        </p:nvSpPr>
        <p:spPr>
          <a:xfrm>
            <a:off x="522645" y="4761187"/>
            <a:ext cx="7528697" cy="1067921"/>
          </a:xfrm>
          <a:prstGeom prst="rect">
            <a:avLst/>
          </a:prstGeom>
        </p:spPr>
        <p:txBody>
          <a:bodyPr wrap="square">
            <a:spAutoFit/>
          </a:bodyPr>
          <a:lstStyle/>
          <a:p>
            <a:pPr indent="457200">
              <a:lnSpc>
                <a:spcPct val="120000"/>
              </a:lnSpc>
            </a:pPr>
            <a:r>
              <a:rPr lang="zh-CN" altLang="en-US" dirty="0">
                <a:solidFill>
                  <a:srgbClr val="4D4D4D"/>
                </a:solidFill>
                <a:latin typeface="-apple-system"/>
              </a:rPr>
              <a:t>如表</a:t>
            </a:r>
            <a:r>
              <a:rPr lang="en-US" altLang="zh-CN" dirty="0">
                <a:solidFill>
                  <a:srgbClr val="4D4D4D"/>
                </a:solidFill>
                <a:latin typeface="-apple-system"/>
              </a:rPr>
              <a:t>2</a:t>
            </a:r>
            <a:r>
              <a:rPr lang="zh-CN" altLang="en-US" dirty="0">
                <a:solidFill>
                  <a:srgbClr val="4D4D4D"/>
                </a:solidFill>
                <a:latin typeface="-apple-system"/>
              </a:rPr>
              <a:t>所示，作者的启发式规则能达到最高</a:t>
            </a:r>
            <a:r>
              <a:rPr lang="en-US" altLang="zh-CN" dirty="0">
                <a:solidFill>
                  <a:srgbClr val="4D4D4D"/>
                </a:solidFill>
                <a:latin typeface="-apple-system"/>
              </a:rPr>
              <a:t>87.5%</a:t>
            </a:r>
            <a:r>
              <a:rPr lang="zh-CN" altLang="en-US" dirty="0">
                <a:solidFill>
                  <a:srgbClr val="4D4D4D"/>
                </a:solidFill>
                <a:latin typeface="-apple-system"/>
              </a:rPr>
              <a:t>的实体覆盖率，而平均句子数则只有</a:t>
            </a:r>
            <a:r>
              <a:rPr lang="en-US" altLang="zh-CN" dirty="0">
                <a:solidFill>
                  <a:srgbClr val="4D4D4D"/>
                </a:solidFill>
                <a:latin typeface="-apple-system"/>
              </a:rPr>
              <a:t>2.69</a:t>
            </a:r>
            <a:r>
              <a:rPr lang="zh-CN" altLang="en-US" dirty="0">
                <a:solidFill>
                  <a:srgbClr val="4D4D4D"/>
                </a:solidFill>
                <a:latin typeface="-apple-system"/>
              </a:rPr>
              <a:t>，远低于文档平均句子数</a:t>
            </a:r>
            <a:r>
              <a:rPr lang="en-US" altLang="zh-CN" dirty="0">
                <a:solidFill>
                  <a:srgbClr val="4D4D4D"/>
                </a:solidFill>
                <a:latin typeface="-apple-system"/>
              </a:rPr>
              <a:t>8</a:t>
            </a:r>
            <a:r>
              <a:rPr lang="zh-CN" altLang="en-US" dirty="0">
                <a:solidFill>
                  <a:srgbClr val="4D4D4D"/>
                </a:solidFill>
                <a:latin typeface="-apple-system"/>
              </a:rPr>
              <a:t>，平均路径数也只有</a:t>
            </a:r>
            <a:r>
              <a:rPr lang="en-US" altLang="zh-CN" dirty="0">
                <a:solidFill>
                  <a:srgbClr val="4D4D4D"/>
                </a:solidFill>
                <a:latin typeface="-apple-system"/>
              </a:rPr>
              <a:t>2.27</a:t>
            </a:r>
            <a:r>
              <a:rPr lang="zh-CN" altLang="en-US" dirty="0">
                <a:solidFill>
                  <a:srgbClr val="4D4D4D"/>
                </a:solidFill>
                <a:latin typeface="-apple-system"/>
              </a:rPr>
              <a:t>不超过</a:t>
            </a:r>
            <a:r>
              <a:rPr lang="en-US" altLang="zh-CN" dirty="0">
                <a:solidFill>
                  <a:srgbClr val="4D4D4D"/>
                </a:solidFill>
                <a:latin typeface="-apple-system"/>
              </a:rPr>
              <a:t>3</a:t>
            </a:r>
            <a:r>
              <a:rPr lang="zh-CN" altLang="en-US" dirty="0">
                <a:solidFill>
                  <a:srgbClr val="4D4D4D"/>
                </a:solidFill>
                <a:latin typeface="-apple-system"/>
              </a:rPr>
              <a:t>条。</a:t>
            </a:r>
          </a:p>
        </p:txBody>
      </p:sp>
    </p:spTree>
    <p:extLst>
      <p:ext uri="{BB962C8B-B14F-4D97-AF65-F5344CB8AC3E}">
        <p14:creationId xmlns:p14="http://schemas.microsoft.com/office/powerpoint/2010/main" val="2033627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F75F10EF-0B00-49B6-92A8-80A211363EA3}"/>
              </a:ext>
            </a:extLst>
          </p:cNvPr>
          <p:cNvSpPr>
            <a:spLocks noGrp="1"/>
          </p:cNvSpPr>
          <p:nvPr>
            <p:ph type="sldNum" sz="quarter" idx="12"/>
          </p:nvPr>
        </p:nvSpPr>
        <p:spPr/>
        <p:txBody>
          <a:bodyPr/>
          <a:lstStyle/>
          <a:p>
            <a:fld id="{47E89491-EFDB-497E-854A-EC3102C9FAE1}" type="slidenum">
              <a:rPr lang="zh-CN" altLang="en-US" smtClean="0"/>
              <a:pPr/>
              <a:t>8</a:t>
            </a:fld>
            <a:r>
              <a:rPr lang="en-US" altLang="zh-CN"/>
              <a:t>/17</a:t>
            </a:r>
            <a:endParaRPr lang="zh-CN" altLang="en-US"/>
          </a:p>
        </p:txBody>
      </p:sp>
      <p:sp>
        <p:nvSpPr>
          <p:cNvPr id="6" name="矩形 5">
            <a:extLst>
              <a:ext uri="{FF2B5EF4-FFF2-40B4-BE49-F238E27FC236}">
                <a16:creationId xmlns:a16="http://schemas.microsoft.com/office/drawing/2014/main" id="{8EA6CEF1-E122-4596-8CFA-2A73ED9E6361}"/>
              </a:ext>
            </a:extLst>
          </p:cNvPr>
          <p:cNvSpPr/>
          <p:nvPr/>
        </p:nvSpPr>
        <p:spPr>
          <a:xfrm>
            <a:off x="522644" y="782453"/>
            <a:ext cx="7528697" cy="2732351"/>
          </a:xfrm>
          <a:prstGeom prst="rect">
            <a:avLst/>
          </a:prstGeom>
        </p:spPr>
        <p:txBody>
          <a:bodyPr wrap="square">
            <a:spAutoFit/>
          </a:bodyPr>
          <a:lstStyle/>
          <a:p>
            <a:pPr indent="457200" algn="just">
              <a:lnSpc>
                <a:spcPct val="120000"/>
              </a:lnSpc>
            </a:pPr>
            <a:r>
              <a:rPr lang="zh-CN" altLang="en-US" sz="1600" dirty="0">
                <a:solidFill>
                  <a:srgbClr val="4D4D4D"/>
                </a:solidFill>
                <a:latin typeface="-apple-system"/>
              </a:rPr>
              <a:t>为了进一步验证所选路径的充分性，作者通过将路径提供给 </a:t>
            </a:r>
            <a:r>
              <a:rPr lang="en-US" altLang="zh-CN" sz="1600" dirty="0">
                <a:solidFill>
                  <a:srgbClr val="4D4D4D"/>
                </a:solidFill>
                <a:latin typeface="-apple-system"/>
              </a:rPr>
              <a:t>RE </a:t>
            </a:r>
            <a:r>
              <a:rPr lang="zh-CN" altLang="en-US" sz="1600" dirty="0">
                <a:solidFill>
                  <a:srgbClr val="4D4D4D"/>
                </a:solidFill>
                <a:latin typeface="-apple-system"/>
              </a:rPr>
              <a:t>模型来进行评估。如果路径可以覆盖文档中的所有关键信息，那么将期望在相同的模型体系结构下具有可比或更好的性能，因为这些路径包含很少不相关的信息，并且可能有助于关注几个关键句子。</a:t>
            </a:r>
            <a:endParaRPr lang="en-US" altLang="zh-CN" sz="1600" dirty="0">
              <a:solidFill>
                <a:srgbClr val="4D4D4D"/>
              </a:solidFill>
              <a:latin typeface="-apple-system"/>
            </a:endParaRPr>
          </a:p>
          <a:p>
            <a:pPr indent="457200" algn="just">
              <a:lnSpc>
                <a:spcPct val="120000"/>
              </a:lnSpc>
            </a:pPr>
            <a:r>
              <a:rPr lang="zh-CN" altLang="en-US" sz="1600" dirty="0">
                <a:solidFill>
                  <a:srgbClr val="4D4D4D"/>
                </a:solidFill>
                <a:latin typeface="-apple-system"/>
              </a:rPr>
              <a:t>给定一对实体，首先按照之前的描述提取所有路径。由于每条路径对应着头尾实体的一种可能的连接，因此作者独立地预测与每条路径的关系，然后对结果进行汇总。</a:t>
            </a:r>
            <a:endParaRPr lang="en-US" altLang="zh-CN" sz="1600" dirty="0">
              <a:solidFill>
                <a:srgbClr val="4D4D4D"/>
              </a:solidFill>
              <a:latin typeface="-apple-system"/>
            </a:endParaRPr>
          </a:p>
          <a:p>
            <a:pPr indent="457200" algn="just">
              <a:lnSpc>
                <a:spcPct val="120000"/>
              </a:lnSpc>
            </a:pPr>
            <a:r>
              <a:rPr lang="zh-CN" altLang="en-US" sz="1600" dirty="0">
                <a:solidFill>
                  <a:srgbClr val="4D4D4D"/>
                </a:solidFill>
                <a:latin typeface="-apple-system"/>
              </a:rPr>
              <a:t>对于每一条路径</a:t>
            </a:r>
            <a:r>
              <a:rPr lang="en-US" altLang="zh-CN" sz="1600" dirty="0">
                <a:solidFill>
                  <a:srgbClr val="4D4D4D"/>
                </a:solidFill>
                <a:latin typeface="-apple-system"/>
              </a:rPr>
              <a:t>c</a:t>
            </a:r>
            <a:r>
              <a:rPr lang="zh-CN" altLang="en-US" sz="1600" dirty="0">
                <a:solidFill>
                  <a:srgbClr val="4D4D4D"/>
                </a:solidFill>
                <a:latin typeface="-apple-system"/>
              </a:rPr>
              <a:t>，作者将其中所有句子连接为一个片段                        ，句子的顺序和原文顺序相同。再把片段将</a:t>
            </a:r>
            <a:r>
              <a:rPr lang="zh-CN" altLang="en-US" sz="1600" dirty="0"/>
              <a:t>提供给</a:t>
            </a:r>
            <a:r>
              <a:rPr lang="en-US" altLang="zh-CN" sz="1600" dirty="0" err="1">
                <a:solidFill>
                  <a:srgbClr val="4D4D4D"/>
                </a:solidFill>
                <a:latin typeface="-apple-system"/>
              </a:rPr>
              <a:t>BiLSTM</a:t>
            </a:r>
            <a:r>
              <a:rPr lang="zh-CN" altLang="en-US" sz="1600" dirty="0">
                <a:solidFill>
                  <a:srgbClr val="4D4D4D"/>
                </a:solidFill>
                <a:latin typeface="-apple-system"/>
              </a:rPr>
              <a:t>获得上下文嵌入                    。</a:t>
            </a:r>
            <a:endParaRPr lang="en-US" altLang="zh-CN" sz="1600" dirty="0">
              <a:solidFill>
                <a:srgbClr val="4D4D4D"/>
              </a:solidFill>
              <a:latin typeface="-apple-system"/>
            </a:endParaRPr>
          </a:p>
        </p:txBody>
      </p:sp>
      <p:sp>
        <p:nvSpPr>
          <p:cNvPr id="8" name="矩形 7">
            <a:extLst>
              <a:ext uri="{FF2B5EF4-FFF2-40B4-BE49-F238E27FC236}">
                <a16:creationId xmlns:a16="http://schemas.microsoft.com/office/drawing/2014/main" id="{9CEA890B-4E7D-48B1-85FF-83B890AEEB25}"/>
              </a:ext>
            </a:extLst>
          </p:cNvPr>
          <p:cNvSpPr/>
          <p:nvPr/>
        </p:nvSpPr>
        <p:spPr>
          <a:xfrm>
            <a:off x="0" y="90386"/>
            <a:ext cx="3659977" cy="646331"/>
          </a:xfrm>
          <a:prstGeom prst="rect">
            <a:avLst/>
          </a:prstGeom>
        </p:spPr>
        <p:txBody>
          <a:bodyPr wrap="square">
            <a:spAutoFit/>
          </a:bodyPr>
          <a:lstStyle/>
          <a:p>
            <a:pPr algn="ctr" defTabSz="685800"/>
            <a:r>
              <a:rPr lang="zh-CN" altLang="en-US" sz="3600" b="1" kern="0" dirty="0">
                <a:solidFill>
                  <a:srgbClr val="1557AE"/>
                </a:solidFill>
                <a:latin typeface="黑体" panose="02010609060101010101" pitchFamily="49" charset="-122"/>
                <a:ea typeface="黑体" panose="02010609060101010101" pitchFamily="49" charset="-122"/>
              </a:rPr>
              <a:t>实验设置</a:t>
            </a:r>
          </a:p>
        </p:txBody>
      </p:sp>
      <p:pic>
        <p:nvPicPr>
          <p:cNvPr id="4" name="图片 3">
            <a:extLst>
              <a:ext uri="{FF2B5EF4-FFF2-40B4-BE49-F238E27FC236}">
                <a16:creationId xmlns:a16="http://schemas.microsoft.com/office/drawing/2014/main" id="{8D01C2B7-D20A-4F14-A441-D1C31A246C35}"/>
              </a:ext>
            </a:extLst>
          </p:cNvPr>
          <p:cNvPicPr>
            <a:picLocks noChangeAspect="1"/>
          </p:cNvPicPr>
          <p:nvPr/>
        </p:nvPicPr>
        <p:blipFill>
          <a:blip r:embed="rId2"/>
          <a:stretch>
            <a:fillRect/>
          </a:stretch>
        </p:blipFill>
        <p:spPr>
          <a:xfrm>
            <a:off x="6062911" y="2901369"/>
            <a:ext cx="980919" cy="248387"/>
          </a:xfrm>
          <a:prstGeom prst="rect">
            <a:avLst/>
          </a:prstGeom>
        </p:spPr>
      </p:pic>
      <p:pic>
        <p:nvPicPr>
          <p:cNvPr id="5" name="图片 4">
            <a:extLst>
              <a:ext uri="{FF2B5EF4-FFF2-40B4-BE49-F238E27FC236}">
                <a16:creationId xmlns:a16="http://schemas.microsoft.com/office/drawing/2014/main" id="{B8CC7BC2-D4A9-44A6-AEF8-AE3A329602C0}"/>
              </a:ext>
            </a:extLst>
          </p:cNvPr>
          <p:cNvPicPr>
            <a:picLocks noChangeAspect="1"/>
          </p:cNvPicPr>
          <p:nvPr/>
        </p:nvPicPr>
        <p:blipFill>
          <a:blip r:embed="rId3"/>
          <a:stretch>
            <a:fillRect/>
          </a:stretch>
        </p:blipFill>
        <p:spPr>
          <a:xfrm>
            <a:off x="6326445" y="3195492"/>
            <a:ext cx="882568" cy="252735"/>
          </a:xfrm>
          <a:prstGeom prst="rect">
            <a:avLst/>
          </a:prstGeom>
        </p:spPr>
      </p:pic>
      <p:sp>
        <p:nvSpPr>
          <p:cNvPr id="11" name="矩形 10">
            <a:extLst>
              <a:ext uri="{FF2B5EF4-FFF2-40B4-BE49-F238E27FC236}">
                <a16:creationId xmlns:a16="http://schemas.microsoft.com/office/drawing/2014/main" id="{4390F1D0-8867-4D06-983F-2907B433F720}"/>
              </a:ext>
            </a:extLst>
          </p:cNvPr>
          <p:cNvSpPr/>
          <p:nvPr/>
        </p:nvSpPr>
        <p:spPr>
          <a:xfrm>
            <a:off x="522642" y="3455331"/>
            <a:ext cx="7528697" cy="368627"/>
          </a:xfrm>
          <a:prstGeom prst="rect">
            <a:avLst/>
          </a:prstGeom>
        </p:spPr>
        <p:txBody>
          <a:bodyPr wrap="square">
            <a:spAutoFit/>
          </a:bodyPr>
          <a:lstStyle/>
          <a:p>
            <a:pPr indent="457200">
              <a:lnSpc>
                <a:spcPct val="120000"/>
              </a:lnSpc>
            </a:pPr>
            <a:r>
              <a:rPr lang="zh-CN" altLang="en-US" sz="1600" dirty="0">
                <a:solidFill>
                  <a:srgbClr val="4D4D4D"/>
                </a:solidFill>
                <a:latin typeface="-apple-system"/>
              </a:rPr>
              <a:t>一个实体语言片段的表示（从第</a:t>
            </a:r>
            <a:r>
              <a:rPr lang="en-US" altLang="zh-CN" sz="1600" dirty="0">
                <a:solidFill>
                  <a:srgbClr val="4D4D4D"/>
                </a:solidFill>
                <a:latin typeface="-apple-system"/>
              </a:rPr>
              <a:t>s</a:t>
            </a:r>
            <a:r>
              <a:rPr lang="zh-CN" altLang="en-US" sz="1600" dirty="0">
                <a:solidFill>
                  <a:srgbClr val="4D4D4D"/>
                </a:solidFill>
                <a:latin typeface="-apple-system"/>
              </a:rPr>
              <a:t>个单词到第</a:t>
            </a:r>
            <a:r>
              <a:rPr lang="en-US" altLang="zh-CN" sz="1600" dirty="0">
                <a:solidFill>
                  <a:srgbClr val="4D4D4D"/>
                </a:solidFill>
                <a:latin typeface="-apple-system"/>
              </a:rPr>
              <a:t>t</a:t>
            </a:r>
            <a:r>
              <a:rPr lang="zh-CN" altLang="en-US" sz="1600" dirty="0">
                <a:solidFill>
                  <a:srgbClr val="4D4D4D"/>
                </a:solidFill>
                <a:latin typeface="-apple-system"/>
              </a:rPr>
              <a:t>个单词）定义为：</a:t>
            </a:r>
          </a:p>
        </p:txBody>
      </p:sp>
      <p:pic>
        <p:nvPicPr>
          <p:cNvPr id="9" name="图片 8">
            <a:extLst>
              <a:ext uri="{FF2B5EF4-FFF2-40B4-BE49-F238E27FC236}">
                <a16:creationId xmlns:a16="http://schemas.microsoft.com/office/drawing/2014/main" id="{FECF8155-24FA-4081-A89F-D59EB8855097}"/>
              </a:ext>
            </a:extLst>
          </p:cNvPr>
          <p:cNvPicPr>
            <a:picLocks noChangeAspect="1"/>
          </p:cNvPicPr>
          <p:nvPr/>
        </p:nvPicPr>
        <p:blipFill>
          <a:blip r:embed="rId4"/>
          <a:stretch>
            <a:fillRect/>
          </a:stretch>
        </p:blipFill>
        <p:spPr>
          <a:xfrm>
            <a:off x="3468558" y="3811989"/>
            <a:ext cx="1625211" cy="564165"/>
          </a:xfrm>
          <a:prstGeom prst="rect">
            <a:avLst/>
          </a:prstGeom>
        </p:spPr>
      </p:pic>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80FB9F90-1F85-433F-A7BA-9468E75E09F5}"/>
                  </a:ext>
                </a:extLst>
              </p:cNvPr>
              <p:cNvSpPr/>
              <p:nvPr/>
            </p:nvSpPr>
            <p:spPr>
              <a:xfrm>
                <a:off x="522642" y="4364760"/>
                <a:ext cx="7528697" cy="367986"/>
              </a:xfrm>
              <a:prstGeom prst="rect">
                <a:avLst/>
              </a:prstGeom>
            </p:spPr>
            <p:txBody>
              <a:bodyPr wrap="square">
                <a:spAutoFit/>
              </a:bodyPr>
              <a:lstStyle/>
              <a:p>
                <a:pPr indent="457200">
                  <a:lnSpc>
                    <a:spcPct val="120000"/>
                  </a:lnSpc>
                </a:pPr>
                <a14:m>
                  <m:oMath xmlns:m="http://schemas.openxmlformats.org/officeDocument/2006/math">
                    <m:sSubSup>
                      <m:sSubSupPr>
                        <m:ctrlPr>
                          <a:rPr lang="en-US" altLang="zh-CN" sz="1600" i="1" smtClean="0">
                            <a:solidFill>
                              <a:srgbClr val="4D4D4D"/>
                            </a:solidFill>
                            <a:latin typeface="Cambria Math" panose="02040503050406030204" pitchFamily="18" charset="0"/>
                          </a:rPr>
                        </m:ctrlPr>
                      </m:sSubSupPr>
                      <m:e>
                        <m:r>
                          <m:rPr>
                            <m:sty m:val="p"/>
                          </m:rPr>
                          <a:rPr lang="en-US" altLang="zh-CN" sz="1600" i="1">
                            <a:solidFill>
                              <a:srgbClr val="4D4D4D"/>
                            </a:solidFill>
                            <a:latin typeface="Cambria Math" panose="02040503050406030204" pitchFamily="18" charset="0"/>
                          </a:rPr>
                          <m:t>e</m:t>
                        </m:r>
                      </m:e>
                      <m:sub>
                        <m:r>
                          <m:rPr>
                            <m:sty m:val="p"/>
                          </m:rPr>
                          <a:rPr lang="en-US" altLang="zh-CN" sz="1600" i="1">
                            <a:solidFill>
                              <a:srgbClr val="4D4D4D"/>
                            </a:solidFill>
                            <a:latin typeface="Cambria Math" panose="02040503050406030204" pitchFamily="18" charset="0"/>
                          </a:rPr>
                          <m:t>i</m:t>
                        </m:r>
                      </m:sub>
                      <m:sup>
                        <m:r>
                          <m:rPr>
                            <m:sty m:val="p"/>
                          </m:rPr>
                          <a:rPr lang="en-US" altLang="zh-CN" sz="1600" i="1">
                            <a:solidFill>
                              <a:srgbClr val="4D4D4D"/>
                            </a:solidFill>
                            <a:latin typeface="Cambria Math" panose="02040503050406030204" pitchFamily="18" charset="0"/>
                          </a:rPr>
                          <m:t>c</m:t>
                        </m:r>
                      </m:sup>
                    </m:sSubSup>
                  </m:oMath>
                </a14:m>
                <a:r>
                  <a:rPr lang="zh-CN" altLang="en-US" sz="1600" dirty="0">
                    <a:solidFill>
                      <a:srgbClr val="4D4D4D"/>
                    </a:solidFill>
                    <a:latin typeface="-apple-system"/>
                  </a:rPr>
                  <a:t>表示</a:t>
                </a:r>
                <a:r>
                  <a:rPr lang="en-US" altLang="zh-CN" sz="1600" dirty="0">
                    <a:solidFill>
                      <a:srgbClr val="4D4D4D"/>
                    </a:solidFill>
                    <a:latin typeface="-apple-system"/>
                  </a:rPr>
                  <a:t>K</a:t>
                </a:r>
                <a:r>
                  <a:rPr lang="zh-CN" altLang="en-US" sz="1600" dirty="0">
                    <a:solidFill>
                      <a:srgbClr val="4D4D4D"/>
                    </a:solidFill>
                    <a:latin typeface="-apple-system"/>
                  </a:rPr>
                  <a:t>个实体语言片段的平均值：</a:t>
                </a:r>
                <a:endParaRPr lang="zh-CN" altLang="en-US" dirty="0">
                  <a:solidFill>
                    <a:srgbClr val="4D4D4D"/>
                  </a:solidFill>
                  <a:latin typeface="-apple-system"/>
                </a:endParaRPr>
              </a:p>
            </p:txBody>
          </p:sp>
        </mc:Choice>
        <mc:Fallback xmlns="">
          <p:sp>
            <p:nvSpPr>
              <p:cNvPr id="12" name="矩形 11">
                <a:extLst>
                  <a:ext uri="{FF2B5EF4-FFF2-40B4-BE49-F238E27FC236}">
                    <a16:creationId xmlns:a16="http://schemas.microsoft.com/office/drawing/2014/main" id="{80FB9F90-1F85-433F-A7BA-9468E75E09F5}"/>
                  </a:ext>
                </a:extLst>
              </p:cNvPr>
              <p:cNvSpPr>
                <a:spLocks noRot="1" noChangeAspect="1" noMove="1" noResize="1" noEditPoints="1" noAdjustHandles="1" noChangeArrowheads="1" noChangeShapeType="1" noTextEdit="1"/>
              </p:cNvSpPr>
              <p:nvPr/>
            </p:nvSpPr>
            <p:spPr>
              <a:xfrm>
                <a:off x="522642" y="4364760"/>
                <a:ext cx="7528697" cy="367986"/>
              </a:xfrm>
              <a:prstGeom prst="rect">
                <a:avLst/>
              </a:prstGeom>
              <a:blipFill>
                <a:blip r:embed="rId5"/>
                <a:stretch>
                  <a:fillRect b="-21667"/>
                </a:stretch>
              </a:blipFill>
            </p:spPr>
            <p:txBody>
              <a:bodyPr/>
              <a:lstStyle/>
              <a:p>
                <a:r>
                  <a:rPr lang="zh-CN" altLang="en-US">
                    <a:noFill/>
                  </a:rPr>
                  <a:t> </a:t>
                </a:r>
              </a:p>
            </p:txBody>
          </p:sp>
        </mc:Fallback>
      </mc:AlternateContent>
      <p:pic>
        <p:nvPicPr>
          <p:cNvPr id="13" name="图片 12">
            <a:extLst>
              <a:ext uri="{FF2B5EF4-FFF2-40B4-BE49-F238E27FC236}">
                <a16:creationId xmlns:a16="http://schemas.microsoft.com/office/drawing/2014/main" id="{7FD3906B-371E-4871-8389-5414F28135CA}"/>
              </a:ext>
            </a:extLst>
          </p:cNvPr>
          <p:cNvPicPr>
            <a:picLocks noChangeAspect="1"/>
          </p:cNvPicPr>
          <p:nvPr/>
        </p:nvPicPr>
        <p:blipFill>
          <a:blip r:embed="rId6"/>
          <a:stretch>
            <a:fillRect/>
          </a:stretch>
        </p:blipFill>
        <p:spPr>
          <a:xfrm>
            <a:off x="3795388" y="4723145"/>
            <a:ext cx="971550" cy="423863"/>
          </a:xfrm>
          <a:prstGeom prst="rect">
            <a:avLst/>
          </a:prstGeom>
        </p:spPr>
      </p:pic>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C5696867-05FD-4000-802B-88EA92234F65}"/>
                  </a:ext>
                </a:extLst>
              </p:cNvPr>
              <p:cNvSpPr/>
              <p:nvPr/>
            </p:nvSpPr>
            <p:spPr>
              <a:xfrm>
                <a:off x="516814" y="5147008"/>
                <a:ext cx="7528697" cy="367986"/>
              </a:xfrm>
              <a:prstGeom prst="rect">
                <a:avLst/>
              </a:prstGeom>
            </p:spPr>
            <p:txBody>
              <a:bodyPr wrap="square">
                <a:spAutoFit/>
              </a:bodyPr>
              <a:lstStyle/>
              <a:p>
                <a:pPr indent="457200">
                  <a:lnSpc>
                    <a:spcPct val="120000"/>
                  </a:lnSpc>
                </a:pPr>
                <a14:m>
                  <m:oMath xmlns:m="http://schemas.openxmlformats.org/officeDocument/2006/math">
                    <m:r>
                      <a:rPr lang="zh-CN" altLang="en-US" sz="1600" i="1">
                        <a:solidFill>
                          <a:srgbClr val="4D4D4D"/>
                        </a:solidFill>
                        <a:latin typeface="Cambria Math" panose="02040503050406030204" pitchFamily="18" charset="0"/>
                      </a:rPr>
                      <m:t>然后</m:t>
                    </m:r>
                    <m:r>
                      <a:rPr lang="zh-CN" altLang="en-US" sz="1600" i="1" smtClean="0">
                        <a:solidFill>
                          <a:srgbClr val="4D4D4D"/>
                        </a:solidFill>
                        <a:latin typeface="Cambria Math" panose="02040503050406030204" pitchFamily="18" charset="0"/>
                      </a:rPr>
                      <m:t>，</m:t>
                    </m:r>
                    <m:r>
                      <a:rPr lang="zh-CN" altLang="en-US" sz="1600" i="1">
                        <a:solidFill>
                          <a:srgbClr val="4D4D4D"/>
                        </a:solidFill>
                        <a:latin typeface="Cambria Math" panose="02040503050406030204" pitchFamily="18" charset="0"/>
                      </a:rPr>
                      <m:t>作者使用一个两层感知器，基于当前路径</m:t>
                    </m:r>
                    <m:r>
                      <a:rPr lang="en-US" altLang="zh-CN" sz="1600" i="1">
                        <a:solidFill>
                          <a:srgbClr val="4D4D4D"/>
                        </a:solidFill>
                        <a:latin typeface="Cambria Math" panose="02040503050406030204" pitchFamily="18" charset="0"/>
                      </a:rPr>
                      <m:t>𝑐</m:t>
                    </m:r>
                    <m:r>
                      <a:rPr lang="zh-CN" altLang="en-US" sz="1600" i="1">
                        <a:solidFill>
                          <a:srgbClr val="4D4D4D"/>
                        </a:solidFill>
                        <a:latin typeface="Cambria Math" panose="02040503050406030204" pitchFamily="18" charset="0"/>
                      </a:rPr>
                      <m:t>，计算每个关系</m:t>
                    </m:r>
                    <m:r>
                      <a:rPr lang="en-US" altLang="zh-CN" sz="1600" i="1">
                        <a:solidFill>
                          <a:srgbClr val="4D4D4D"/>
                        </a:solidFill>
                        <a:latin typeface="Cambria Math" panose="02040503050406030204" pitchFamily="18" charset="0"/>
                      </a:rPr>
                      <m:t>𝑟</m:t>
                    </m:r>
                    <m:r>
                      <a:rPr lang="zh-CN" altLang="en-US" sz="1600" i="1">
                        <a:solidFill>
                          <a:srgbClr val="4D4D4D"/>
                        </a:solidFill>
                        <a:latin typeface="Cambria Math" panose="02040503050406030204" pitchFamily="18" charset="0"/>
                      </a:rPr>
                      <m:t>的概率</m:t>
                    </m:r>
                  </m:oMath>
                </a14:m>
                <a:r>
                  <a:rPr lang="zh-CN" altLang="en-US" sz="1600" dirty="0">
                    <a:solidFill>
                      <a:srgbClr val="4D4D4D"/>
                    </a:solidFill>
                    <a:latin typeface="-apple-system"/>
                  </a:rPr>
                  <a:t>：</a:t>
                </a:r>
                <a:endParaRPr lang="zh-CN" altLang="en-US" dirty="0">
                  <a:solidFill>
                    <a:srgbClr val="4D4D4D"/>
                  </a:solidFill>
                  <a:latin typeface="-apple-system"/>
                </a:endParaRPr>
              </a:p>
            </p:txBody>
          </p:sp>
        </mc:Choice>
        <mc:Fallback xmlns="">
          <p:sp>
            <p:nvSpPr>
              <p:cNvPr id="14" name="矩形 13">
                <a:extLst>
                  <a:ext uri="{FF2B5EF4-FFF2-40B4-BE49-F238E27FC236}">
                    <a16:creationId xmlns:a16="http://schemas.microsoft.com/office/drawing/2014/main" id="{C5696867-05FD-4000-802B-88EA92234F65}"/>
                  </a:ext>
                </a:extLst>
              </p:cNvPr>
              <p:cNvSpPr>
                <a:spLocks noRot="1" noChangeAspect="1" noMove="1" noResize="1" noEditPoints="1" noAdjustHandles="1" noChangeArrowheads="1" noChangeShapeType="1" noTextEdit="1"/>
              </p:cNvSpPr>
              <p:nvPr/>
            </p:nvSpPr>
            <p:spPr>
              <a:xfrm>
                <a:off x="516814" y="5147008"/>
                <a:ext cx="7528697" cy="367986"/>
              </a:xfrm>
              <a:prstGeom prst="rect">
                <a:avLst/>
              </a:prstGeom>
              <a:blipFill>
                <a:blip r:embed="rId7"/>
                <a:stretch>
                  <a:fillRect b="-19672"/>
                </a:stretch>
              </a:blipFill>
            </p:spPr>
            <p:txBody>
              <a:bodyPr/>
              <a:lstStyle/>
              <a:p>
                <a:r>
                  <a:rPr lang="zh-CN" altLang="en-US">
                    <a:noFill/>
                  </a:rPr>
                  <a:t> </a:t>
                </a:r>
              </a:p>
            </p:txBody>
          </p:sp>
        </mc:Fallback>
      </mc:AlternateContent>
      <p:pic>
        <p:nvPicPr>
          <p:cNvPr id="15" name="图片 14">
            <a:extLst>
              <a:ext uri="{FF2B5EF4-FFF2-40B4-BE49-F238E27FC236}">
                <a16:creationId xmlns:a16="http://schemas.microsoft.com/office/drawing/2014/main" id="{3DF7775B-D463-4696-AF24-A477CB50933F}"/>
              </a:ext>
            </a:extLst>
          </p:cNvPr>
          <p:cNvPicPr>
            <a:picLocks noChangeAspect="1"/>
          </p:cNvPicPr>
          <p:nvPr/>
        </p:nvPicPr>
        <p:blipFill>
          <a:blip r:embed="rId8"/>
          <a:stretch>
            <a:fillRect/>
          </a:stretch>
        </p:blipFill>
        <p:spPr>
          <a:xfrm>
            <a:off x="2954990" y="5505892"/>
            <a:ext cx="2652343" cy="333560"/>
          </a:xfrm>
          <a:prstGeom prst="rect">
            <a:avLst/>
          </a:prstGeom>
        </p:spPr>
      </p:pic>
      <p:sp>
        <p:nvSpPr>
          <p:cNvPr id="16" name="矩形 15">
            <a:extLst>
              <a:ext uri="{FF2B5EF4-FFF2-40B4-BE49-F238E27FC236}">
                <a16:creationId xmlns:a16="http://schemas.microsoft.com/office/drawing/2014/main" id="{B8DD46C1-5280-4C3D-9CB7-54DA286DFE39}"/>
              </a:ext>
            </a:extLst>
          </p:cNvPr>
          <p:cNvSpPr/>
          <p:nvPr/>
        </p:nvSpPr>
        <p:spPr>
          <a:xfrm>
            <a:off x="516814" y="5798855"/>
            <a:ext cx="7528697" cy="367986"/>
          </a:xfrm>
          <a:prstGeom prst="rect">
            <a:avLst/>
          </a:prstGeom>
        </p:spPr>
        <p:txBody>
          <a:bodyPr wrap="square">
            <a:spAutoFit/>
          </a:bodyPr>
          <a:lstStyle/>
          <a:p>
            <a:pPr indent="457200">
              <a:lnSpc>
                <a:spcPct val="120000"/>
              </a:lnSpc>
            </a:pPr>
            <a:r>
              <a:rPr lang="zh-CN" altLang="en-US" sz="1600" dirty="0">
                <a:solidFill>
                  <a:srgbClr val="4D4D4D"/>
                </a:solidFill>
                <a:latin typeface="-apple-system"/>
              </a:rPr>
              <a:t>在获得给定实体对之间的每个路径的预测后，我们选择最有可能的预测：</a:t>
            </a:r>
            <a:endParaRPr lang="zh-CN" altLang="en-US" dirty="0">
              <a:solidFill>
                <a:srgbClr val="4D4D4D"/>
              </a:solidFill>
              <a:latin typeface="-apple-system"/>
            </a:endParaRPr>
          </a:p>
        </p:txBody>
      </p:sp>
      <p:pic>
        <p:nvPicPr>
          <p:cNvPr id="17" name="图片 16">
            <a:extLst>
              <a:ext uri="{FF2B5EF4-FFF2-40B4-BE49-F238E27FC236}">
                <a16:creationId xmlns:a16="http://schemas.microsoft.com/office/drawing/2014/main" id="{8FB62953-C885-452C-B6CB-0F65F10715F1}"/>
              </a:ext>
            </a:extLst>
          </p:cNvPr>
          <p:cNvPicPr>
            <a:picLocks noChangeAspect="1"/>
          </p:cNvPicPr>
          <p:nvPr/>
        </p:nvPicPr>
        <p:blipFill>
          <a:blip r:embed="rId9"/>
          <a:stretch>
            <a:fillRect/>
          </a:stretch>
        </p:blipFill>
        <p:spPr>
          <a:xfrm>
            <a:off x="3537841" y="6160511"/>
            <a:ext cx="1486640" cy="335871"/>
          </a:xfrm>
          <a:prstGeom prst="rect">
            <a:avLst/>
          </a:prstGeom>
        </p:spPr>
      </p:pic>
    </p:spTree>
    <p:extLst>
      <p:ext uri="{BB962C8B-B14F-4D97-AF65-F5344CB8AC3E}">
        <p14:creationId xmlns:p14="http://schemas.microsoft.com/office/powerpoint/2010/main" val="45445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F75F10EF-0B00-49B6-92A8-80A211363EA3}"/>
              </a:ext>
            </a:extLst>
          </p:cNvPr>
          <p:cNvSpPr>
            <a:spLocks noGrp="1"/>
          </p:cNvSpPr>
          <p:nvPr>
            <p:ph type="sldNum" sz="quarter" idx="12"/>
          </p:nvPr>
        </p:nvSpPr>
        <p:spPr/>
        <p:txBody>
          <a:bodyPr/>
          <a:lstStyle/>
          <a:p>
            <a:fld id="{47E89491-EFDB-497E-854A-EC3102C9FAE1}" type="slidenum">
              <a:rPr lang="zh-CN" altLang="en-US" smtClean="0"/>
              <a:pPr/>
              <a:t>9</a:t>
            </a:fld>
            <a:r>
              <a:rPr lang="en-US" altLang="zh-CN"/>
              <a:t>/17</a:t>
            </a:r>
            <a:endParaRPr lang="zh-CN" altLang="en-US"/>
          </a:p>
        </p:txBody>
      </p:sp>
      <p:sp>
        <p:nvSpPr>
          <p:cNvPr id="6" name="矩形 5">
            <a:extLst>
              <a:ext uri="{FF2B5EF4-FFF2-40B4-BE49-F238E27FC236}">
                <a16:creationId xmlns:a16="http://schemas.microsoft.com/office/drawing/2014/main" id="{8EA6CEF1-E122-4596-8CFA-2A73ED9E6361}"/>
              </a:ext>
            </a:extLst>
          </p:cNvPr>
          <p:cNvSpPr/>
          <p:nvPr/>
        </p:nvSpPr>
        <p:spPr>
          <a:xfrm>
            <a:off x="522646" y="957170"/>
            <a:ext cx="7528697" cy="1255024"/>
          </a:xfrm>
          <a:prstGeom prst="rect">
            <a:avLst/>
          </a:prstGeom>
        </p:spPr>
        <p:txBody>
          <a:bodyPr wrap="square">
            <a:spAutoFit/>
          </a:bodyPr>
          <a:lstStyle/>
          <a:p>
            <a:pPr indent="457200">
              <a:lnSpc>
                <a:spcPct val="120000"/>
              </a:lnSpc>
            </a:pPr>
            <a:r>
              <a:rPr lang="zh-CN" altLang="en-US" sz="1600" dirty="0">
                <a:solidFill>
                  <a:srgbClr val="4D4D4D"/>
                </a:solidFill>
                <a:latin typeface="-apple-system"/>
              </a:rPr>
              <a:t>作者将这个方法与之前基于序列的模型和基于图的模型进行了比较。所有这些模型都将整个文档作为输入。如下表所示，本文选择的带有 </a:t>
            </a:r>
            <a:r>
              <a:rPr lang="en-US" altLang="zh-CN" sz="1600" dirty="0" err="1">
                <a:solidFill>
                  <a:srgbClr val="4D4D4D"/>
                </a:solidFill>
                <a:latin typeface="-apple-system"/>
              </a:rPr>
              <a:t>BiLSTM</a:t>
            </a:r>
            <a:r>
              <a:rPr lang="en-US" altLang="zh-CN" sz="1600" dirty="0">
                <a:solidFill>
                  <a:srgbClr val="4D4D4D"/>
                </a:solidFill>
                <a:latin typeface="-apple-system"/>
              </a:rPr>
              <a:t> </a:t>
            </a:r>
            <a:r>
              <a:rPr lang="zh-CN" altLang="en-US" sz="1600" dirty="0">
                <a:solidFill>
                  <a:srgbClr val="4D4D4D"/>
                </a:solidFill>
                <a:latin typeface="-apple-system"/>
              </a:rPr>
              <a:t>的路径在测试集上达到了 </a:t>
            </a:r>
            <a:r>
              <a:rPr lang="en-US" altLang="zh-CN" sz="1600" dirty="0">
                <a:solidFill>
                  <a:srgbClr val="4D4D4D"/>
                </a:solidFill>
                <a:latin typeface="-apple-system"/>
              </a:rPr>
              <a:t>56.23% </a:t>
            </a:r>
            <a:r>
              <a:rPr lang="zh-CN" altLang="en-US" sz="1600" dirty="0">
                <a:solidFill>
                  <a:srgbClr val="4D4D4D"/>
                </a:solidFill>
                <a:latin typeface="-apple-system"/>
              </a:rPr>
              <a:t>的 </a:t>
            </a:r>
            <a:r>
              <a:rPr lang="en-US" altLang="zh-CN" sz="1600" dirty="0">
                <a:solidFill>
                  <a:srgbClr val="4D4D4D"/>
                </a:solidFill>
                <a:latin typeface="-apple-system"/>
              </a:rPr>
              <a:t>F1</a:t>
            </a:r>
            <a:r>
              <a:rPr lang="zh-CN" altLang="en-US" sz="1600" dirty="0">
                <a:solidFill>
                  <a:srgbClr val="4D4D4D"/>
                </a:solidFill>
                <a:latin typeface="-apple-system"/>
              </a:rPr>
              <a:t>，优于基于序列的模型。与基线 </a:t>
            </a:r>
            <a:r>
              <a:rPr lang="en-US" altLang="zh-CN" sz="1600" dirty="0" err="1">
                <a:solidFill>
                  <a:srgbClr val="4D4D4D"/>
                </a:solidFill>
                <a:latin typeface="-apple-system"/>
              </a:rPr>
              <a:t>BiLSTM</a:t>
            </a:r>
            <a:r>
              <a:rPr lang="en-US" altLang="zh-CN" sz="1600" dirty="0">
                <a:solidFill>
                  <a:srgbClr val="4D4D4D"/>
                </a:solidFill>
                <a:latin typeface="-apple-system"/>
              </a:rPr>
              <a:t> </a:t>
            </a:r>
            <a:r>
              <a:rPr lang="zh-CN" altLang="en-US" sz="1600" dirty="0">
                <a:solidFill>
                  <a:srgbClr val="4D4D4D"/>
                </a:solidFill>
                <a:latin typeface="-apple-system"/>
              </a:rPr>
              <a:t>相比，本文的模型在开发集上对句内实体对和句间实体对的改进分别为 </a:t>
            </a:r>
            <a:r>
              <a:rPr lang="en-US" altLang="zh-CN" sz="1600" dirty="0">
                <a:solidFill>
                  <a:srgbClr val="4D4D4D"/>
                </a:solidFill>
                <a:latin typeface="-apple-system"/>
              </a:rPr>
              <a:t>5.68% </a:t>
            </a:r>
            <a:r>
              <a:rPr lang="zh-CN" altLang="en-US" sz="1600" dirty="0">
                <a:solidFill>
                  <a:srgbClr val="4D4D4D"/>
                </a:solidFill>
                <a:latin typeface="-apple-system"/>
              </a:rPr>
              <a:t>和 </a:t>
            </a:r>
            <a:r>
              <a:rPr lang="en-US" altLang="zh-CN" sz="1600" dirty="0">
                <a:solidFill>
                  <a:srgbClr val="4D4D4D"/>
                </a:solidFill>
                <a:latin typeface="-apple-system"/>
              </a:rPr>
              <a:t>5.62%</a:t>
            </a:r>
            <a:r>
              <a:rPr lang="zh-CN" altLang="en-US" sz="1600" dirty="0">
                <a:solidFill>
                  <a:srgbClr val="4D4D4D"/>
                </a:solidFill>
                <a:latin typeface="-apple-system"/>
              </a:rPr>
              <a:t>。</a:t>
            </a:r>
          </a:p>
        </p:txBody>
      </p:sp>
      <p:sp>
        <p:nvSpPr>
          <p:cNvPr id="7" name="矩形 6">
            <a:extLst>
              <a:ext uri="{FF2B5EF4-FFF2-40B4-BE49-F238E27FC236}">
                <a16:creationId xmlns:a16="http://schemas.microsoft.com/office/drawing/2014/main" id="{411F6F5C-A0B5-4655-B8D8-032F00E24E7E}"/>
              </a:ext>
            </a:extLst>
          </p:cNvPr>
          <p:cNvSpPr/>
          <p:nvPr/>
        </p:nvSpPr>
        <p:spPr>
          <a:xfrm>
            <a:off x="522645" y="4761187"/>
            <a:ext cx="7528697" cy="1879874"/>
          </a:xfrm>
          <a:prstGeom prst="rect">
            <a:avLst/>
          </a:prstGeom>
        </p:spPr>
        <p:txBody>
          <a:bodyPr wrap="square">
            <a:spAutoFit/>
          </a:bodyPr>
          <a:lstStyle/>
          <a:p>
            <a:pPr indent="457200">
              <a:lnSpc>
                <a:spcPct val="120000"/>
              </a:lnSpc>
            </a:pPr>
            <a:r>
              <a:rPr lang="zh-CN" altLang="en-US" sz="1600" dirty="0">
                <a:solidFill>
                  <a:srgbClr val="4D4D4D"/>
                </a:solidFill>
                <a:latin typeface="-apple-system"/>
              </a:rPr>
              <a:t>与基于图的模型相比，尽管基于图的模型更复杂，还具有过滤无关信息的能力，但这种简单方法获得了更高的性能。结合本文的路径选择方案，与相同情况下基于 </a:t>
            </a:r>
            <a:r>
              <a:rPr lang="en-US" altLang="zh-CN" sz="1600" dirty="0">
                <a:solidFill>
                  <a:srgbClr val="4D4D4D"/>
                </a:solidFill>
                <a:latin typeface="-apple-system"/>
              </a:rPr>
              <a:t>SOTA </a:t>
            </a:r>
            <a:r>
              <a:rPr lang="zh-CN" altLang="en-US" sz="1600" dirty="0">
                <a:solidFill>
                  <a:srgbClr val="4D4D4D"/>
                </a:solidFill>
                <a:latin typeface="-apple-system"/>
              </a:rPr>
              <a:t>图的模型相比，</a:t>
            </a:r>
            <a:r>
              <a:rPr lang="en-US" altLang="zh-CN" sz="1600" dirty="0" err="1">
                <a:solidFill>
                  <a:srgbClr val="4D4D4D"/>
                </a:solidFill>
                <a:latin typeface="-apple-system"/>
              </a:rPr>
              <a:t>BiLSTM</a:t>
            </a:r>
            <a:r>
              <a:rPr lang="en-US" altLang="zh-CN" sz="1600" dirty="0">
                <a:solidFill>
                  <a:srgbClr val="4D4D4D"/>
                </a:solidFill>
                <a:latin typeface="-apple-system"/>
              </a:rPr>
              <a:t> </a:t>
            </a:r>
            <a:r>
              <a:rPr lang="zh-CN" altLang="en-US" sz="1600" dirty="0">
                <a:solidFill>
                  <a:srgbClr val="4D4D4D"/>
                </a:solidFill>
                <a:latin typeface="-apple-system"/>
              </a:rPr>
              <a:t>在验证集和测试集上的性能分别提高了 </a:t>
            </a:r>
            <a:r>
              <a:rPr lang="en-US" altLang="zh-CN" sz="1600" dirty="0">
                <a:solidFill>
                  <a:srgbClr val="4D4D4D"/>
                </a:solidFill>
                <a:latin typeface="-apple-system"/>
              </a:rPr>
              <a:t>1.25% </a:t>
            </a:r>
            <a:r>
              <a:rPr lang="zh-CN" altLang="en-US" sz="1600" dirty="0">
                <a:solidFill>
                  <a:srgbClr val="4D4D4D"/>
                </a:solidFill>
                <a:latin typeface="-apple-system"/>
              </a:rPr>
              <a:t>和 </a:t>
            </a:r>
            <a:r>
              <a:rPr lang="en-US" altLang="zh-CN" sz="1600" dirty="0">
                <a:solidFill>
                  <a:srgbClr val="4D4D4D"/>
                </a:solidFill>
                <a:latin typeface="-apple-system"/>
              </a:rPr>
              <a:t>1.15%</a:t>
            </a:r>
            <a:r>
              <a:rPr lang="zh-CN" altLang="en-US" sz="1600" dirty="0">
                <a:solidFill>
                  <a:srgbClr val="4D4D4D"/>
                </a:solidFill>
                <a:latin typeface="-apple-system"/>
              </a:rPr>
              <a:t>。这可能表明，虽然基于图的模型显示出以自适应方式关注重要信息的出色能力，但从文档中显式选择比完全依赖基于图的模型更有帮助。</a:t>
            </a:r>
          </a:p>
          <a:p>
            <a:pPr indent="457200">
              <a:lnSpc>
                <a:spcPct val="120000"/>
              </a:lnSpc>
            </a:pPr>
            <a:endParaRPr lang="zh-CN" altLang="en-US" dirty="0">
              <a:solidFill>
                <a:srgbClr val="4D4D4D"/>
              </a:solidFill>
              <a:latin typeface="-apple-system"/>
            </a:endParaRPr>
          </a:p>
        </p:txBody>
      </p:sp>
      <p:sp>
        <p:nvSpPr>
          <p:cNvPr id="9" name="矩形 8">
            <a:extLst>
              <a:ext uri="{FF2B5EF4-FFF2-40B4-BE49-F238E27FC236}">
                <a16:creationId xmlns:a16="http://schemas.microsoft.com/office/drawing/2014/main" id="{A605AA74-3061-413F-8452-86D19C1BE1EF}"/>
              </a:ext>
            </a:extLst>
          </p:cNvPr>
          <p:cNvSpPr/>
          <p:nvPr/>
        </p:nvSpPr>
        <p:spPr>
          <a:xfrm>
            <a:off x="0" y="90386"/>
            <a:ext cx="3659977" cy="646331"/>
          </a:xfrm>
          <a:prstGeom prst="rect">
            <a:avLst/>
          </a:prstGeom>
        </p:spPr>
        <p:txBody>
          <a:bodyPr wrap="square">
            <a:spAutoFit/>
          </a:bodyPr>
          <a:lstStyle/>
          <a:p>
            <a:pPr algn="ctr" defTabSz="685800"/>
            <a:r>
              <a:rPr lang="zh-CN" altLang="en-US" sz="3600" b="1" kern="0" dirty="0">
                <a:solidFill>
                  <a:srgbClr val="1557AE"/>
                </a:solidFill>
                <a:latin typeface="黑体" panose="02010609060101010101" pitchFamily="49" charset="-122"/>
                <a:ea typeface="黑体" panose="02010609060101010101" pitchFamily="49" charset="-122"/>
              </a:rPr>
              <a:t>实验结果</a:t>
            </a:r>
          </a:p>
        </p:txBody>
      </p:sp>
      <p:pic>
        <p:nvPicPr>
          <p:cNvPr id="4" name="图片 3">
            <a:extLst>
              <a:ext uri="{FF2B5EF4-FFF2-40B4-BE49-F238E27FC236}">
                <a16:creationId xmlns:a16="http://schemas.microsoft.com/office/drawing/2014/main" id="{F024D4F4-CEE0-4C1B-840C-EF5F791E7EFE}"/>
              </a:ext>
            </a:extLst>
          </p:cNvPr>
          <p:cNvPicPr>
            <a:picLocks noChangeAspect="1"/>
          </p:cNvPicPr>
          <p:nvPr/>
        </p:nvPicPr>
        <p:blipFill>
          <a:blip r:embed="rId2"/>
          <a:stretch>
            <a:fillRect/>
          </a:stretch>
        </p:blipFill>
        <p:spPr>
          <a:xfrm>
            <a:off x="2814884" y="2212194"/>
            <a:ext cx="2860295" cy="2359660"/>
          </a:xfrm>
          <a:prstGeom prst="rect">
            <a:avLst/>
          </a:prstGeom>
        </p:spPr>
      </p:pic>
    </p:spTree>
    <p:extLst>
      <p:ext uri="{BB962C8B-B14F-4D97-AF65-F5344CB8AC3E}">
        <p14:creationId xmlns:p14="http://schemas.microsoft.com/office/powerpoint/2010/main" val="804534995"/>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2157</TotalTime>
  <Words>1172</Words>
  <Application>Microsoft Office PowerPoint</Application>
  <PresentationFormat>全屏显示(4:3)</PresentationFormat>
  <Paragraphs>45</Paragraphs>
  <Slides>11</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11</vt:i4>
      </vt:variant>
    </vt:vector>
  </HeadingPairs>
  <TitlesOfParts>
    <vt:vector size="26" baseType="lpstr">
      <vt:lpstr>-apple-system</vt:lpstr>
      <vt:lpstr>PingFang SC Semibold</vt:lpstr>
      <vt:lpstr>等线</vt:lpstr>
      <vt:lpstr>等线 Light</vt:lpstr>
      <vt:lpstr>方正兰亭中黑_GBK</vt:lpstr>
      <vt:lpstr>黑体</vt:lpstr>
      <vt:lpstr>楷体</vt:lpstr>
      <vt:lpstr>宋体</vt:lpstr>
      <vt:lpstr>Arial</vt:lpstr>
      <vt:lpstr>Calibri</vt:lpstr>
      <vt:lpstr>Calibri Light</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武乐飞</dc:creator>
  <cp:lastModifiedBy>张宇航</cp:lastModifiedBy>
  <cp:revision>64</cp:revision>
  <dcterms:created xsi:type="dcterms:W3CDTF">2020-12-11T13:22:15Z</dcterms:created>
  <dcterms:modified xsi:type="dcterms:W3CDTF">2022-01-06T11:30:12Z</dcterms:modified>
</cp:coreProperties>
</file>