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7" r:id="rId2"/>
    <p:sldId id="1864" r:id="rId3"/>
    <p:sldId id="1880" r:id="rId4"/>
    <p:sldId id="1862" r:id="rId5"/>
    <p:sldId id="1896" r:id="rId6"/>
    <p:sldId id="1883" r:id="rId7"/>
    <p:sldId id="1897" r:id="rId8"/>
    <p:sldId id="1898" r:id="rId9"/>
    <p:sldId id="1899" r:id="rId10"/>
    <p:sldId id="1902" r:id="rId11"/>
    <p:sldId id="1901" r:id="rId12"/>
    <p:sldId id="1900" r:id="rId13"/>
    <p:sldId id="187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68" autoAdjust="0"/>
    <p:restoredTop sz="84972" autoAdjust="0"/>
  </p:normalViewPr>
  <p:slideViewPr>
    <p:cSldViewPr snapToGrid="0">
      <p:cViewPr varScale="1">
        <p:scale>
          <a:sx n="97" d="100"/>
          <a:sy n="97" d="100"/>
        </p:scale>
        <p:origin x="13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D0FF61B-3198-4E26-8D94-2412A4726C6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028D35-AF42-49DA-9D8B-5AD15096CF9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67D58C-5CA3-4A99-A521-2A0E5C61A973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EE99D5-D7D1-4871-BBC5-2DFBF52553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D8A6E7-5868-405E-A39A-1CBEF13A0A0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FC6DEA-217F-4263-A12F-FAA88EEC11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1913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37367-ECEC-4585-A1A6-0A3D90E57927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66427C-5FB0-4207-A35B-3C54E17AD5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503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66427C-5FB0-4207-A35B-3C54E17AD5B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2688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66427C-5FB0-4207-A35B-3C54E17AD5B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0976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66427C-5FB0-4207-A35B-3C54E17AD5B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4811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1455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66427C-5FB0-4207-A35B-3C54E17AD5B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043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66427C-5FB0-4207-A35B-3C54E17AD5B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051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66427C-5FB0-4207-A35B-3C54E17AD5B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575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66427C-5FB0-4207-A35B-3C54E17AD5B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857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66427C-5FB0-4207-A35B-3C54E17AD5B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915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66427C-5FB0-4207-A35B-3C54E17AD5B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1665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66427C-5FB0-4207-A35B-3C54E17AD5B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15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66427C-5FB0-4207-A35B-3C54E17AD5B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867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5634D0-B4C6-4DAD-835C-AFEF3C1E8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75F2C8-D008-4348-903D-1F5357F958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6DCF12-A926-40FA-9524-A43654BE1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DB1156-935A-47B1-9F98-1ECBD2A96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B624B1-56F7-4216-B856-428C717BD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2DCE-CB4A-4E37-A353-315BD41F6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550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35E67-A441-4D67-98BD-AE3364189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C7AE00-A54E-4BBA-87F5-2B71113F7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079D76-2660-45AE-B022-E55BD8AD2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DBD3DD-4343-4E13-9295-AB921275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42BBAF-1AEB-4235-B176-302902AD9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2DCE-CB4A-4E37-A353-315BD41F6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387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D7D0467-B734-4862-A5C0-7A835DB631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5DEBE3-F6AD-43BE-A301-6CEADA6B9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7D464C-B9F5-45E1-A832-3FA996179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1A1E84-BA83-4772-8E9B-C5B4A5824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EDC1E4-C7D3-4A28-A0F9-4FCF21813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2DCE-CB4A-4E37-A353-315BD41F6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532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1695878" y="74517"/>
            <a:ext cx="3474031" cy="6661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518" b="1" dirty="0">
              <a:solidFill>
                <a:srgbClr val="4276A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164638"/>
            <a:ext cx="694944" cy="576063"/>
          </a:xfrm>
          <a:prstGeom prst="rect">
            <a:avLst/>
          </a:prstGeom>
          <a:solidFill>
            <a:srgbClr val="005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78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92405" y="731564"/>
            <a:ext cx="11499596" cy="0"/>
          </a:xfrm>
          <a:prstGeom prst="line">
            <a:avLst/>
          </a:prstGeom>
          <a:ln>
            <a:solidFill>
              <a:srgbClr val="005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 userDrawn="1"/>
        </p:nvSpPr>
        <p:spPr>
          <a:xfrm>
            <a:off x="1695878" y="74517"/>
            <a:ext cx="3474031" cy="6661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518" b="1" dirty="0">
              <a:solidFill>
                <a:srgbClr val="4276A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0" name="Picture 2" descr="xjtu">
            <a:extLst>
              <a:ext uri="{FF2B5EF4-FFF2-40B4-BE49-F238E27FC236}">
                <a16:creationId xmlns:a16="http://schemas.microsoft.com/office/drawing/2014/main" id="{44DDE082-0B39-44EC-84FC-76DA1E0C29A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87" r="53446" b="36977"/>
          <a:stretch/>
        </p:blipFill>
        <p:spPr bwMode="auto">
          <a:xfrm>
            <a:off x="10116569" y="207200"/>
            <a:ext cx="1973055" cy="5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50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831C7D-02B3-4637-B5CD-DB297964B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C78FC8-1CC6-4AE7-92F4-DFB814E9C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F1FF58-D5DF-40F7-AB64-5E8AB1D71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70A06C-051D-4956-A9AA-152B3F126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777B80-0E61-40D3-AF83-07FEFF99C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2DCE-CB4A-4E37-A353-315BD41F6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619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1FD443-0C6E-4B5E-BBE8-B1174A6CD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033763-6116-4F13-9827-D84C3ED7B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9873D7-7B25-489D-B6AB-F387A3B39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14FE51-CB5E-4C12-BD57-6BC265719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47DD14-9752-4ED3-AAF9-A34FF64E0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2DCE-CB4A-4E37-A353-315BD41F6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319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93C298-66D0-48D9-8AC1-49C05B954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8DB29D-BE20-4175-A098-D76ABF0147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B04E3E-391F-4919-B298-9EEBF046F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437C8B-7EF3-495C-81E2-7FFC9F32D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88B4B7-A3F0-4750-B152-A47816783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F387BD-729E-4C09-8806-8CC0F0788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2DCE-CB4A-4E37-A353-315BD41F6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908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38A1BE-43DE-4ED4-B626-CBA648541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C6CBB3-9833-4559-AD7A-052D487A2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3F01EB-EB3A-4BBE-8BAA-26C838EB7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324AD0F-790A-4038-A945-331C6684CA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E863F65-581C-47F0-97B4-F73B868DD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7879B99-E3E6-47A2-B5C7-CA7CB10C2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DF88DE-2E89-4424-9CF7-156759A28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019155D-1952-468E-92C4-2B3CFE4BC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2DCE-CB4A-4E37-A353-315BD41F6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38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702794-21D1-46A2-A2CD-380B299A2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33C75BB-3C28-47BC-B4F6-4D7F40157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1105E24-51EC-4CD9-B31C-2F192E568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1452A9-6F87-49AF-8D7F-DF46A6A0E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2DCE-CB4A-4E37-A353-315BD41F6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92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C6EC51F-EB05-4E40-A347-5E08D9E8F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0977934-B688-4F42-80F8-2E3C3A53E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DEFBEB-7F4D-4F93-873C-134CE35E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2DCE-CB4A-4E37-A353-315BD41F6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972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07FA45-4E71-4450-A517-F700BBF67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909122-922F-487A-BFD6-3CD1A7664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C0FC34-0EA1-45B1-83D7-4A8C53770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05509C-E403-41C5-B044-62D331FEF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CA3314-3230-4CE7-9E39-9E062728A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7038BE-A8D6-4A71-91FA-74B7E4276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2DCE-CB4A-4E37-A353-315BD41F6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47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0D0648-8671-4B82-8D07-7167EC7A6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E16819-B45D-498F-9EC4-337C7ED5C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8B4AE0-8ABB-4B9D-89E4-CC1CE1B0B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D9E8B2-A40A-4554-8BC1-7B7D35778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E77F29-0CCA-4EF2-B110-77B385E0E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22617A-9E38-4BB6-B466-5C78F6888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2DCE-CB4A-4E37-A353-315BD41F6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056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C6C4A7-1298-483D-A986-6E31EDC46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EF040B-F0CB-4870-ACDC-705EE4C33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01DBAB-457C-4087-A7C9-6EAD1CBC10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72553F-A9BE-4B74-BD17-A53BCCD5F7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E6153A-B284-40A1-A48A-7839EF2206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02DCE-CB4A-4E37-A353-315BD41F6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785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Relationship Id="rId5" Type="http://schemas.openxmlformats.org/officeDocument/2006/relationships/image" Target="../media/image6.jpe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77091" y="785366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/>
              <a:t> 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47789" y="1787498"/>
            <a:ext cx="11096422" cy="2123658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kern="100" spc="-1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4400" b="1" kern="100" spc="-1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COLING20</a:t>
            </a:r>
            <a:r>
              <a:rPr lang="en-US" altLang="zh-CN" sz="4400" b="1" kern="100" spc="-1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] </a:t>
            </a:r>
            <a:r>
              <a:rPr lang="en-US" altLang="zh-CN" sz="4400" b="1" kern="100" spc="-1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TPLinker</a:t>
            </a:r>
            <a:r>
              <a:rPr lang="en-US" altLang="zh-CN" sz="4400" b="1" kern="100" spc="-1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 Single-stage Joint Extraction of Entities and Relations Through Token Pair Linking</a:t>
            </a:r>
          </a:p>
        </p:txBody>
      </p:sp>
      <p:pic>
        <p:nvPicPr>
          <p:cNvPr id="1026" name="Picture 2" descr="xjtu">
            <a:extLst>
              <a:ext uri="{FF2B5EF4-FFF2-40B4-BE49-F238E27FC236}">
                <a16:creationId xmlns:a16="http://schemas.microsoft.com/office/drawing/2014/main" id="{6A8210F4-5C3A-4C62-BB14-DD3119BE6B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87" r="53446" b="36977"/>
          <a:stretch/>
        </p:blipFill>
        <p:spPr bwMode="auto">
          <a:xfrm>
            <a:off x="134216" y="162903"/>
            <a:ext cx="2456584" cy="73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EC73580-568A-420D-A101-5490CB9200DF}"/>
              </a:ext>
            </a:extLst>
          </p:cNvPr>
          <p:cNvSpPr/>
          <p:nvPr/>
        </p:nvSpPr>
        <p:spPr>
          <a:xfrm>
            <a:off x="2968615" y="5419550"/>
            <a:ext cx="6254770" cy="91986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indent="127000" algn="ctr">
              <a:lnSpc>
                <a:spcPct val="120000"/>
              </a:lnSpc>
            </a:pPr>
            <a:r>
              <a:rPr lang="zh-CN" altLang="en-US" sz="2400" b="1" kern="100" dirty="0">
                <a:solidFill>
                  <a:srgbClr val="1557AE"/>
                </a:solidFill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汇报人：张浩堃</a:t>
            </a:r>
            <a:endParaRPr lang="en-US" altLang="zh-CN" sz="2400" b="1" kern="100" dirty="0">
              <a:solidFill>
                <a:srgbClr val="1557AE"/>
              </a:solidFill>
              <a:latin typeface="楷体" pitchFamily="49" charset="-122"/>
              <a:ea typeface="楷体" pitchFamily="49" charset="-122"/>
              <a:cs typeface="Times New Roman" panose="02020603050405020304" pitchFamily="18" charset="0"/>
            </a:endParaRPr>
          </a:p>
          <a:p>
            <a:pPr indent="127000" algn="ctr">
              <a:lnSpc>
                <a:spcPct val="120000"/>
              </a:lnSpc>
            </a:pPr>
            <a:r>
              <a:rPr lang="en-US" altLang="zh-CN" sz="2400" b="1" kern="100" dirty="0">
                <a:solidFill>
                  <a:srgbClr val="1557AE"/>
                </a:solidFill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2022</a:t>
            </a:r>
            <a:r>
              <a:rPr lang="zh-CN" altLang="en-US" sz="2400" b="1" kern="100" dirty="0">
                <a:solidFill>
                  <a:srgbClr val="1557AE"/>
                </a:solidFill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年</a:t>
            </a:r>
            <a:r>
              <a:rPr lang="en-US" altLang="zh-CN" sz="2400" b="1" kern="100" dirty="0">
                <a:solidFill>
                  <a:srgbClr val="1557AE"/>
                </a:solidFill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kern="100" dirty="0">
                <a:solidFill>
                  <a:srgbClr val="1557AE"/>
                </a:solidFill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月</a:t>
            </a:r>
            <a:r>
              <a:rPr lang="en-US" altLang="zh-CN" sz="2400" b="1" kern="100" dirty="0">
                <a:solidFill>
                  <a:srgbClr val="1557AE"/>
                </a:solidFill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11</a:t>
            </a:r>
            <a:r>
              <a:rPr lang="zh-CN" altLang="en-US" sz="2400" b="1" kern="100" dirty="0">
                <a:solidFill>
                  <a:srgbClr val="1557AE"/>
                </a:solidFill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日</a:t>
            </a:r>
            <a:endParaRPr lang="zh-CN" altLang="zh-CN" sz="2400" b="1" kern="100" dirty="0">
              <a:solidFill>
                <a:srgbClr val="1557AE"/>
              </a:solidFill>
              <a:latin typeface="楷体" pitchFamily="49" charset="-122"/>
              <a:ea typeface="楷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A3AA3BC-E7D3-4210-AC1F-0F2C9E4F41C3}"/>
              </a:ext>
            </a:extLst>
          </p:cNvPr>
          <p:cNvSpPr txBox="1"/>
          <p:nvPr/>
        </p:nvSpPr>
        <p:spPr>
          <a:xfrm>
            <a:off x="134216" y="633941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</a:t>
            </a:r>
            <a:endParaRPr lang="zh-CN" altLang="en-US" b="1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-文本框 23"/>
          <p:cNvSpPr txBox="1"/>
          <p:nvPr>
            <p:custDataLst>
              <p:tags r:id="rId1"/>
            </p:custDataLst>
          </p:nvPr>
        </p:nvSpPr>
        <p:spPr>
          <a:xfrm>
            <a:off x="1033656" y="207188"/>
            <a:ext cx="9099476" cy="4255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2518" b="1" dirty="0" err="1">
                <a:solidFill>
                  <a:srgbClr val="005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TPLinker</a:t>
            </a:r>
            <a:r>
              <a:rPr lang="zh-CN" altLang="en-US" sz="2518" b="1" dirty="0">
                <a:solidFill>
                  <a:srgbClr val="005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的解码过程举例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5238C3C-84F9-4657-9FA4-D7E2E55F4AB5}"/>
              </a:ext>
            </a:extLst>
          </p:cNvPr>
          <p:cNvSpPr txBox="1"/>
          <p:nvPr/>
        </p:nvSpPr>
        <p:spPr>
          <a:xfrm>
            <a:off x="134216" y="633941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9</a:t>
            </a:r>
            <a:endParaRPr lang="zh-CN" altLang="en-US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C56D29E-858D-4748-B177-DE12CC2534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0257" y="878799"/>
            <a:ext cx="5717130" cy="412542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AD23D27-C724-4650-95F2-13FCB3B76C06}"/>
              </a:ext>
            </a:extLst>
          </p:cNvPr>
          <p:cNvSpPr/>
          <p:nvPr/>
        </p:nvSpPr>
        <p:spPr>
          <a:xfrm>
            <a:off x="0" y="878799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28600">
              <a:spcAft>
                <a:spcPts val="0"/>
              </a:spcAft>
            </a:pPr>
            <a:r>
              <a:rPr lang="en-US" altLang="zh-CN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TPLinker</a:t>
            </a:r>
            <a:r>
              <a:rPr lang="zh-CN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的解码过程为：</a:t>
            </a:r>
          </a:p>
          <a:p>
            <a:pPr indent="228600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#1.</a:t>
            </a:r>
            <a:r>
              <a:rPr lang="zh-CN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解码</a:t>
            </a:r>
            <a:r>
              <a:rPr lang="en-US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EH-to-ET</a:t>
            </a:r>
            <a:r>
              <a:rPr lang="zh-CN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可以得到句子中所有的实体，用实体头</a:t>
            </a:r>
            <a:r>
              <a:rPr lang="en-US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token </a:t>
            </a:r>
            <a:r>
              <a:rPr lang="en-US" altLang="zh-CN" kern="100" dirty="0" err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idx</a:t>
            </a:r>
            <a:r>
              <a:rPr lang="zh-CN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作为</a:t>
            </a:r>
            <a:r>
              <a:rPr lang="en-US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key</a:t>
            </a:r>
            <a:r>
              <a:rPr lang="zh-CN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，实体作为</a:t>
            </a:r>
            <a:r>
              <a:rPr lang="en-US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value</a:t>
            </a:r>
            <a:r>
              <a:rPr lang="zh-CN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，存入字典</a:t>
            </a:r>
            <a:r>
              <a:rPr lang="en-US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中；</a:t>
            </a:r>
            <a:endParaRPr lang="en-US" altLang="zh-CN" kern="100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indent="228600">
              <a:spcAft>
                <a:spcPts val="0"/>
              </a:spcAft>
            </a:pPr>
            <a:r>
              <a:rPr lang="zh-CN" altLang="en-US" sz="1600" kern="100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解码</a:t>
            </a:r>
            <a:r>
              <a:rPr lang="en-US" altLang="zh-CN" sz="1600" kern="100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EH-to-ET</a:t>
            </a:r>
            <a:r>
              <a:rPr lang="zh-CN" altLang="en-US" sz="1600" kern="100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中得到</a:t>
            </a:r>
            <a:r>
              <a:rPr lang="en-US" altLang="zh-CN" sz="1600" kern="100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1600" kern="100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个实体：</a:t>
            </a:r>
            <a:r>
              <a:rPr lang="en-US" altLang="zh-CN" sz="1600" kern="100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{New </a:t>
            </a:r>
            <a:r>
              <a:rPr lang="en-US" altLang="zh-CN" sz="1600" kern="100" dirty="0" err="1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York,New</a:t>
            </a:r>
            <a:r>
              <a:rPr lang="en-US" altLang="zh-CN" sz="1600" kern="100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York </a:t>
            </a:r>
            <a:r>
              <a:rPr lang="en-US" altLang="zh-CN" sz="1600" kern="100" dirty="0" err="1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City,De</a:t>
            </a:r>
            <a:r>
              <a:rPr lang="en-US" altLang="zh-CN" sz="1600" kern="100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Blasio}; </a:t>
            </a:r>
            <a:r>
              <a:rPr lang="zh-CN" altLang="en-US" sz="1600" kern="100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字典</a:t>
            </a:r>
            <a:r>
              <a:rPr lang="en-US" altLang="zh-CN" sz="1600" kern="100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sz="1600" kern="100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为：</a:t>
            </a:r>
            <a:r>
              <a:rPr lang="en-US" altLang="zh-CN" sz="1600" kern="100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{New:(New </a:t>
            </a:r>
            <a:r>
              <a:rPr lang="en-US" altLang="zh-CN" sz="1600" kern="100" dirty="0" err="1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York,New</a:t>
            </a:r>
            <a:r>
              <a:rPr lang="en-US" altLang="zh-CN" sz="1600" kern="100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York City),De:(De Blasio)}</a:t>
            </a:r>
          </a:p>
          <a:p>
            <a:pPr indent="228600">
              <a:spcAft>
                <a:spcPts val="0"/>
              </a:spcAft>
            </a:pPr>
            <a:endParaRPr lang="en-US" altLang="zh-CN" kern="100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indent="228600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#2.</a:t>
            </a:r>
            <a:r>
              <a:rPr lang="zh-CN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对每种关系</a:t>
            </a:r>
            <a:r>
              <a:rPr lang="en-US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，解码</a:t>
            </a:r>
            <a:r>
              <a:rPr lang="en-US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ST-to-OT</a:t>
            </a:r>
            <a:r>
              <a:rPr lang="zh-CN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得到</a:t>
            </a:r>
            <a:r>
              <a:rPr lang="en-US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token</a:t>
            </a:r>
            <a:r>
              <a:rPr lang="zh-CN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对</a:t>
            </a:r>
            <a:r>
              <a:rPr lang="en-US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存入集合</a:t>
            </a:r>
            <a:r>
              <a:rPr lang="en-US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;</a:t>
            </a:r>
            <a:r>
              <a:rPr lang="zh-CN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解码</a:t>
            </a:r>
            <a:r>
              <a:rPr lang="en-US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SH-to-OH</a:t>
            </a:r>
            <a:r>
              <a:rPr lang="zh-CN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得到</a:t>
            </a:r>
            <a:r>
              <a:rPr lang="en-US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token</a:t>
            </a:r>
            <a:r>
              <a:rPr lang="zh-CN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对</a:t>
            </a:r>
            <a:r>
              <a:rPr lang="en-US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并在</a:t>
            </a:r>
            <a:r>
              <a:rPr lang="en-US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中关联其</a:t>
            </a:r>
            <a:r>
              <a:rPr lang="en-US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token </a:t>
            </a:r>
            <a:r>
              <a:rPr lang="en-US" altLang="zh-CN" kern="100" dirty="0" err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idx</a:t>
            </a:r>
            <a:r>
              <a:rPr lang="zh-CN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的实体</a:t>
            </a:r>
            <a:r>
              <a:rPr lang="en-US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value</a:t>
            </a:r>
            <a:r>
              <a:rPr lang="zh-CN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；</a:t>
            </a:r>
            <a:endParaRPr lang="en-US" altLang="zh-CN" kern="100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indent="228600"/>
            <a:r>
              <a:rPr lang="zh-CN" altLang="en-US" sz="1600" kern="100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以关系“</a:t>
            </a:r>
            <a:r>
              <a:rPr lang="en-US" altLang="zh-CN" sz="1600" b="1" kern="100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mayor</a:t>
            </a:r>
            <a:r>
              <a:rPr lang="zh-CN" altLang="en-US" sz="1600" kern="100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”为例</a:t>
            </a:r>
            <a:endParaRPr lang="zh-CN" altLang="zh-CN" sz="1600" kern="100" dirty="0">
              <a:solidFill>
                <a:srgbClr val="00B050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indent="228600">
              <a:spcAft>
                <a:spcPts val="0"/>
              </a:spcAft>
            </a:pPr>
            <a:r>
              <a:rPr lang="zh-CN" altLang="en-US" sz="1600" kern="100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解码</a:t>
            </a:r>
            <a:r>
              <a:rPr lang="en-US" altLang="zh-CN" sz="1600" kern="100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ST-to-OT</a:t>
            </a:r>
            <a:r>
              <a:rPr lang="zh-CN" altLang="en-US" sz="1600" kern="100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得到集合</a:t>
            </a:r>
            <a:r>
              <a:rPr lang="en-US" altLang="zh-CN" sz="1600" kern="100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1600" kern="100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1600" kern="100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{(</a:t>
            </a:r>
            <a:r>
              <a:rPr lang="en-US" altLang="zh-CN" sz="1600" kern="100" dirty="0" err="1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City,Blasio</a:t>
            </a:r>
            <a:r>
              <a:rPr lang="en-US" altLang="zh-CN" sz="1600" kern="100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)};</a:t>
            </a:r>
            <a:r>
              <a:rPr lang="zh-CN" altLang="en-US" sz="1600" kern="100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解码</a:t>
            </a:r>
            <a:r>
              <a:rPr lang="en-US" altLang="zh-CN" sz="1600" kern="100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SH-to-OH</a:t>
            </a:r>
            <a:r>
              <a:rPr lang="zh-CN" altLang="en-US" sz="1600" kern="100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得到</a:t>
            </a:r>
            <a:r>
              <a:rPr lang="en-US" altLang="zh-CN" sz="1600" kern="100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{(</a:t>
            </a:r>
            <a:r>
              <a:rPr lang="en-US" altLang="zh-CN" sz="1600" kern="100" dirty="0" err="1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New,De</a:t>
            </a:r>
            <a:r>
              <a:rPr lang="en-US" altLang="zh-CN" sz="1600" kern="100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)}</a:t>
            </a:r>
            <a:r>
              <a:rPr lang="zh-CN" altLang="en-US" sz="1600" kern="100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，其在字典</a:t>
            </a:r>
            <a:r>
              <a:rPr lang="en-US" altLang="zh-CN" sz="1600" kern="100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sz="1600" kern="100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中可关联的</a:t>
            </a:r>
            <a:r>
              <a:rPr lang="en-US" altLang="zh-CN" sz="1600" kern="100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subject</a:t>
            </a:r>
            <a:r>
              <a:rPr lang="zh-CN" altLang="en-US" sz="1600" kern="100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实体集合为</a:t>
            </a:r>
            <a:r>
              <a:rPr lang="en-US" altLang="zh-CN" sz="1600" kern="100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{New </a:t>
            </a:r>
            <a:r>
              <a:rPr lang="en-US" altLang="zh-CN" sz="1600" kern="100" dirty="0" err="1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York,New</a:t>
            </a:r>
            <a:r>
              <a:rPr lang="en-US" altLang="zh-CN" sz="1600" kern="100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York City};object</a:t>
            </a:r>
            <a:r>
              <a:rPr lang="zh-CN" altLang="en-US" sz="1600" kern="100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集合</a:t>
            </a:r>
            <a:r>
              <a:rPr lang="en-US" altLang="zh-CN" sz="1600" kern="100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{De Blasio};</a:t>
            </a:r>
          </a:p>
          <a:p>
            <a:pPr indent="228600">
              <a:spcAft>
                <a:spcPts val="0"/>
              </a:spcAft>
            </a:pPr>
            <a:endParaRPr lang="zh-CN" altLang="zh-CN" kern="100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indent="228600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#3.</a:t>
            </a:r>
            <a:r>
              <a:rPr lang="zh-CN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对上一步中得到的</a:t>
            </a:r>
            <a:r>
              <a:rPr lang="en-US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SH-to-OH token</a:t>
            </a:r>
            <a:r>
              <a:rPr lang="zh-CN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对的所有实体</a:t>
            </a:r>
            <a:r>
              <a:rPr lang="en-US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value</a:t>
            </a:r>
            <a:r>
              <a:rPr lang="zh-CN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对，在集合</a:t>
            </a:r>
            <a:r>
              <a:rPr lang="en-US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中依次查询是否其尾</a:t>
            </a:r>
            <a:r>
              <a:rPr lang="en-US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token</a:t>
            </a:r>
            <a:r>
              <a:rPr lang="zh-CN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对在</a:t>
            </a:r>
            <a:r>
              <a:rPr lang="en-US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中，进而可以得到三元组信息。</a:t>
            </a:r>
            <a:endParaRPr lang="en-US" altLang="zh-CN" kern="100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indent="228600">
              <a:spcAft>
                <a:spcPts val="0"/>
              </a:spcAft>
            </a:pPr>
            <a:r>
              <a:rPr lang="zh-CN" altLang="en-US" sz="1600" kern="100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遍历上述</a:t>
            </a:r>
            <a:r>
              <a:rPr lang="en-US" altLang="zh-CN" sz="1600" kern="100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subject</a:t>
            </a:r>
            <a:r>
              <a:rPr lang="zh-CN" altLang="en-US" sz="1600" kern="100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集合和</a:t>
            </a:r>
            <a:r>
              <a:rPr lang="en-US" altLang="zh-CN" sz="1600" kern="100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object</a:t>
            </a:r>
            <a:r>
              <a:rPr lang="zh-CN" altLang="en-US" sz="1600" kern="100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集合，即</a:t>
            </a:r>
            <a:r>
              <a:rPr lang="en-US" altLang="zh-CN" sz="1600" kern="100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1600" kern="100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:{New </a:t>
            </a:r>
            <a:r>
              <a:rPr lang="en-US" altLang="zh-CN" sz="1600" kern="100" dirty="0" err="1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York,New</a:t>
            </a:r>
            <a:r>
              <a:rPr lang="en-US" altLang="zh-CN" sz="1600" kern="100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York City}</a:t>
            </a:r>
            <a:r>
              <a:rPr lang="zh-CN" altLang="en-US" sz="1600" kern="100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1600" kern="100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en-US" altLang="zh-CN" sz="1600" kern="100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:{De Blasio}</a:t>
            </a:r>
            <a:r>
              <a:rPr lang="zh-CN" altLang="en-US" sz="1600" kern="100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，并在集合</a:t>
            </a:r>
            <a:r>
              <a:rPr lang="en-US" altLang="zh-CN" sz="1600" kern="100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1600" kern="100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中查询尾</a:t>
            </a:r>
            <a:r>
              <a:rPr lang="en-US" altLang="zh-CN" sz="1600" kern="100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token</a:t>
            </a:r>
            <a:r>
              <a:rPr lang="zh-CN" altLang="en-US" sz="1600" kern="100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，发现只有一个实体三元组</a:t>
            </a:r>
            <a:r>
              <a:rPr lang="en-US" altLang="zh-CN" sz="1600" kern="100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{New York </a:t>
            </a:r>
            <a:r>
              <a:rPr lang="en-US" altLang="zh-CN" sz="1600" kern="100" dirty="0" err="1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City,mayor,De</a:t>
            </a:r>
            <a:r>
              <a:rPr lang="en-US" altLang="zh-CN" sz="1600" kern="100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Blasio}.</a:t>
            </a:r>
            <a:endParaRPr lang="zh-CN" altLang="zh-CN" sz="1600" kern="100" dirty="0">
              <a:solidFill>
                <a:srgbClr val="00B050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B31A571-23B4-41B3-968C-41C2B6E7EC3F}"/>
              </a:ext>
            </a:extLst>
          </p:cNvPr>
          <p:cNvCxnSpPr/>
          <p:nvPr/>
        </p:nvCxnSpPr>
        <p:spPr>
          <a:xfrm flipV="1">
            <a:off x="2713703" y="2094271"/>
            <a:ext cx="8957187" cy="143551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34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D3AE944-8A10-4D2E-B8C3-45D16140CF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49659"/>
            <a:ext cx="12192000" cy="2024262"/>
          </a:xfrm>
          <a:prstGeom prst="rect">
            <a:avLst/>
          </a:prstGeom>
        </p:spPr>
      </p:pic>
      <p:sp>
        <p:nvSpPr>
          <p:cNvPr id="29" name="PA-文本框 23"/>
          <p:cNvSpPr txBox="1"/>
          <p:nvPr>
            <p:custDataLst>
              <p:tags r:id="rId1"/>
            </p:custDataLst>
          </p:nvPr>
        </p:nvSpPr>
        <p:spPr>
          <a:xfrm>
            <a:off x="1033656" y="207188"/>
            <a:ext cx="9099476" cy="4255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2518" b="1" dirty="0" err="1">
                <a:solidFill>
                  <a:srgbClr val="005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TPLinker</a:t>
            </a:r>
            <a:r>
              <a:rPr lang="zh-CN" altLang="en-US" sz="2518" b="1" dirty="0">
                <a:solidFill>
                  <a:srgbClr val="005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的性能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5238C3C-84F9-4657-9FA4-D7E2E55F4AB5}"/>
              </a:ext>
            </a:extLst>
          </p:cNvPr>
          <p:cNvSpPr txBox="1"/>
          <p:nvPr/>
        </p:nvSpPr>
        <p:spPr>
          <a:xfrm>
            <a:off x="134216" y="633941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9</a:t>
            </a:r>
            <a:endParaRPr lang="zh-CN" altLang="en-US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0992840-DBCC-42F5-8C1C-CA79333AEEDA}"/>
              </a:ext>
            </a:extLst>
          </p:cNvPr>
          <p:cNvSpPr/>
          <p:nvPr/>
        </p:nvSpPr>
        <p:spPr>
          <a:xfrm>
            <a:off x="2718443" y="5742329"/>
            <a:ext cx="6096000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>
            <a:spAutoFit/>
          </a:bodyPr>
          <a:lstStyle/>
          <a:p>
            <a:pPr indent="228600">
              <a:spcAft>
                <a:spcPts val="0"/>
              </a:spcAft>
            </a:pPr>
            <a:r>
              <a:rPr lang="zh-CN" altLang="en-US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如上图所示，</a:t>
            </a:r>
            <a:r>
              <a:rPr lang="en-US" altLang="zh-CN" kern="100" dirty="0" err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TPLinker</a:t>
            </a:r>
            <a:r>
              <a:rPr lang="zh-CN" altLang="en-US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也超越了之前的一众</a:t>
            </a:r>
            <a:r>
              <a:rPr lang="en-US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SOTA</a:t>
            </a:r>
            <a:r>
              <a:rPr lang="zh-CN" altLang="en-US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。此外，</a:t>
            </a:r>
            <a:r>
              <a:rPr lang="en-US" altLang="zh-CN" kern="100" dirty="0" err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TPLinker</a:t>
            </a:r>
            <a:r>
              <a:rPr lang="zh-CN" altLang="en-US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相较于之前的</a:t>
            </a:r>
            <a:r>
              <a:rPr lang="en-US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SOTA——</a:t>
            </a:r>
            <a:r>
              <a:rPr lang="en-US" altLang="zh-CN" kern="100" dirty="0" err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CasRel</a:t>
            </a:r>
            <a:r>
              <a:rPr lang="zh-CN" altLang="en-US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，推断速度也快</a:t>
            </a:r>
            <a:r>
              <a:rPr lang="en-US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3.6</a:t>
            </a:r>
            <a:r>
              <a:rPr lang="zh-CN" altLang="en-US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倍。</a:t>
            </a:r>
            <a:endParaRPr lang="zh-CN" altLang="zh-CN" kern="100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D4E701B-DF85-4B87-BB17-257391DE23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0142" y="908953"/>
            <a:ext cx="8032603" cy="29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07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-文本框 23"/>
          <p:cNvSpPr txBox="1"/>
          <p:nvPr>
            <p:custDataLst>
              <p:tags r:id="rId1"/>
            </p:custDataLst>
          </p:nvPr>
        </p:nvSpPr>
        <p:spPr>
          <a:xfrm>
            <a:off x="1033656" y="207188"/>
            <a:ext cx="9099476" cy="4255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2518" b="1" dirty="0" err="1">
                <a:solidFill>
                  <a:srgbClr val="005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TPLinker</a:t>
            </a:r>
            <a:r>
              <a:rPr lang="zh-CN" altLang="en-US" sz="2518" b="1" dirty="0">
                <a:solidFill>
                  <a:srgbClr val="005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的总结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5238C3C-84F9-4657-9FA4-D7E2E55F4AB5}"/>
              </a:ext>
            </a:extLst>
          </p:cNvPr>
          <p:cNvSpPr txBox="1"/>
          <p:nvPr/>
        </p:nvSpPr>
        <p:spPr>
          <a:xfrm>
            <a:off x="134216" y="633941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9</a:t>
            </a:r>
            <a:endParaRPr lang="zh-CN" altLang="en-US" b="1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EAFCE9A-1FA9-47E1-BD27-7C3F7ACE22FC}"/>
              </a:ext>
            </a:extLst>
          </p:cNvPr>
          <p:cNvSpPr/>
          <p:nvPr/>
        </p:nvSpPr>
        <p:spPr>
          <a:xfrm>
            <a:off x="737421" y="1674674"/>
            <a:ext cx="5624050" cy="17543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dashDot"/>
          </a:ln>
        </p:spPr>
        <p:txBody>
          <a:bodyPr wrap="square">
            <a:spAutoFit/>
          </a:bodyPr>
          <a:lstStyle/>
          <a:p>
            <a:pPr marL="285750" indent="-285750">
              <a:spcAft>
                <a:spcPts val="0"/>
              </a:spcAft>
              <a:buClr>
                <a:srgbClr val="7030A0"/>
              </a:buClr>
              <a:buFont typeface="Wingdings" panose="05000000000000000000" pitchFamily="2" charset="2"/>
              <a:buChar char="ü"/>
            </a:pPr>
            <a:r>
              <a:rPr lang="en-US" altLang="zh-CN" kern="100" dirty="0" err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TPLinker</a:t>
            </a:r>
            <a:r>
              <a:rPr lang="zh-CN" altLang="en-US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将抽取标注框架统一为字符对链接问题，即</a:t>
            </a:r>
            <a:r>
              <a:rPr lang="en-US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Token Pair Linking problem</a:t>
            </a:r>
            <a:r>
              <a:rPr lang="zh-CN" altLang="en-US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；</a:t>
            </a:r>
          </a:p>
          <a:p>
            <a:pPr marL="285750" indent="-285750">
              <a:spcAft>
                <a:spcPts val="0"/>
              </a:spcAft>
              <a:buClr>
                <a:srgbClr val="7030A0"/>
              </a:buClr>
              <a:buFont typeface="Wingdings" panose="05000000000000000000" pitchFamily="2" charset="2"/>
              <a:buChar char="ü"/>
            </a:pPr>
            <a:r>
              <a:rPr lang="en-US" altLang="zh-CN" kern="100" dirty="0" err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TPLinker</a:t>
            </a:r>
            <a:r>
              <a:rPr lang="zh-CN" altLang="en-US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既可以解决重叠关系问题、同时也可解决暴漏偏差问题！</a:t>
            </a:r>
          </a:p>
          <a:p>
            <a:pPr marL="285750" indent="-285750">
              <a:spcAft>
                <a:spcPts val="0"/>
              </a:spcAft>
              <a:buClr>
                <a:srgbClr val="7030A0"/>
              </a:buClr>
              <a:buFont typeface="Wingdings" panose="05000000000000000000" pitchFamily="2" charset="2"/>
              <a:buChar char="ü"/>
            </a:pPr>
            <a:r>
              <a:rPr lang="en-US" altLang="zh-CN" kern="100" dirty="0" err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TPLinker</a:t>
            </a:r>
            <a:r>
              <a:rPr lang="zh-CN" altLang="en-US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是单阶段解码，训练和推断阶段抽取三元组不存在差异。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9740227-2A8F-49AF-94E3-E7878AAD1E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156" y="0"/>
            <a:ext cx="4848844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1480778-508A-47A8-AEE9-CA6BE5AE5CF9}"/>
              </a:ext>
            </a:extLst>
          </p:cNvPr>
          <p:cNvSpPr/>
          <p:nvPr/>
        </p:nvSpPr>
        <p:spPr>
          <a:xfrm>
            <a:off x="737421" y="4065705"/>
            <a:ext cx="5624050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dashDot"/>
          </a:ln>
        </p:spPr>
        <p:txBody>
          <a:bodyPr wrap="square">
            <a:spAutoFit/>
          </a:bodyPr>
          <a:lstStyle/>
          <a:p>
            <a:pPr marL="285750" indent="-285750">
              <a:spcAft>
                <a:spcPts val="0"/>
              </a:spcAft>
              <a:buClr>
                <a:srgbClr val="7030A0"/>
              </a:buClr>
              <a:buFont typeface="Wingdings" panose="05000000000000000000" pitchFamily="2" charset="2"/>
              <a:buChar char="ü"/>
            </a:pPr>
            <a:r>
              <a:rPr lang="en-US" altLang="zh-CN" kern="100" dirty="0" err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TPLinker</a:t>
            </a:r>
            <a:r>
              <a:rPr lang="zh-CN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是实体关系抽取的新范式，巧妙设计了统一的联合抽取标注框架，可实现单阶段联合抽取、并解决暴漏偏差，同时依旧可以解决复杂的重叠关系抽取。下一步，可以将这套标注框架应用到实体和事件抽取</a:t>
            </a:r>
            <a:r>
              <a:rPr lang="zh-CN" altLang="en-US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0FB8AF5-4204-412A-A8AF-00C139C4B7D3}"/>
              </a:ext>
            </a:extLst>
          </p:cNvPr>
          <p:cNvSpPr/>
          <p:nvPr/>
        </p:nvSpPr>
        <p:spPr>
          <a:xfrm>
            <a:off x="659230" y="1171656"/>
            <a:ext cx="912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</a:rPr>
              <a:t>&gt;&gt;</a:t>
            </a:r>
            <a:r>
              <a:rPr lang="zh-CN" altLang="en-US" b="1" dirty="0">
                <a:solidFill>
                  <a:srgbClr val="7030A0"/>
                </a:solidFill>
              </a:rPr>
              <a:t>亮点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5563E0E-2DC9-4CA7-8AA7-7A59B3F7C542}"/>
              </a:ext>
            </a:extLst>
          </p:cNvPr>
          <p:cNvSpPr/>
          <p:nvPr/>
        </p:nvSpPr>
        <p:spPr>
          <a:xfrm>
            <a:off x="697058" y="3593398"/>
            <a:ext cx="912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</a:rPr>
              <a:t>&gt;&gt;</a:t>
            </a:r>
            <a:r>
              <a:rPr lang="zh-CN" altLang="en-US" b="1" dirty="0">
                <a:solidFill>
                  <a:srgbClr val="7030A0"/>
                </a:solidFill>
              </a:rPr>
              <a:t>未来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33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77091" y="785366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/>
              <a:t> 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0" y="2398741"/>
            <a:ext cx="12191999" cy="2123658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endParaRPr lang="en-US" altLang="zh-CN" sz="4400" b="1" kern="100" spc="-1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sz="4400" b="1" kern="100" spc="-1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谢谢聆听，请各位批评指正！</a:t>
            </a:r>
            <a:endParaRPr lang="en-US" altLang="zh-CN" sz="4400" b="1" kern="100" spc="-1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4400" b="1" kern="100" spc="-1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xjtu">
            <a:extLst>
              <a:ext uri="{FF2B5EF4-FFF2-40B4-BE49-F238E27FC236}">
                <a16:creationId xmlns:a16="http://schemas.microsoft.com/office/drawing/2014/main" id="{6A8210F4-5C3A-4C62-BB14-DD3119BE6B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87" r="53446" b="36977"/>
          <a:stretch/>
        </p:blipFill>
        <p:spPr bwMode="auto">
          <a:xfrm>
            <a:off x="134216" y="162903"/>
            <a:ext cx="2456584" cy="73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6E04D57-AAF0-4EA0-80BD-24FC6D66F664}"/>
              </a:ext>
            </a:extLst>
          </p:cNvPr>
          <p:cNvSpPr/>
          <p:nvPr/>
        </p:nvSpPr>
        <p:spPr>
          <a:xfrm>
            <a:off x="2968615" y="5419550"/>
            <a:ext cx="6254770" cy="91986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indent="127000" algn="ctr">
              <a:lnSpc>
                <a:spcPct val="120000"/>
              </a:lnSpc>
            </a:pPr>
            <a:r>
              <a:rPr lang="zh-CN" altLang="en-US" sz="2400" b="1" kern="100" dirty="0">
                <a:solidFill>
                  <a:srgbClr val="1557AE"/>
                </a:solidFill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汇报人：张浩堃</a:t>
            </a:r>
            <a:endParaRPr lang="en-US" altLang="zh-CN" sz="2400" b="1" kern="100" dirty="0">
              <a:solidFill>
                <a:srgbClr val="1557AE"/>
              </a:solidFill>
              <a:latin typeface="楷体" pitchFamily="49" charset="-122"/>
              <a:ea typeface="楷体" pitchFamily="49" charset="-122"/>
              <a:cs typeface="Times New Roman" panose="02020603050405020304" pitchFamily="18" charset="0"/>
            </a:endParaRPr>
          </a:p>
          <a:p>
            <a:pPr indent="127000" algn="ctr">
              <a:lnSpc>
                <a:spcPct val="120000"/>
              </a:lnSpc>
            </a:pPr>
            <a:r>
              <a:rPr lang="en-US" altLang="zh-CN" sz="2400" b="1" kern="100" dirty="0">
                <a:solidFill>
                  <a:srgbClr val="1557AE"/>
                </a:solidFill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2022</a:t>
            </a:r>
            <a:r>
              <a:rPr lang="zh-CN" altLang="en-US" sz="2400" b="1" kern="100" dirty="0">
                <a:solidFill>
                  <a:srgbClr val="1557AE"/>
                </a:solidFill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年</a:t>
            </a:r>
            <a:r>
              <a:rPr lang="en-US" altLang="zh-CN" sz="2400" b="1" kern="100" dirty="0">
                <a:solidFill>
                  <a:srgbClr val="1557AE"/>
                </a:solidFill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kern="100" dirty="0">
                <a:solidFill>
                  <a:srgbClr val="1557AE"/>
                </a:solidFill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月</a:t>
            </a:r>
            <a:r>
              <a:rPr lang="en-US" altLang="zh-CN" sz="2400" b="1" kern="100" dirty="0">
                <a:solidFill>
                  <a:srgbClr val="1557AE"/>
                </a:solidFill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20</a:t>
            </a:r>
            <a:r>
              <a:rPr lang="zh-CN" altLang="en-US" sz="2400" b="1" kern="100" dirty="0">
                <a:solidFill>
                  <a:srgbClr val="1557AE"/>
                </a:solidFill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日</a:t>
            </a:r>
            <a:endParaRPr lang="zh-CN" altLang="zh-CN" sz="2400" b="1" kern="100" dirty="0">
              <a:solidFill>
                <a:srgbClr val="1557AE"/>
              </a:solidFill>
              <a:latin typeface="楷体" pitchFamily="49" charset="-122"/>
              <a:ea typeface="楷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2113EF0C-7510-4C2D-ABBD-FA011C56C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2DCE-CB4A-4E37-A353-315BD41F6DB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28101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-文本框 23"/>
          <p:cNvSpPr txBox="1"/>
          <p:nvPr>
            <p:custDataLst>
              <p:tags r:id="rId1"/>
            </p:custDataLst>
          </p:nvPr>
        </p:nvSpPr>
        <p:spPr>
          <a:xfrm>
            <a:off x="1033656" y="207188"/>
            <a:ext cx="1395657" cy="4255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518" b="1" dirty="0">
                <a:solidFill>
                  <a:srgbClr val="005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论文概况</a:t>
            </a:r>
          </a:p>
        </p:txBody>
      </p:sp>
      <p:sp>
        <p:nvSpPr>
          <p:cNvPr id="3" name="AutoShape 4" descr="图片">
            <a:extLst>
              <a:ext uri="{FF2B5EF4-FFF2-40B4-BE49-F238E27FC236}">
                <a16:creationId xmlns:a16="http://schemas.microsoft.com/office/drawing/2014/main" id="{B1B8EA44-B533-4598-B79F-A3271DEC34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13272" y="3245321"/>
            <a:ext cx="2738104" cy="2738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09637" tIns="54818" rIns="109637" bIns="54818" numCol="1" anchor="t" anchorCtr="0" compatLnSpc="1">
            <a:prstTxWarp prst="textNoShape">
              <a:avLst/>
            </a:prstTxWarp>
          </a:bodyPr>
          <a:lstStyle/>
          <a:p>
            <a:endParaRPr lang="zh-CN" altLang="en-US" sz="2158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07A70DC-62F2-476E-BB67-698349E5B514}"/>
              </a:ext>
            </a:extLst>
          </p:cNvPr>
          <p:cNvSpPr txBox="1"/>
          <p:nvPr/>
        </p:nvSpPr>
        <p:spPr>
          <a:xfrm>
            <a:off x="264390" y="874574"/>
            <a:ext cx="80242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0000"/>
                </a:solidFill>
                <a:latin typeface="NimbusRomNo9L-Regu"/>
              </a:rPr>
              <a:t>论文名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Single-stage Joint Extraction of Entities and Relations</a:t>
            </a:r>
            <a:b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Through Token Pair Linking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>
              <a:solidFill>
                <a:srgbClr val="000000"/>
              </a:solidFill>
              <a:latin typeface="NimbusRomNo9L-Regu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339C335-18E4-4040-8C68-6C04FABF7F16}"/>
              </a:ext>
            </a:extLst>
          </p:cNvPr>
          <p:cNvSpPr txBox="1"/>
          <p:nvPr/>
        </p:nvSpPr>
        <p:spPr>
          <a:xfrm>
            <a:off x="277091" y="1987838"/>
            <a:ext cx="56361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0000"/>
                </a:solidFill>
                <a:latin typeface="NimbusRomNo9L-Regu"/>
              </a:rPr>
              <a:t>作者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r>
              <a:rPr lang="en-US" altLang="zh-CN" b="1" dirty="0"/>
              <a:t>Yucheng Wang</a:t>
            </a:r>
            <a:r>
              <a:rPr lang="en-US" altLang="zh-CN" dirty="0"/>
              <a:t> </a:t>
            </a:r>
            <a:r>
              <a:rPr lang="it-IT" altLang="zh-CN" b="1" dirty="0"/>
              <a:t>, </a:t>
            </a:r>
            <a:r>
              <a:rPr lang="en-US" altLang="zh-CN" b="1" dirty="0"/>
              <a:t>Bowen Yu</a:t>
            </a:r>
            <a:r>
              <a:rPr lang="en-US" altLang="zh-CN" dirty="0"/>
              <a:t> </a:t>
            </a:r>
            <a:r>
              <a:rPr lang="it-IT" altLang="zh-CN" b="1" dirty="0"/>
              <a:t>, </a:t>
            </a:r>
            <a:r>
              <a:rPr lang="en-US" altLang="zh-CN" b="1" i="1" dirty="0"/>
              <a:t>et, al</a:t>
            </a:r>
            <a:r>
              <a:rPr lang="en-US" altLang="zh-CN" b="1" dirty="0"/>
              <a:t>.</a:t>
            </a:r>
            <a:r>
              <a:rPr lang="it-IT" altLang="zh-CN" dirty="0"/>
              <a:t> </a:t>
            </a:r>
            <a:endParaRPr lang="zh-CN" altLang="en-US" dirty="0">
              <a:solidFill>
                <a:srgbClr val="000000"/>
              </a:solidFill>
              <a:latin typeface="NimbusRomNo9L-Regu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2A97F34-A49A-484A-A0AF-D386F4B4588C}"/>
              </a:ext>
            </a:extLst>
          </p:cNvPr>
          <p:cNvSpPr txBox="1"/>
          <p:nvPr/>
        </p:nvSpPr>
        <p:spPr>
          <a:xfrm>
            <a:off x="277091" y="3239099"/>
            <a:ext cx="38635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0000"/>
                </a:solidFill>
                <a:latin typeface="NimbusRomNo9L-Regu"/>
              </a:rPr>
              <a:t>单位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r>
              <a:rPr lang="zh-CN" altLang="en-US" b="1" dirty="0"/>
              <a:t>中国科学院网安学院</a:t>
            </a:r>
            <a:r>
              <a:rPr lang="en-US" altLang="zh-CN" b="1" dirty="0"/>
              <a:t>&amp;</a:t>
            </a:r>
            <a:r>
              <a:rPr lang="zh-CN" altLang="en-US" b="1" dirty="0"/>
              <a:t>中科院信工所</a:t>
            </a:r>
            <a:endParaRPr lang="en-US" altLang="zh-CN" b="1" baseline="30000" dirty="0"/>
          </a:p>
          <a:p>
            <a:endParaRPr lang="zh-CN" altLang="en-US" dirty="0">
              <a:solidFill>
                <a:srgbClr val="000000"/>
              </a:solidFill>
              <a:latin typeface="NimbusRomNo9L-Regu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F5937C7-600A-4E73-81A9-3F9FA1EFF5EE}"/>
              </a:ext>
            </a:extLst>
          </p:cNvPr>
          <p:cNvSpPr txBox="1"/>
          <p:nvPr/>
        </p:nvSpPr>
        <p:spPr>
          <a:xfrm>
            <a:off x="277091" y="4614373"/>
            <a:ext cx="46949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0000"/>
                </a:solidFill>
                <a:latin typeface="NimbusRomNo9L-Regu"/>
              </a:rPr>
              <a:t>会议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r>
              <a:rPr lang="en-US" altLang="zh-CN" b="1">
                <a:solidFill>
                  <a:srgbClr val="FF0000"/>
                </a:solidFill>
              </a:rPr>
              <a:t>COLING2022</a:t>
            </a:r>
            <a:endParaRPr lang="zh-CN" altLang="en-US" dirty="0">
              <a:solidFill>
                <a:srgbClr val="000000"/>
              </a:solidFill>
              <a:latin typeface="NimbusRomNo9L-Regu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44A58F1-EF1A-4DA7-A66B-660F15A20833}"/>
              </a:ext>
            </a:extLst>
          </p:cNvPr>
          <p:cNvSpPr txBox="1"/>
          <p:nvPr/>
        </p:nvSpPr>
        <p:spPr>
          <a:xfrm>
            <a:off x="134216" y="633941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2</a:t>
            </a:r>
            <a:endParaRPr lang="zh-CN" altLang="en-US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193AABB-06AC-4FE2-B15B-E20DF0037F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508" y="0"/>
            <a:ext cx="4848844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0517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-文本框 23"/>
          <p:cNvSpPr txBox="1"/>
          <p:nvPr>
            <p:custDataLst>
              <p:tags r:id="rId1"/>
            </p:custDataLst>
          </p:nvPr>
        </p:nvSpPr>
        <p:spPr>
          <a:xfrm>
            <a:off x="1033656" y="207188"/>
            <a:ext cx="2776344" cy="4255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518" b="1" dirty="0">
                <a:solidFill>
                  <a:srgbClr val="005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3" name="AutoShape 4" descr="图片">
            <a:extLst>
              <a:ext uri="{FF2B5EF4-FFF2-40B4-BE49-F238E27FC236}">
                <a16:creationId xmlns:a16="http://schemas.microsoft.com/office/drawing/2014/main" id="{B1B8EA44-B533-4598-B79F-A3271DEC34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13272" y="3245321"/>
            <a:ext cx="2738104" cy="2738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09637" tIns="54818" rIns="109637" bIns="54818" numCol="1" anchor="t" anchorCtr="0" compatLnSpc="1">
            <a:prstTxWarp prst="textNoShape">
              <a:avLst/>
            </a:prstTxWarp>
          </a:bodyPr>
          <a:lstStyle/>
          <a:p>
            <a:endParaRPr lang="zh-CN" altLang="en-US" sz="2158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A0AB4B1-7FFA-487B-AFCF-3A0DD9E658BD}"/>
              </a:ext>
            </a:extLst>
          </p:cNvPr>
          <p:cNvSpPr txBox="1"/>
          <p:nvPr/>
        </p:nvSpPr>
        <p:spPr>
          <a:xfrm>
            <a:off x="398584" y="973015"/>
            <a:ext cx="1026941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7030A0"/>
                </a:solidFill>
                <a:latin typeface="NimbusRomNo9L-Regu"/>
              </a:rPr>
              <a:t>实体关系抽取</a:t>
            </a:r>
            <a:r>
              <a:rPr lang="zh-CN" altLang="en-US" sz="2400" dirty="0"/>
              <a:t>：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zh-CN" dirty="0"/>
              <a:t>实体关系抽取是</a:t>
            </a:r>
            <a:r>
              <a:rPr lang="en-US" altLang="zh-CN" dirty="0"/>
              <a:t>NLP</a:t>
            </a:r>
            <a:r>
              <a:rPr lang="zh-CN" altLang="zh-CN" dirty="0"/>
              <a:t>社区备受关注的子任务之一，热度很高，在</a:t>
            </a:r>
            <a:r>
              <a:rPr lang="en-US" altLang="zh-CN" dirty="0"/>
              <a:t>2020</a:t>
            </a:r>
            <a:r>
              <a:rPr lang="zh-CN" altLang="zh-CN" dirty="0"/>
              <a:t>年</a:t>
            </a:r>
            <a:r>
              <a:rPr lang="en-US" altLang="zh-CN" dirty="0"/>
              <a:t>SOTA</a:t>
            </a:r>
            <a:r>
              <a:rPr lang="zh-CN" altLang="zh-CN" dirty="0"/>
              <a:t>就更换了好几次</a:t>
            </a:r>
            <a:r>
              <a:rPr lang="zh-CN" altLang="en-US" dirty="0"/>
              <a:t>。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CN" dirty="0"/>
              <a:t>Traditional Pipelined Approaches</a:t>
            </a:r>
            <a:r>
              <a:rPr lang="zh-CN" altLang="en-US" dirty="0"/>
              <a:t>：</a:t>
            </a:r>
            <a:r>
              <a:rPr lang="en-US" altLang="zh-CN" dirty="0"/>
              <a:t>2</a:t>
            </a:r>
            <a:r>
              <a:rPr lang="zh-CN" altLang="en-US" dirty="0"/>
              <a:t>个任务之间缺少交互</a:t>
            </a:r>
            <a:r>
              <a:rPr lang="en-US" altLang="zh-CN" dirty="0"/>
              <a:t>&amp;</a:t>
            </a:r>
            <a:r>
              <a:rPr lang="en-US" altLang="zh-CN" dirty="0" err="1"/>
              <a:t>ascading</a:t>
            </a:r>
            <a:r>
              <a:rPr lang="en-US" altLang="zh-CN" dirty="0"/>
              <a:t> errors.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7030A0"/>
                </a:solidFill>
              </a:rPr>
              <a:t>联合抽取</a:t>
            </a:r>
            <a:r>
              <a:rPr lang="en-US" altLang="zh-CN" dirty="0">
                <a:solidFill>
                  <a:srgbClr val="7030A0"/>
                </a:solidFill>
              </a:rPr>
              <a:t>(Joint Models )</a:t>
            </a:r>
            <a:endParaRPr lang="zh-CN" altLang="en-US" dirty="0">
              <a:solidFill>
                <a:srgbClr val="7030A0"/>
              </a:solidFill>
              <a:latin typeface="NimbusRomNo9L-Regu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1ED7CB8-CF88-4A6A-B5F8-4E23F60CAA06}"/>
              </a:ext>
            </a:extLst>
          </p:cNvPr>
          <p:cNvSpPr txBox="1"/>
          <p:nvPr/>
        </p:nvSpPr>
        <p:spPr>
          <a:xfrm>
            <a:off x="398584" y="2759836"/>
            <a:ext cx="1161924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7030A0"/>
                </a:solidFill>
              </a:rPr>
              <a:t>Joint Models</a:t>
            </a:r>
            <a:r>
              <a:rPr lang="zh-CN" altLang="en-US" sz="2400" b="1" dirty="0">
                <a:solidFill>
                  <a:srgbClr val="7030A0"/>
                </a:solidFill>
              </a:rPr>
              <a:t>分为</a:t>
            </a:r>
            <a:r>
              <a:rPr lang="en-US" altLang="zh-CN" sz="2400" b="1" dirty="0">
                <a:solidFill>
                  <a:srgbClr val="7030A0"/>
                </a:solidFill>
              </a:rPr>
              <a:t>2</a:t>
            </a:r>
            <a:r>
              <a:rPr lang="zh-CN" altLang="en-US" sz="2400" b="1" dirty="0">
                <a:solidFill>
                  <a:srgbClr val="7030A0"/>
                </a:solidFill>
              </a:rPr>
              <a:t>种范式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lvl="0"/>
            <a:r>
              <a:rPr lang="zh-CN" altLang="zh-CN" b="1" dirty="0"/>
              <a:t>多任务学习</a:t>
            </a:r>
            <a:r>
              <a:rPr lang="zh-CN" altLang="zh-CN" dirty="0"/>
              <a:t>：即实体和关系任务共享同一个编码器，但通常会依赖先后的抽取顺序：关系判别通常需要依赖实体抽取结果。这种方式会存在暴漏偏差，会导致误差积累。</a:t>
            </a:r>
          </a:p>
          <a:p>
            <a:pPr lvl="0"/>
            <a:r>
              <a:rPr lang="zh-CN" altLang="zh-CN" b="1" dirty="0"/>
              <a:t>结构化预测</a:t>
            </a:r>
            <a:r>
              <a:rPr lang="zh-CN" altLang="zh-CN" dirty="0"/>
              <a:t>：即统一为全局优化问题进行联合解码，只需要</a:t>
            </a:r>
            <a:r>
              <a:rPr lang="zh-CN" altLang="zh-CN" b="1" dirty="0">
                <a:solidFill>
                  <a:srgbClr val="FF0000"/>
                </a:solidFill>
              </a:rPr>
              <a:t>一个阶段</a:t>
            </a:r>
            <a:r>
              <a:rPr lang="zh-CN" altLang="zh-CN" dirty="0"/>
              <a:t>解码，解决暴漏偏差。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B5A94FA-B5AD-475D-BE29-CD1827F0579E}"/>
              </a:ext>
            </a:extLst>
          </p:cNvPr>
          <p:cNvSpPr txBox="1"/>
          <p:nvPr/>
        </p:nvSpPr>
        <p:spPr>
          <a:xfrm>
            <a:off x="134216" y="633941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3</a:t>
            </a:r>
            <a:endParaRPr lang="zh-CN" alt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20F2A47-93AA-45F5-957A-841B87023C00}"/>
              </a:ext>
            </a:extLst>
          </p:cNvPr>
          <p:cNvSpPr/>
          <p:nvPr/>
        </p:nvSpPr>
        <p:spPr>
          <a:xfrm>
            <a:off x="434297" y="4183265"/>
            <a:ext cx="113591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</a:rPr>
              <a:t>&gt;&gt;</a:t>
            </a:r>
            <a:r>
              <a:rPr lang="zh-CN" altLang="en-US" dirty="0">
                <a:solidFill>
                  <a:srgbClr val="7030A0"/>
                </a:solidFill>
              </a:rPr>
              <a:t>暴漏偏差</a:t>
            </a:r>
            <a:r>
              <a:rPr lang="en-US" altLang="zh-CN" dirty="0">
                <a:solidFill>
                  <a:srgbClr val="7030A0"/>
                </a:solidFill>
              </a:rPr>
              <a:t>(</a:t>
            </a:r>
            <a:r>
              <a:rPr lang="en-US" altLang="zh-CN" b="1" dirty="0">
                <a:solidFill>
                  <a:srgbClr val="7030A0"/>
                </a:solidFill>
              </a:rPr>
              <a:t>exposure bias</a:t>
            </a:r>
            <a:r>
              <a:rPr lang="en-US" altLang="zh-CN" dirty="0">
                <a:solidFill>
                  <a:srgbClr val="7030A0"/>
                </a:solidFill>
              </a:rPr>
              <a:t>)</a:t>
            </a:r>
            <a:r>
              <a:rPr lang="zh-CN" altLang="en-US" dirty="0"/>
              <a:t>：对</a:t>
            </a:r>
            <a:r>
              <a:rPr lang="en-US" altLang="zh-CN" dirty="0"/>
              <a:t>decoder-based method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  <a:r>
              <a:rPr lang="zh-CN" altLang="en-US" dirty="0"/>
              <a:t>指在训练阶段是</a:t>
            </a:r>
            <a:r>
              <a:rPr lang="en-US" altLang="zh-CN" dirty="0"/>
              <a:t>gold</a:t>
            </a:r>
            <a:r>
              <a:rPr lang="zh-CN" altLang="en-US" dirty="0"/>
              <a:t>实体输入进行关系预测，而在推断阶段是上一步的预测实体输入进行关系判断；导致训练和推断存在不一致。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868351E-68B7-4D9A-A830-63F6B9D55557}"/>
              </a:ext>
            </a:extLst>
          </p:cNvPr>
          <p:cNvSpPr/>
          <p:nvPr/>
        </p:nvSpPr>
        <p:spPr>
          <a:xfrm>
            <a:off x="398584" y="5421436"/>
            <a:ext cx="113948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0"/>
              </a:spcAft>
              <a:buClr>
                <a:srgbClr val="7030A0"/>
              </a:buClr>
              <a:buFont typeface="Wingdings" panose="05000000000000000000" pitchFamily="2" charset="2"/>
              <a:buChar char="ü"/>
            </a:pPr>
            <a:r>
              <a:rPr lang="zh-CN" altLang="zh-CN" sz="2000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从上面的分析我们可以看出：</a:t>
            </a:r>
            <a:r>
              <a:rPr lang="zh-CN" altLang="zh-CN" sz="2000" kern="100" dirty="0">
                <a:solidFill>
                  <a:srgbClr val="7030A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结构化预测方式</a:t>
            </a:r>
            <a:r>
              <a:rPr lang="zh-CN" altLang="zh-CN" sz="2000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可以解决暴漏偏差问题；</a:t>
            </a:r>
            <a:r>
              <a:rPr lang="en-US" altLang="zh-CN" sz="2000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err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TPLinker</a:t>
            </a:r>
            <a:r>
              <a:rPr lang="zh-CN" altLang="en-US" sz="2000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就是</a:t>
            </a:r>
            <a:r>
              <a:rPr lang="zh-CN" altLang="zh-CN" sz="2000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基于此</a:t>
            </a:r>
            <a:r>
              <a:rPr lang="zh-CN" altLang="en-US" sz="2000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想法设计的。</a:t>
            </a:r>
            <a:endParaRPr lang="zh-CN" altLang="zh-CN" sz="2000" kern="100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850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-文本框 23"/>
          <p:cNvSpPr txBox="1"/>
          <p:nvPr>
            <p:custDataLst>
              <p:tags r:id="rId1"/>
            </p:custDataLst>
          </p:nvPr>
        </p:nvSpPr>
        <p:spPr>
          <a:xfrm>
            <a:off x="1033656" y="207188"/>
            <a:ext cx="9099476" cy="4255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518" b="1" dirty="0">
                <a:solidFill>
                  <a:srgbClr val="005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本文的动机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903F635-A30C-4317-9348-FA4BD8133FDF}"/>
              </a:ext>
            </a:extLst>
          </p:cNvPr>
          <p:cNvSpPr txBox="1"/>
          <p:nvPr/>
        </p:nvSpPr>
        <p:spPr>
          <a:xfrm>
            <a:off x="134216" y="633941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4</a:t>
            </a:r>
            <a:endParaRPr lang="zh-CN" altLang="en-US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8045B36-851D-430A-8DAC-8C65E0F493F2}"/>
              </a:ext>
            </a:extLst>
          </p:cNvPr>
          <p:cNvSpPr/>
          <p:nvPr/>
        </p:nvSpPr>
        <p:spPr>
          <a:xfrm>
            <a:off x="2330245" y="990320"/>
            <a:ext cx="7669160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基于</a:t>
            </a:r>
            <a:r>
              <a:rPr lang="zh-CN" altLang="zh-CN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结构化预测</a:t>
            </a:r>
            <a:r>
              <a:rPr lang="zh-CN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的联合抽取方法，最早出现在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</a:rPr>
              <a:t>17</a:t>
            </a:r>
            <a:r>
              <a:rPr lang="zh-CN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年论文</a:t>
            </a:r>
            <a:r>
              <a:rPr lang="en-US" altLang="zh-CN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KaiTi" panose="02010609060101010101" pitchFamily="49" charset="-122"/>
              </a:rPr>
              <a:t>Joint extraction of entities and relations based on a novel tagging scheme</a:t>
            </a:r>
            <a:r>
              <a:rPr lang="zh-CN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中，这篇论文用一个统一的序列标注框架抽取实体关系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99A352E-7E85-4F6F-A456-2CE01C44D9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490" y="2110295"/>
            <a:ext cx="11012671" cy="216136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147BE6A-EB72-4A31-9D25-F4C3129E6754}"/>
              </a:ext>
            </a:extLst>
          </p:cNvPr>
          <p:cNvSpPr/>
          <p:nvPr/>
        </p:nvSpPr>
        <p:spPr>
          <a:xfrm>
            <a:off x="2782528" y="463966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28600">
              <a:spcAft>
                <a:spcPts val="0"/>
              </a:spcAft>
            </a:pPr>
            <a:r>
              <a:rPr lang="zh-CN" altLang="en-US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这篇文章</a:t>
            </a:r>
            <a:r>
              <a:rPr lang="zh-CN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直接以关系标签进行</a:t>
            </a:r>
            <a:r>
              <a:rPr lang="en-US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BIOES</a:t>
            </a:r>
            <a:r>
              <a:rPr lang="zh-CN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标注，</a:t>
            </a:r>
            <a:r>
              <a:rPr lang="en-US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subject</a:t>
            </a:r>
            <a:r>
              <a:rPr lang="zh-CN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实体序号为</a:t>
            </a:r>
            <a:r>
              <a:rPr lang="en-US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object</a:t>
            </a:r>
            <a:r>
              <a:rPr lang="zh-CN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实体序号为</a:t>
            </a:r>
            <a:r>
              <a:rPr lang="en-US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959609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-文本框 23"/>
          <p:cNvSpPr txBox="1"/>
          <p:nvPr>
            <p:custDataLst>
              <p:tags r:id="rId1"/>
            </p:custDataLst>
          </p:nvPr>
        </p:nvSpPr>
        <p:spPr>
          <a:xfrm>
            <a:off x="1033656" y="207188"/>
            <a:ext cx="9099476" cy="4255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518" b="1" dirty="0">
                <a:solidFill>
                  <a:srgbClr val="005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本文的动机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903F635-A30C-4317-9348-FA4BD8133FDF}"/>
              </a:ext>
            </a:extLst>
          </p:cNvPr>
          <p:cNvSpPr txBox="1"/>
          <p:nvPr/>
        </p:nvSpPr>
        <p:spPr>
          <a:xfrm>
            <a:off x="134216" y="633941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5</a:t>
            </a:r>
            <a:endParaRPr lang="zh-CN" altLang="en-US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8045B36-851D-430A-8DAC-8C65E0F493F2}"/>
              </a:ext>
            </a:extLst>
          </p:cNvPr>
          <p:cNvSpPr/>
          <p:nvPr/>
        </p:nvSpPr>
        <p:spPr>
          <a:xfrm>
            <a:off x="2702351" y="837539"/>
            <a:ext cx="7669160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基于</a:t>
            </a:r>
            <a:r>
              <a:rPr lang="zh-CN" altLang="zh-CN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结构化预测</a:t>
            </a:r>
            <a:r>
              <a:rPr lang="zh-CN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的联合抽取方法，最早出现在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</a:rPr>
              <a:t>17</a:t>
            </a:r>
            <a:r>
              <a:rPr lang="zh-CN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年论文</a:t>
            </a:r>
            <a:r>
              <a:rPr lang="en-US" altLang="zh-CN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KaiTi" panose="02010609060101010101" pitchFamily="49" charset="-122"/>
              </a:rPr>
              <a:t>Joint extraction of entities and relations based on a novel tagging scheme</a:t>
            </a:r>
            <a:r>
              <a:rPr lang="zh-CN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中，这篇论文用一个统一的序列标注框架抽取实体关系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0DAF460-6F16-468C-9992-329EE1208B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2072024"/>
            <a:ext cx="6161286" cy="2214841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DA28A8E-7899-42A1-95FC-706846388A9B}"/>
              </a:ext>
            </a:extLst>
          </p:cNvPr>
          <p:cNvSpPr/>
          <p:nvPr/>
        </p:nvSpPr>
        <p:spPr>
          <a:xfrm>
            <a:off x="6761159" y="2515655"/>
            <a:ext cx="42273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</a:rPr>
              <a:t>&gt;&gt;</a:t>
            </a:r>
            <a:r>
              <a:rPr lang="zh-CN" altLang="en-US" b="1" dirty="0">
                <a:solidFill>
                  <a:srgbClr val="7030A0"/>
                </a:solidFill>
              </a:rPr>
              <a:t>存在问题</a:t>
            </a:r>
            <a:r>
              <a:rPr lang="zh-CN" altLang="en-US" dirty="0">
                <a:solidFill>
                  <a:srgbClr val="7030A0"/>
                </a:solidFill>
              </a:rPr>
              <a:t>：</a:t>
            </a:r>
            <a:endParaRPr lang="en-US" altLang="zh-CN" dirty="0">
              <a:solidFill>
                <a:srgbClr val="7030A0"/>
              </a:solidFill>
            </a:endParaRPr>
          </a:p>
          <a:p>
            <a:r>
              <a:rPr lang="zh-CN" altLang="en-US" dirty="0"/>
              <a:t>以关系标签进行</a:t>
            </a:r>
            <a:r>
              <a:rPr lang="en-US" altLang="zh-CN" dirty="0"/>
              <a:t>BIOES</a:t>
            </a:r>
            <a:r>
              <a:rPr lang="zh-CN" altLang="en-US" dirty="0"/>
              <a:t>标注这种方式不能解决</a:t>
            </a:r>
            <a:r>
              <a:rPr lang="zh-CN" altLang="en-US" b="1" dirty="0"/>
              <a:t>关系重叠问题。</a:t>
            </a:r>
            <a:endParaRPr lang="en-US" altLang="zh-CN" b="1" dirty="0"/>
          </a:p>
          <a:p>
            <a:r>
              <a:rPr lang="zh-CN" altLang="zh-CN" b="1" dirty="0"/>
              <a:t>结构化预测可以解决暴漏偏差，却不能</a:t>
            </a:r>
            <a:r>
              <a:rPr lang="en-US" altLang="zh-CN" b="1" dirty="0"/>
              <a:t>cover</a:t>
            </a:r>
            <a:r>
              <a:rPr lang="zh-CN" altLang="zh-CN" b="1" dirty="0"/>
              <a:t>关系重叠问题</a:t>
            </a:r>
            <a:r>
              <a:rPr lang="zh-CN" altLang="zh-CN" dirty="0"/>
              <a:t>。</a:t>
            </a:r>
            <a:endParaRPr lang="zh-CN" altLang="en-US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C00BECA-3EAF-49CD-9935-2A0FC281DE65}"/>
              </a:ext>
            </a:extLst>
          </p:cNvPr>
          <p:cNvSpPr/>
          <p:nvPr/>
        </p:nvSpPr>
        <p:spPr>
          <a:xfrm>
            <a:off x="134216" y="438981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b="1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SEO</a:t>
            </a:r>
            <a:r>
              <a:rPr lang="zh-CN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kern="100" dirty="0" err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SingleEntityOverlap</a:t>
            </a:r>
            <a:r>
              <a:rPr lang="zh-CN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，一个实体出现在多个关系三元组中；</a:t>
            </a: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b="1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EPO</a:t>
            </a:r>
            <a:r>
              <a:rPr lang="zh-CN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kern="100" dirty="0" err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EntityPairOverlap</a:t>
            </a:r>
            <a:r>
              <a:rPr lang="zh-CN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，一个实体</a:t>
            </a:r>
            <a:r>
              <a:rPr lang="en-US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pair</a:t>
            </a:r>
            <a:r>
              <a:rPr lang="zh-CN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有多种关系；</a:t>
            </a:r>
          </a:p>
        </p:txBody>
      </p:sp>
    </p:spTree>
    <p:extLst>
      <p:ext uri="{BB962C8B-B14F-4D97-AF65-F5344CB8AC3E}">
        <p14:creationId xmlns:p14="http://schemas.microsoft.com/office/powerpoint/2010/main" val="37013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-文本框 23"/>
          <p:cNvSpPr txBox="1"/>
          <p:nvPr>
            <p:custDataLst>
              <p:tags r:id="rId1"/>
            </p:custDataLst>
          </p:nvPr>
        </p:nvSpPr>
        <p:spPr>
          <a:xfrm>
            <a:off x="1033656" y="207188"/>
            <a:ext cx="9099476" cy="4255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2518" b="1" dirty="0" err="1">
                <a:solidFill>
                  <a:srgbClr val="005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TPLinker</a:t>
            </a:r>
            <a:r>
              <a:rPr lang="zh-CN" altLang="en-US" sz="2518" b="1" dirty="0">
                <a:solidFill>
                  <a:srgbClr val="005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的标注框架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5238C3C-84F9-4657-9FA4-D7E2E55F4AB5}"/>
              </a:ext>
            </a:extLst>
          </p:cNvPr>
          <p:cNvSpPr txBox="1"/>
          <p:nvPr/>
        </p:nvSpPr>
        <p:spPr>
          <a:xfrm>
            <a:off x="134216" y="633941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6</a:t>
            </a:r>
            <a:endParaRPr lang="zh-CN" altLang="en-US" b="1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EAFCE9A-1FA9-47E1-BD27-7C3F7ACE22FC}"/>
              </a:ext>
            </a:extLst>
          </p:cNvPr>
          <p:cNvSpPr/>
          <p:nvPr/>
        </p:nvSpPr>
        <p:spPr>
          <a:xfrm>
            <a:off x="2335162" y="1043279"/>
            <a:ext cx="8209934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dashDot"/>
          </a:ln>
        </p:spPr>
        <p:txBody>
          <a:bodyPr wrap="square">
            <a:spAutoFit/>
          </a:bodyPr>
          <a:lstStyle/>
          <a:p>
            <a:r>
              <a:rPr lang="zh-CN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基于</a:t>
            </a:r>
            <a:r>
              <a:rPr lang="zh-CN" altLang="zh-CN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结构化预测</a:t>
            </a:r>
            <a:r>
              <a:rPr lang="zh-CN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的联合抽取方法，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整体标注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Tag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框架是基于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token pair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进行的，其本质上就是一个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span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矩阵。多头标注。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7EC809-B17D-44AC-BEBC-9F8AD1E824C7}"/>
              </a:ext>
            </a:extLst>
          </p:cNvPr>
          <p:cNvSpPr/>
          <p:nvPr/>
        </p:nvSpPr>
        <p:spPr>
          <a:xfrm>
            <a:off x="134216" y="191547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127000"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关系数据集中一般会存在嵌套</a:t>
            </a:r>
            <a:r>
              <a:rPr lang="en-US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NER</a:t>
            </a:r>
            <a:r>
              <a:rPr lang="zh-CN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问题，因此需要首先解决这一问题。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7B07DE0-C3E0-43AA-8885-410011BEE8CB}"/>
              </a:ext>
            </a:extLst>
          </p:cNvPr>
          <p:cNvSpPr/>
          <p:nvPr/>
        </p:nvSpPr>
        <p:spPr>
          <a:xfrm>
            <a:off x="134216" y="265604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127000"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一个例子：</a:t>
            </a:r>
            <a:r>
              <a:rPr lang="en-US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span</a:t>
            </a:r>
            <a:r>
              <a:rPr lang="zh-CN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「呼吸中枢受累」中，存在两个实体嵌套：「症状：呼吸中枢受累」和「部位：呼吸中枢」。</a:t>
            </a:r>
          </a:p>
        </p:txBody>
      </p:sp>
      <p:pic>
        <p:nvPicPr>
          <p:cNvPr id="15" name="图片 14" descr="https://pic4.zhimg.com/80/v2-4f258571a2901a7d2b7afaa80458f9df_1440w.jpg">
            <a:extLst>
              <a:ext uri="{FF2B5EF4-FFF2-40B4-BE49-F238E27FC236}">
                <a16:creationId xmlns:a16="http://schemas.microsoft.com/office/drawing/2014/main" id="{3A0CE88E-9121-46DE-9C62-8AA328C3CE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698" y="3429000"/>
            <a:ext cx="2183410" cy="27000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D0AB214-333A-434C-97D8-CB100F9491DD}"/>
                  </a:ext>
                </a:extLst>
              </p:cNvPr>
              <p:cNvSpPr/>
              <p:nvPr/>
            </p:nvSpPr>
            <p:spPr>
              <a:xfrm>
                <a:off x="7133513" y="1912350"/>
                <a:ext cx="4743853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spcAft>
                    <a:spcPts val="0"/>
                  </a:spcAft>
                  <a:buClr>
                    <a:srgbClr val="7030A0"/>
                  </a:buClr>
                  <a:buFont typeface="Wingdings" panose="05000000000000000000" pitchFamily="2" charset="2"/>
                  <a:buChar char="ü"/>
                </a:pPr>
                <a:r>
                  <a:rPr lang="zh-CN" altLang="zh-CN" kern="1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要想解决这一问题，可以基于</a:t>
                </a:r>
                <a:r>
                  <a:rPr lang="en-US" altLang="zh-CN" kern="1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token pair</a:t>
                </a:r>
                <a:r>
                  <a:rPr lang="zh-CN" altLang="zh-CN" kern="1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构建一个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ea typeface="KaiTi" panose="02010609060101010101" pitchFamily="49" charset="-122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KaiTi" panose="02010609060101010101" pitchFamily="49" charset="-122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KaiTi" panose="02010609060101010101" pitchFamily="49" charset="-122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KaiTi" panose="02010609060101010101" pitchFamily="49" charset="-122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KaiTi" panose="02010609060101010101" pitchFamily="49" charset="-122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zh-CN" altLang="zh-CN" kern="1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的</a:t>
                </a:r>
                <a:r>
                  <a:rPr lang="en-US" altLang="zh-CN" kern="1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Span</a:t>
                </a:r>
                <a:r>
                  <a:rPr lang="zh-CN" altLang="zh-CN" kern="1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矩阵</a:t>
                </a:r>
                <a:r>
                  <a:rPr lang="en-US" altLang="zh-CN" kern="1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ea typeface="KaiTi" panose="02010609060101010101" pitchFamily="49" charset="-122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zh-CN" altLang="zh-CN" kern="1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为序列长度</a:t>
                </a:r>
                <a:r>
                  <a:rPr lang="en-US" altLang="zh-CN" kern="1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ea typeface="KaiTi" panose="02010609060101010101" pitchFamily="49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KaiTi" panose="02010609060101010101" pitchFamily="49" charset="-122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zh-CN" altLang="zh-CN" kern="1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为实体类别总数</a:t>
                </a:r>
                <a:r>
                  <a:rPr lang="en-US" altLang="zh-CN" kern="1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zh-CN" kern="1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，如上图所示，其中：</a:t>
                </a: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D0AB214-333A-434C-97D8-CB100F9491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3513" y="1912350"/>
                <a:ext cx="4743853" cy="923330"/>
              </a:xfrm>
              <a:prstGeom prst="rect">
                <a:avLst/>
              </a:prstGeom>
              <a:blipFill>
                <a:blip r:embed="rId5"/>
                <a:stretch>
                  <a:fillRect l="-771" t="-5298" r="-5913" b="-105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BEF2A0AE-591A-4C5D-9527-7F3B997DBCE2}"/>
              </a:ext>
            </a:extLst>
          </p:cNvPr>
          <p:cNvCxnSpPr>
            <a:cxnSpLocks/>
          </p:cNvCxnSpPr>
          <p:nvPr/>
        </p:nvCxnSpPr>
        <p:spPr>
          <a:xfrm>
            <a:off x="6440129" y="1940153"/>
            <a:ext cx="68826" cy="440436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E20C27C0-4F03-47DD-A5D0-88AF1E571453}"/>
              </a:ext>
            </a:extLst>
          </p:cNvPr>
          <p:cNvSpPr/>
          <p:nvPr/>
        </p:nvSpPr>
        <p:spPr>
          <a:xfrm>
            <a:off x="7133514" y="3397046"/>
            <a:ext cx="47438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Span{</a:t>
            </a:r>
            <a:r>
              <a:rPr lang="zh-CN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呼</a:t>
            </a:r>
            <a:r>
              <a:rPr lang="en-US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}{</a:t>
            </a:r>
            <a:r>
              <a:rPr lang="zh-CN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枢</a:t>
            </a:r>
            <a:r>
              <a:rPr lang="en-US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}=1</a:t>
            </a:r>
            <a:r>
              <a:rPr lang="zh-CN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，代表「呼吸中枢」是一个部位实体；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A9E04FB-49EE-4CEB-AC8F-82426115074E}"/>
              </a:ext>
            </a:extLst>
          </p:cNvPr>
          <p:cNvSpPr/>
          <p:nvPr/>
        </p:nvSpPr>
        <p:spPr>
          <a:xfrm>
            <a:off x="7133514" y="4050745"/>
            <a:ext cx="483156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Span{</a:t>
            </a:r>
            <a:r>
              <a:rPr lang="zh-CN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呼</a:t>
            </a:r>
            <a:r>
              <a:rPr lang="en-US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}{</a:t>
            </a:r>
            <a:r>
              <a:rPr lang="zh-CN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累</a:t>
            </a:r>
            <a:r>
              <a:rPr lang="en-US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}=2</a:t>
            </a:r>
            <a:r>
              <a:rPr lang="zh-CN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，代表「呼吸中枢受累」是一个症状实体。</a:t>
            </a: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zh-CN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下三角矩阵为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lang="zh-CN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，是因为其不能构成一个实体、不具备真实意义；矩阵其余位置为</a:t>
            </a:r>
            <a:r>
              <a:rPr lang="en-US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endParaRPr lang="en-US" altLang="zh-CN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通过上述分析，我们发现多头标注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</a:rPr>
              <a:t>(token pair</a:t>
            </a:r>
            <a:r>
              <a:rPr lang="zh-CN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方式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</a:rPr>
              <a:t>)</a:t>
            </a:r>
            <a:r>
              <a:rPr lang="zh-CN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可以很好解决嵌套实体问题。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835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-文本框 23"/>
          <p:cNvSpPr txBox="1"/>
          <p:nvPr>
            <p:custDataLst>
              <p:tags r:id="rId1"/>
            </p:custDataLst>
          </p:nvPr>
        </p:nvSpPr>
        <p:spPr>
          <a:xfrm>
            <a:off x="1033656" y="207188"/>
            <a:ext cx="9099476" cy="4255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2518" b="1" dirty="0" err="1">
                <a:solidFill>
                  <a:srgbClr val="005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TPLinker</a:t>
            </a:r>
            <a:r>
              <a:rPr lang="zh-CN" altLang="en-US" sz="2518" b="1" dirty="0">
                <a:solidFill>
                  <a:srgbClr val="005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的标注框架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5238C3C-84F9-4657-9FA4-D7E2E55F4AB5}"/>
              </a:ext>
            </a:extLst>
          </p:cNvPr>
          <p:cNvSpPr txBox="1"/>
          <p:nvPr/>
        </p:nvSpPr>
        <p:spPr>
          <a:xfrm>
            <a:off x="134216" y="633941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7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FEEB6C7-7D4A-4EF5-A213-9892A3D6EF14}"/>
                  </a:ext>
                </a:extLst>
              </p:cNvPr>
              <p:cNvSpPr/>
              <p:nvPr/>
            </p:nvSpPr>
            <p:spPr>
              <a:xfrm>
                <a:off x="5181600" y="1412610"/>
                <a:ext cx="6096000" cy="397031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indent="229235">
                  <a:spcAft>
                    <a:spcPts val="0"/>
                  </a:spcAft>
                </a:pPr>
                <a:r>
                  <a:rPr lang="en-US" altLang="zh-CN" b="1" kern="1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1.</a:t>
                </a:r>
                <a:r>
                  <a:rPr lang="zh-CN" altLang="zh-CN" b="1" kern="1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紫色标注</a:t>
                </a:r>
                <a:r>
                  <a:rPr lang="zh-CN" altLang="zh-CN" kern="1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r>
                  <a:rPr lang="en-US" altLang="zh-CN" kern="1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EH to ET</a:t>
                </a:r>
                <a:r>
                  <a:rPr lang="zh-CN" altLang="zh-CN" kern="1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，表示实体的</a:t>
                </a:r>
                <a:r>
                  <a:rPr lang="zh-CN" altLang="zh-CN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头尾关系</a:t>
                </a:r>
                <a:r>
                  <a:rPr lang="zh-CN" altLang="zh-CN" kern="1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，是</a:t>
                </a:r>
                <a:r>
                  <a:rPr lang="en-US" altLang="zh-CN" u="sng" kern="1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u="sng" kern="1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个</a:t>
                </a:r>
                <a14:m>
                  <m:oMath xmlns:m="http://schemas.openxmlformats.org/officeDocument/2006/math">
                    <m:r>
                      <a:rPr lang="en-US" altLang="zh-CN" i="1" u="sng" kern="100">
                        <a:latin typeface="Cambria Math" panose="02040503050406030204" pitchFamily="18" charset="0"/>
                        <a:ea typeface="KaiTi" panose="02010609060101010101" pitchFamily="49" charset="-122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i="1" u="sng" kern="100">
                        <a:latin typeface="Cambria Math" panose="02040503050406030204" pitchFamily="18" charset="0"/>
                        <a:ea typeface="KaiTi" panose="02010609060101010101" pitchFamily="49" charset="-122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altLang="zh-CN" i="1" u="sng" kern="100">
                        <a:latin typeface="Cambria Math" panose="02040503050406030204" pitchFamily="18" charset="0"/>
                        <a:ea typeface="KaiTi" panose="02010609060101010101" pitchFamily="49" charset="-122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zh-CN" altLang="zh-CN" kern="1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矩阵；如两个实体：</a:t>
                </a:r>
                <a:r>
                  <a:rPr lang="en-US" altLang="zh-CN" kern="1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New York </a:t>
                </a:r>
                <a:r>
                  <a:rPr lang="en-US" altLang="zh-CN" kern="100" dirty="0" err="1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City:M</a:t>
                </a:r>
                <a:r>
                  <a:rPr lang="en-US" altLang="zh-CN" kern="1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(New, City) =1; De </a:t>
                </a:r>
                <a:r>
                  <a:rPr lang="en-US" altLang="zh-CN" kern="100" dirty="0" err="1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Blasio:M</a:t>
                </a:r>
                <a:r>
                  <a:rPr lang="en-US" altLang="zh-CN" kern="1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(De, Blasio) =1</a:t>
                </a:r>
                <a:r>
                  <a:rPr lang="zh-CN" altLang="zh-CN" kern="1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。</a:t>
                </a:r>
                <a:endParaRPr lang="en-US" altLang="zh-CN" kern="100" dirty="0"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endParaRPr>
              </a:p>
              <a:p>
                <a:pPr indent="229235">
                  <a:spcAft>
                    <a:spcPts val="0"/>
                  </a:spcAft>
                </a:pPr>
                <a:endParaRPr lang="zh-CN" altLang="zh-CN" kern="100" dirty="0"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endParaRPr>
              </a:p>
              <a:p>
                <a:pPr indent="229235">
                  <a:spcAft>
                    <a:spcPts val="0"/>
                  </a:spcAft>
                </a:pPr>
                <a:r>
                  <a:rPr lang="en-US" altLang="zh-CN" b="1" kern="1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2.</a:t>
                </a:r>
                <a:r>
                  <a:rPr lang="zh-CN" altLang="zh-CN" b="1" kern="1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红色标注</a:t>
                </a:r>
                <a:r>
                  <a:rPr lang="zh-CN" altLang="zh-CN" kern="1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r>
                  <a:rPr lang="en-US" altLang="zh-CN" kern="1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SH to OH</a:t>
                </a:r>
                <a:r>
                  <a:rPr lang="zh-CN" altLang="zh-CN" kern="1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，表示</a:t>
                </a:r>
                <a:r>
                  <a:rPr lang="en-US" altLang="zh-CN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subject</a:t>
                </a:r>
                <a:r>
                  <a:rPr lang="zh-CN" altLang="zh-CN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object</a:t>
                </a:r>
                <a:r>
                  <a:rPr lang="zh-CN" altLang="zh-CN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的头部</a:t>
                </a:r>
                <a:r>
                  <a:rPr lang="en-US" altLang="zh-CN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token</a:t>
                </a:r>
                <a:r>
                  <a:rPr lang="zh-CN" altLang="zh-CN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间的关系</a:t>
                </a:r>
                <a:r>
                  <a:rPr lang="zh-CN" altLang="zh-CN" kern="1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，是</a:t>
                </a:r>
                <a14:m>
                  <m:oMath xmlns:m="http://schemas.openxmlformats.org/officeDocument/2006/math">
                    <m:r>
                      <a:rPr lang="en-US" altLang="zh-CN" i="1" u="sng" kern="100">
                        <a:latin typeface="Cambria Math" panose="02040503050406030204" pitchFamily="18" charset="0"/>
                        <a:ea typeface="KaiTi" panose="02010609060101010101" pitchFamily="49" charset="-122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zh-CN" altLang="zh-CN" u="sng" kern="1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个</a:t>
                </a:r>
                <a14:m>
                  <m:oMath xmlns:m="http://schemas.openxmlformats.org/officeDocument/2006/math">
                    <m:r>
                      <a:rPr lang="en-US" altLang="zh-CN" i="1" u="sng" kern="100">
                        <a:latin typeface="Cambria Math" panose="02040503050406030204" pitchFamily="18" charset="0"/>
                        <a:ea typeface="KaiTi" panose="02010609060101010101" pitchFamily="49" charset="-122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i="1" u="sng" kern="100">
                        <a:latin typeface="Cambria Math" panose="02040503050406030204" pitchFamily="18" charset="0"/>
                        <a:ea typeface="KaiTi" panose="02010609060101010101" pitchFamily="49" charset="-122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altLang="zh-CN" i="1" u="sng" kern="100">
                        <a:latin typeface="Cambria Math" panose="02040503050406030204" pitchFamily="18" charset="0"/>
                        <a:ea typeface="KaiTi" panose="02010609060101010101" pitchFamily="49" charset="-122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zh-CN" altLang="zh-CN" kern="1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矩阵；如三元组</a:t>
                </a:r>
                <a:r>
                  <a:rPr lang="en-US" altLang="zh-CN" kern="1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(New York City, </a:t>
                </a:r>
                <a:r>
                  <a:rPr lang="en-US" altLang="zh-CN" kern="100" dirty="0" err="1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mayor,De</a:t>
                </a:r>
                <a:r>
                  <a:rPr lang="en-US" altLang="zh-CN" kern="1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 Blasio):M(New, De)=1</a:t>
                </a:r>
                <a:r>
                  <a:rPr lang="zh-CN" altLang="zh-CN" kern="1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。</a:t>
                </a:r>
                <a:endParaRPr lang="en-US" altLang="zh-CN" kern="100" dirty="0"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endParaRPr>
              </a:p>
              <a:p>
                <a:pPr indent="229235">
                  <a:spcAft>
                    <a:spcPts val="0"/>
                  </a:spcAft>
                </a:pPr>
                <a:endParaRPr lang="zh-CN" altLang="zh-CN" kern="100" dirty="0"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endParaRPr>
              </a:p>
              <a:p>
                <a:pPr indent="229235">
                  <a:spcAft>
                    <a:spcPts val="0"/>
                  </a:spcAft>
                </a:pPr>
                <a:r>
                  <a:rPr lang="en-US" altLang="zh-CN" b="1" kern="1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3.</a:t>
                </a:r>
                <a:r>
                  <a:rPr lang="zh-CN" altLang="zh-CN" b="1" kern="1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蓝色标注</a:t>
                </a:r>
                <a:r>
                  <a:rPr lang="zh-CN" altLang="zh-CN" kern="1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r>
                  <a:rPr lang="en-US" altLang="zh-CN" kern="1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ST to OT</a:t>
                </a:r>
                <a:r>
                  <a:rPr lang="zh-CN" altLang="zh-CN" kern="1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zh-CN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表示</a:t>
                </a:r>
                <a:r>
                  <a:rPr lang="en-US" altLang="zh-CN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subject</a:t>
                </a:r>
                <a:r>
                  <a:rPr lang="zh-CN" altLang="zh-CN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object</a:t>
                </a:r>
                <a:r>
                  <a:rPr lang="zh-CN" altLang="zh-CN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的尾部</a:t>
                </a:r>
                <a:r>
                  <a:rPr lang="en-US" altLang="zh-CN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token</a:t>
                </a:r>
                <a:r>
                  <a:rPr lang="zh-CN" altLang="zh-CN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间的关系</a:t>
                </a:r>
                <a:r>
                  <a:rPr lang="zh-CN" altLang="zh-CN" kern="1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，是</a:t>
                </a:r>
                <a14:m>
                  <m:oMath xmlns:m="http://schemas.openxmlformats.org/officeDocument/2006/math">
                    <m:r>
                      <a:rPr lang="en-US" altLang="zh-CN" i="1" u="sng" kern="100">
                        <a:latin typeface="Cambria Math" panose="02040503050406030204" pitchFamily="18" charset="0"/>
                        <a:ea typeface="KaiTi" panose="02010609060101010101" pitchFamily="49" charset="-122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zh-CN" altLang="zh-CN" u="sng" kern="1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个</a:t>
                </a:r>
                <a14:m>
                  <m:oMath xmlns:m="http://schemas.openxmlformats.org/officeDocument/2006/math">
                    <m:r>
                      <a:rPr lang="en-US" altLang="zh-CN" i="1" u="sng" kern="100">
                        <a:latin typeface="Cambria Math" panose="02040503050406030204" pitchFamily="18" charset="0"/>
                        <a:ea typeface="KaiTi" panose="02010609060101010101" pitchFamily="49" charset="-122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i="1" u="sng" kern="100">
                        <a:latin typeface="Cambria Math" panose="02040503050406030204" pitchFamily="18" charset="0"/>
                        <a:ea typeface="KaiTi" panose="02010609060101010101" pitchFamily="49" charset="-122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altLang="zh-CN" i="1" u="sng" kern="100">
                        <a:latin typeface="Cambria Math" panose="02040503050406030204" pitchFamily="18" charset="0"/>
                        <a:ea typeface="KaiTi" panose="02010609060101010101" pitchFamily="49" charset="-122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zh-CN" altLang="zh-CN" kern="1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矩阵；如三元组</a:t>
                </a:r>
                <a:r>
                  <a:rPr lang="en-US" altLang="zh-CN" kern="1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(New York City, </a:t>
                </a:r>
                <a:r>
                  <a:rPr lang="en-US" altLang="zh-CN" kern="100" dirty="0" err="1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mayor,De</a:t>
                </a:r>
                <a:r>
                  <a:rPr lang="en-US" altLang="zh-CN" kern="1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 Blasio):M(City, Blasio)=1</a:t>
                </a:r>
                <a:r>
                  <a:rPr lang="zh-CN" altLang="zh-CN" kern="1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。</a:t>
                </a:r>
                <a:endParaRPr lang="en-US" altLang="zh-CN" kern="100" dirty="0"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endParaRPr>
              </a:p>
              <a:p>
                <a:pPr indent="229235">
                  <a:spcAft>
                    <a:spcPts val="0"/>
                  </a:spcAft>
                </a:pPr>
                <a:endParaRPr lang="zh-CN" altLang="zh-CN" kern="100" dirty="0"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endParaRPr>
              </a:p>
              <a:p>
                <a:pPr indent="228600">
                  <a:spcAft>
                    <a:spcPts val="0"/>
                  </a:spcAft>
                </a:pPr>
                <a:r>
                  <a:rPr lang="zh-CN" altLang="zh-CN" kern="1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因此，可以得到</a:t>
                </a:r>
                <a:r>
                  <a:rPr lang="en-US" altLang="zh-CN" kern="100" dirty="0" err="1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TPLinker</a:t>
                </a:r>
                <a:r>
                  <a:rPr lang="zh-CN" altLang="zh-CN" kern="1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共有</a:t>
                </a:r>
                <a14:m>
                  <m:oMath xmlns:m="http://schemas.openxmlformats.org/officeDocument/2006/math">
                    <m:r>
                      <a:rPr lang="en-US" altLang="zh-CN" kern="100">
                        <a:latin typeface="Cambria Math" panose="02040503050406030204" pitchFamily="18" charset="0"/>
                        <a:ea typeface="KaiTi" panose="02010609060101010101" pitchFamily="49" charset="-122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i="1" u="sng" kern="100">
                        <a:latin typeface="Cambria Math" panose="02040503050406030204" pitchFamily="18" charset="0"/>
                        <a:ea typeface="KaiTi" panose="02010609060101010101" pitchFamily="49" charset="-122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altLang="zh-CN" i="1" u="sng" kern="100">
                        <a:latin typeface="Cambria Math" panose="02040503050406030204" pitchFamily="18" charset="0"/>
                        <a:ea typeface="KaiTi" panose="02010609060101010101" pitchFamily="49" charset="-122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lang="zh-CN" altLang="zh-CN" kern="1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个矩阵。</a:t>
                </a:r>
                <a:endParaRPr lang="en-US" altLang="zh-CN" kern="100" dirty="0"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endParaRPr>
              </a:p>
              <a:p>
                <a:pPr indent="228600">
                  <a:spcAft>
                    <a:spcPts val="0"/>
                  </a:spcAft>
                </a:pPr>
                <a:endParaRPr lang="en-US" altLang="zh-CN" kern="100" dirty="0"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FEEB6C7-7D4A-4EF5-A213-9892A3D6EF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1412610"/>
                <a:ext cx="6096000" cy="3970318"/>
              </a:xfrm>
              <a:prstGeom prst="rect">
                <a:avLst/>
              </a:prstGeom>
              <a:blipFill>
                <a:blip r:embed="rId4"/>
                <a:stretch>
                  <a:fillRect l="-800" t="-12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 descr="https://pic4.zhimg.com/80/v2-ffca21865eefdaff172864f00069e7bf_1440w.jpg">
            <a:extLst>
              <a:ext uri="{FF2B5EF4-FFF2-40B4-BE49-F238E27FC236}">
                <a16:creationId xmlns:a16="http://schemas.microsoft.com/office/drawing/2014/main" id="{97E244E9-8244-4144-A697-4AD040C078F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81" y="987361"/>
            <a:ext cx="3424982" cy="378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594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-文本框 23"/>
          <p:cNvSpPr txBox="1"/>
          <p:nvPr>
            <p:custDataLst>
              <p:tags r:id="rId1"/>
            </p:custDataLst>
          </p:nvPr>
        </p:nvSpPr>
        <p:spPr>
          <a:xfrm>
            <a:off x="1033656" y="207188"/>
            <a:ext cx="9099476" cy="4255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2518" b="1" dirty="0" err="1">
                <a:solidFill>
                  <a:srgbClr val="005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TPLinker</a:t>
            </a:r>
            <a:r>
              <a:rPr lang="zh-CN" altLang="en-US" sz="2518" b="1" dirty="0">
                <a:solidFill>
                  <a:srgbClr val="005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的标注框架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5238C3C-84F9-4657-9FA4-D7E2E55F4AB5}"/>
              </a:ext>
            </a:extLst>
          </p:cNvPr>
          <p:cNvSpPr txBox="1"/>
          <p:nvPr/>
        </p:nvSpPr>
        <p:spPr>
          <a:xfrm>
            <a:off x="134216" y="633941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8</a:t>
            </a:r>
            <a:endParaRPr lang="zh-CN" altLang="en-US" b="1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EAFCE9A-1FA9-47E1-BD27-7C3F7ACE22FC}"/>
              </a:ext>
            </a:extLst>
          </p:cNvPr>
          <p:cNvSpPr/>
          <p:nvPr/>
        </p:nvSpPr>
        <p:spPr>
          <a:xfrm>
            <a:off x="314634" y="812446"/>
            <a:ext cx="3760838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dashDot"/>
          </a:ln>
        </p:spPr>
        <p:txBody>
          <a:bodyPr wrap="square">
            <a:spAutoFit/>
          </a:bodyPr>
          <a:lstStyle/>
          <a:p>
            <a:pPr indent="228600"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值得注意的是：为防止稀疏计算，下三角矩阵不参与计算；虽然实体标注不会存在于下三角矩阵</a:t>
            </a:r>
            <a:r>
              <a:rPr lang="zh-CN" altLang="en-US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zh-CN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，但关系标注是会存在的。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6E45A50-9E94-443F-9432-F418ACF8E4C4}"/>
              </a:ext>
            </a:extLst>
          </p:cNvPr>
          <p:cNvSpPr/>
          <p:nvPr/>
        </p:nvSpPr>
        <p:spPr>
          <a:xfrm>
            <a:off x="134216" y="2609943"/>
            <a:ext cx="37608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为此，论文采取转换操作是：如果关系存在于下三角，则将其转置到上三角，并有“标记</a:t>
            </a:r>
            <a:r>
              <a:rPr lang="en-US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”变为“标记</a:t>
            </a:r>
            <a:r>
              <a:rPr lang="en-US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”。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96357C8-3DF5-4A36-8944-98D1838A73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5701" y="1171268"/>
            <a:ext cx="3943984" cy="4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2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-文本框 23"/>
          <p:cNvSpPr txBox="1"/>
          <p:nvPr>
            <p:custDataLst>
              <p:tags r:id="rId1"/>
            </p:custDataLst>
          </p:nvPr>
        </p:nvSpPr>
        <p:spPr>
          <a:xfrm>
            <a:off x="1033656" y="207188"/>
            <a:ext cx="9099476" cy="4255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2518" b="1" dirty="0" err="1">
                <a:solidFill>
                  <a:srgbClr val="005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TPLinker</a:t>
            </a:r>
            <a:r>
              <a:rPr lang="zh-CN" altLang="en-US" sz="2518" b="1" dirty="0">
                <a:solidFill>
                  <a:srgbClr val="005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的解码过程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5238C3C-84F9-4657-9FA4-D7E2E55F4AB5}"/>
              </a:ext>
            </a:extLst>
          </p:cNvPr>
          <p:cNvSpPr txBox="1"/>
          <p:nvPr/>
        </p:nvSpPr>
        <p:spPr>
          <a:xfrm>
            <a:off x="134216" y="633941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9</a:t>
            </a:r>
            <a:endParaRPr lang="zh-CN" altLang="en-US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C56D29E-858D-4748-B177-DE12CC2534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0257" y="878799"/>
            <a:ext cx="5717130" cy="41254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0992840-DBCC-42F5-8C1C-CA79333AEEDA}"/>
                  </a:ext>
                </a:extLst>
              </p:cNvPr>
              <p:cNvSpPr/>
              <p:nvPr/>
            </p:nvSpPr>
            <p:spPr>
              <a:xfrm>
                <a:off x="284257" y="1226737"/>
                <a:ext cx="6096000" cy="106253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txBody>
              <a:bodyPr>
                <a:spAutoFit/>
              </a:bodyPr>
              <a:lstStyle/>
              <a:p>
                <a:pPr indent="228600">
                  <a:spcAft>
                    <a:spcPts val="0"/>
                  </a:spcAft>
                </a:pPr>
                <a:r>
                  <a:rPr lang="zh-CN" altLang="zh-CN" kern="1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编码部分实际上是将原始的</a:t>
                </a:r>
                <a:r>
                  <a:rPr lang="en-US" altLang="zh-CN" kern="1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Span</a:t>
                </a:r>
                <a:r>
                  <a:rPr lang="zh-CN" altLang="zh-CN" kern="1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矩阵会展开为一个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kern="100" smtClean="0">
                            <a:latin typeface="Cambria Math" panose="02040503050406030204" pitchFamily="18" charset="0"/>
                            <a:ea typeface="KaiTi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 kern="100">
                            <a:latin typeface="Cambria Math" panose="02040503050406030204" pitchFamily="18" charset="0"/>
                            <a:ea typeface="KaiTi" panose="02010609060101010101" pitchFamily="49" charset="-122"/>
                            <a:cs typeface="Times New Roman" panose="02020603050405020304" pitchFamily="18" charset="0"/>
                          </a:rPr>
                          <m:t>𝑁</m:t>
                        </m:r>
                        <m:r>
                          <a:rPr lang="en-US" altLang="zh-CN" b="0" i="1" kern="100" smtClean="0">
                            <a:latin typeface="Cambria Math" panose="02040503050406030204" pitchFamily="18" charset="0"/>
                            <a:ea typeface="KaiTi" panose="02010609060101010101" pitchFamily="49" charset="-122"/>
                            <a:cs typeface="Times New Roman" panose="02020603050405020304" pitchFamily="18" charset="0"/>
                          </a:rPr>
                          <m:t>∗(</m:t>
                        </m:r>
                        <m:r>
                          <a:rPr lang="en-US" altLang="zh-CN" b="0" i="1" kern="100" smtClean="0">
                            <a:latin typeface="Cambria Math" panose="02040503050406030204" pitchFamily="18" charset="0"/>
                            <a:ea typeface="KaiTi" panose="02010609060101010101" pitchFamily="49" charset="-122"/>
                            <a:cs typeface="Times New Roman" panose="02020603050405020304" pitchFamily="18" charset="0"/>
                          </a:rPr>
                          <m:t>𝑁</m:t>
                        </m:r>
                        <m:r>
                          <a:rPr lang="en-US" altLang="zh-CN" b="0" i="1" kern="100" smtClean="0">
                            <a:latin typeface="Cambria Math" panose="02040503050406030204" pitchFamily="18" charset="0"/>
                            <a:ea typeface="KaiTi" panose="02010609060101010101" pitchFamily="49" charset="-122"/>
                            <a:cs typeface="Times New Roman" panose="02020603050405020304" pitchFamily="18" charset="0"/>
                          </a:rPr>
                          <m:t>+1)</m:t>
                        </m:r>
                      </m:num>
                      <m:den>
                        <m:r>
                          <a:rPr lang="en-US" altLang="zh-CN" b="0" i="1" kern="100" smtClean="0">
                            <a:latin typeface="Cambria Math" panose="02040503050406030204" pitchFamily="18" charset="0"/>
                            <a:ea typeface="KaiTi" panose="02010609060101010101" pitchFamily="49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zh-CN" kern="1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序列进行编码，也就是将</a:t>
                </a:r>
                <a:r>
                  <a:rPr lang="en-US" altLang="zh-CN" kern="1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token pair</a:t>
                </a:r>
                <a:r>
                  <a:rPr lang="zh-CN" altLang="zh-CN" kern="1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的每一个</a:t>
                </a:r>
                <a:r>
                  <a:rPr lang="en-US" altLang="zh-CN" kern="1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token</a:t>
                </a:r>
                <a:r>
                  <a:rPr lang="zh-CN" altLang="zh-CN" kern="1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编码拼接在一起。</a:t>
                </a:r>
                <a:r>
                  <a:rPr lang="zh-CN" altLang="en-US" kern="1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（</a:t>
                </a:r>
                <a:r>
                  <a:rPr lang="zh-CN" altLang="en-US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上三角包含对角线</a:t>
                </a:r>
                <a:r>
                  <a:rPr lang="zh-CN" altLang="en-US" kern="1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）</a:t>
                </a:r>
                <a:endParaRPr lang="zh-CN" altLang="zh-CN" kern="100" dirty="0"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0992840-DBCC-42F5-8C1C-CA79333AEE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257" y="1226737"/>
                <a:ext cx="6096000" cy="1062535"/>
              </a:xfrm>
              <a:prstGeom prst="rect">
                <a:avLst/>
              </a:prstGeom>
              <a:blipFill>
                <a:blip r:embed="rId5"/>
                <a:stretch>
                  <a:fillRect l="-798" t="-3390" b="-4520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2AD23D27-C724-4650-95F2-13FCB3B76C06}"/>
              </a:ext>
            </a:extLst>
          </p:cNvPr>
          <p:cNvSpPr/>
          <p:nvPr/>
        </p:nvSpPr>
        <p:spPr>
          <a:xfrm>
            <a:off x="0" y="3021683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28600">
              <a:spcAft>
                <a:spcPts val="0"/>
              </a:spcAft>
            </a:pPr>
            <a:r>
              <a:rPr lang="en-US" altLang="zh-CN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TPLinker</a:t>
            </a:r>
            <a:r>
              <a:rPr lang="zh-CN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的解码过程为</a:t>
            </a:r>
            <a:r>
              <a:rPr lang="zh-CN" altLang="en-US" kern="100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（每种关系利用</a:t>
            </a:r>
            <a:r>
              <a:rPr lang="zh-CN" altLang="en-US" kern="10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三个矩阵解码</a:t>
            </a:r>
            <a:r>
              <a:rPr lang="zh-CN" altLang="en-US" kern="100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）</a:t>
            </a:r>
            <a:endParaRPr lang="zh-CN" altLang="zh-CN" kern="100" dirty="0">
              <a:solidFill>
                <a:srgbClr val="FF0000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indent="228600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#1.</a:t>
            </a:r>
            <a:r>
              <a:rPr lang="zh-CN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解码</a:t>
            </a:r>
            <a:r>
              <a:rPr lang="en-US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EH-to-ET</a:t>
            </a:r>
            <a:r>
              <a:rPr lang="zh-CN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可以得到句子中所有的实体，用实体头</a:t>
            </a:r>
            <a:r>
              <a:rPr lang="en-US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token </a:t>
            </a:r>
            <a:r>
              <a:rPr lang="en-US" altLang="zh-CN" kern="100" dirty="0" err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idx</a:t>
            </a:r>
            <a:r>
              <a:rPr lang="zh-CN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作为</a:t>
            </a:r>
            <a:r>
              <a:rPr lang="en-US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key</a:t>
            </a:r>
            <a:r>
              <a:rPr lang="zh-CN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，实体作为</a:t>
            </a:r>
            <a:r>
              <a:rPr lang="en-US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value</a:t>
            </a:r>
            <a:r>
              <a:rPr lang="zh-CN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，存入字典</a:t>
            </a:r>
            <a:r>
              <a:rPr lang="en-US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中；</a:t>
            </a:r>
            <a:endParaRPr lang="en-US" altLang="zh-CN" kern="100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indent="228600">
              <a:spcAft>
                <a:spcPts val="0"/>
              </a:spcAft>
            </a:pPr>
            <a:endParaRPr lang="zh-CN" altLang="zh-CN" kern="100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indent="228600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#2.</a:t>
            </a:r>
            <a:r>
              <a:rPr lang="zh-CN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对每种关系</a:t>
            </a:r>
            <a:r>
              <a:rPr lang="en-US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，解码</a:t>
            </a:r>
            <a:r>
              <a:rPr lang="en-US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ST-to-OT</a:t>
            </a:r>
            <a:r>
              <a:rPr lang="zh-CN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得到</a:t>
            </a:r>
            <a:r>
              <a:rPr lang="en-US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token</a:t>
            </a:r>
            <a:r>
              <a:rPr lang="zh-CN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对</a:t>
            </a:r>
            <a:r>
              <a:rPr lang="zh-CN" altLang="en-US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存入集合</a:t>
            </a:r>
            <a:r>
              <a:rPr lang="en-US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中，解码</a:t>
            </a:r>
            <a:r>
              <a:rPr lang="en-US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SH-to-OH</a:t>
            </a:r>
            <a:r>
              <a:rPr lang="zh-CN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得到</a:t>
            </a:r>
            <a:r>
              <a:rPr lang="en-US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token</a:t>
            </a:r>
            <a:r>
              <a:rPr lang="zh-CN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对</a:t>
            </a:r>
            <a:r>
              <a:rPr lang="zh-CN" altLang="en-US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并在</a:t>
            </a:r>
            <a:r>
              <a:rPr lang="en-US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中关联其</a:t>
            </a:r>
            <a:r>
              <a:rPr lang="en-US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token </a:t>
            </a:r>
            <a:r>
              <a:rPr lang="en-US" altLang="zh-CN" kern="100" dirty="0" err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idx</a:t>
            </a:r>
            <a:r>
              <a:rPr lang="zh-CN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的实体</a:t>
            </a:r>
            <a:r>
              <a:rPr lang="en-US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value</a:t>
            </a:r>
            <a:r>
              <a:rPr lang="zh-CN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；</a:t>
            </a:r>
            <a:endParaRPr lang="en-US" altLang="zh-CN" kern="100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indent="228600">
              <a:spcAft>
                <a:spcPts val="0"/>
              </a:spcAft>
            </a:pPr>
            <a:endParaRPr lang="zh-CN" altLang="zh-CN" kern="100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indent="228600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#3.</a:t>
            </a:r>
            <a:r>
              <a:rPr lang="zh-CN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对上一步中得到的</a:t>
            </a:r>
            <a:r>
              <a:rPr lang="en-US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SH-to-OH token</a:t>
            </a:r>
            <a:r>
              <a:rPr lang="zh-CN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对的所有实体</a:t>
            </a:r>
            <a:r>
              <a:rPr lang="en-US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value</a:t>
            </a:r>
            <a:r>
              <a:rPr lang="zh-CN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对，在集合</a:t>
            </a:r>
            <a:r>
              <a:rPr lang="en-US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中依次查询是否其尾</a:t>
            </a:r>
            <a:r>
              <a:rPr lang="en-US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token</a:t>
            </a:r>
            <a:r>
              <a:rPr lang="zh-CN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对在</a:t>
            </a:r>
            <a:r>
              <a:rPr lang="en-US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zh-CN" kern="1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中，进而可以得到三元组信息。</a:t>
            </a:r>
          </a:p>
        </p:txBody>
      </p:sp>
    </p:spTree>
    <p:extLst>
      <p:ext uri="{BB962C8B-B14F-4D97-AF65-F5344CB8AC3E}">
        <p14:creationId xmlns:p14="http://schemas.microsoft.com/office/powerpoint/2010/main" val="1960383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2526</TotalTime>
  <Words>1523</Words>
  <Application>Microsoft Office PowerPoint</Application>
  <PresentationFormat>宽屏</PresentationFormat>
  <Paragraphs>112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KaiTi</vt:lpstr>
      <vt:lpstr>NimbusRomNo9L-Regu</vt:lpstr>
      <vt:lpstr>等线</vt:lpstr>
      <vt:lpstr>楷体</vt:lpstr>
      <vt:lpstr>宋体</vt:lpstr>
      <vt:lpstr>微软雅黑</vt:lpstr>
      <vt:lpstr>Arial</vt:lpstr>
      <vt:lpstr>Cambria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xjtuzhk</dc:creator>
  <cp:lastModifiedBy>xjtuzhk</cp:lastModifiedBy>
  <cp:revision>1094</cp:revision>
  <dcterms:created xsi:type="dcterms:W3CDTF">2021-12-11T08:55:52Z</dcterms:created>
  <dcterms:modified xsi:type="dcterms:W3CDTF">2022-03-11T11:23:59Z</dcterms:modified>
</cp:coreProperties>
</file>