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326" r:id="rId4"/>
    <p:sldId id="380" r:id="rId5"/>
    <p:sldId id="379" r:id="rId6"/>
    <p:sldId id="327" r:id="rId7"/>
    <p:sldId id="329" r:id="rId8"/>
    <p:sldId id="374" r:id="rId9"/>
    <p:sldId id="375" r:id="rId10"/>
    <p:sldId id="367" r:id="rId11"/>
    <p:sldId id="377" r:id="rId12"/>
    <p:sldId id="376" r:id="rId13"/>
    <p:sldId id="368" r:id="rId14"/>
    <p:sldId id="345" r:id="rId15"/>
    <p:sldId id="378" r:id="rId16"/>
    <p:sldId id="373" r:id="rId17"/>
    <p:sldId id="32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jtuzhk" initials="x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9CE"/>
    <a:srgbClr val="45D973"/>
    <a:srgbClr val="BE021D"/>
    <a:srgbClr val="5B9BD5"/>
    <a:srgbClr val="F53B70"/>
    <a:srgbClr val="FA5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85343" autoAdjust="0"/>
  </p:normalViewPr>
  <p:slideViewPr>
    <p:cSldViewPr snapToGrid="0">
      <p:cViewPr varScale="1">
        <p:scale>
          <a:sx n="87" d="100"/>
          <a:sy n="87" d="100"/>
        </p:scale>
        <p:origin x="-552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83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7C8B-7C36-4812-8D83-EEA6AE869B0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374D-D654-4CE5-A0DD-92B0D11EB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24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C-graph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77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16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4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4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4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5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上文中提到了三个图，先说说三个图是怎么构造的，谈到图肯定有边和顶点。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67EF-E9F5-4E30-80F2-D812C7876504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7917-6166-45E8-AB56-CCBA4C06A1AC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575D-21EA-4BFB-8722-ADBA5E2D6FEA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38E9-9209-49FF-8A3F-BE97AD79E2E6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DCD6-FA09-447E-A748-CB5E61E96D29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E49B-A547-4350-8C79-7A8DCA94CA38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E52F-66C1-4C73-AEF1-7655353629E4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1208-9F60-4CC6-96B4-C1BD8F2A3AD9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2920-8793-44EF-9F3E-36A543CB5680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4FE5-0E35-44AB-9871-B997C69CC6B0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2FD3-6B5E-43CF-BAAC-F8BDF3EEC491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9272-417B-455C-9BE1-BFC237AA4583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0DE2-364F-4C72-9B86-A602050198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7091" y="78536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7789" y="2146493"/>
            <a:ext cx="11096422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Entity Structure Within and Throughout: Modeling Mention Dependencies</a:t>
            </a:r>
          </a:p>
          <a:p>
            <a:pPr algn="ctr"/>
            <a:r>
              <a:rPr lang="en-US" altLang="zh-CN" sz="44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Document-Level Relation Extraction</a:t>
            </a:r>
            <a:endParaRPr lang="en-US" altLang="zh-CN" sz="4400" b="1" kern="100" spc="-1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xjtu">
            <a:extLst>
              <a:ext uri="{FF2B5EF4-FFF2-40B4-BE49-F238E27FC236}">
                <a16:creationId xmlns:a16="http://schemas.microsoft.com/office/drawing/2014/main" xmlns="" id="{6A8210F4-5C3A-4C62-BB14-DD3119BE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134216" y="162903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F6E146D-DC24-4E2A-B9B1-36C8BBCABA7A}"/>
              </a:ext>
            </a:extLst>
          </p:cNvPr>
          <p:cNvSpPr txBox="1"/>
          <p:nvPr/>
        </p:nvSpPr>
        <p:spPr>
          <a:xfrm>
            <a:off x="4407076" y="5181600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汇报时间：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Module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xmlns="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[公式]"/>
          <p:cNvSpPr>
            <a:spLocks noChangeAspect="1" noChangeArrowheads="1"/>
          </p:cNvSpPr>
          <p:nvPr/>
        </p:nvSpPr>
        <p:spPr bwMode="auto">
          <a:xfrm>
            <a:off x="1819275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[公式]"/>
          <p:cNvSpPr>
            <a:spLocks noChangeAspect="1" noChangeArrowheads="1"/>
          </p:cNvSpPr>
          <p:nvPr/>
        </p:nvSpPr>
        <p:spPr bwMode="auto">
          <a:xfrm>
            <a:off x="2762250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[公式]"/>
          <p:cNvSpPr>
            <a:spLocks noChangeAspect="1" noChangeArrowheads="1"/>
          </p:cNvSpPr>
          <p:nvPr/>
        </p:nvSpPr>
        <p:spPr bwMode="auto">
          <a:xfrm>
            <a:off x="4391025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5" descr="[公式]"/>
          <p:cNvSpPr>
            <a:spLocks noChangeAspect="1" noChangeArrowheads="1"/>
          </p:cNvSpPr>
          <p:nvPr/>
        </p:nvSpPr>
        <p:spPr bwMode="auto">
          <a:xfrm>
            <a:off x="4813300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[公式]"/>
          <p:cNvSpPr>
            <a:spLocks noChangeAspect="1" noChangeArrowheads="1"/>
          </p:cNvSpPr>
          <p:nvPr/>
        </p:nvSpPr>
        <p:spPr bwMode="auto">
          <a:xfrm>
            <a:off x="9493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7" descr="[公式]"/>
          <p:cNvSpPr>
            <a:spLocks noChangeAspect="1" noChangeArrowheads="1"/>
          </p:cNvSpPr>
          <p:nvPr/>
        </p:nvSpPr>
        <p:spPr bwMode="auto">
          <a:xfrm>
            <a:off x="26638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[公式]"/>
          <p:cNvSpPr>
            <a:spLocks noChangeAspect="1" noChangeArrowheads="1"/>
          </p:cNvSpPr>
          <p:nvPr/>
        </p:nvSpPr>
        <p:spPr bwMode="auto">
          <a:xfrm>
            <a:off x="38957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9" descr="[公式]"/>
          <p:cNvSpPr>
            <a:spLocks noChangeAspect="1" noChangeArrowheads="1"/>
          </p:cNvSpPr>
          <p:nvPr/>
        </p:nvSpPr>
        <p:spPr bwMode="auto">
          <a:xfrm>
            <a:off x="105568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[公式]"/>
          <p:cNvSpPr>
            <a:spLocks noChangeAspect="1" noChangeArrowheads="1"/>
          </p:cNvSpPr>
          <p:nvPr/>
        </p:nvSpPr>
        <p:spPr bwMode="auto">
          <a:xfrm>
            <a:off x="137191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/>
          <p:cNvSpPr>
            <a:spLocks noChangeAspect="1" noChangeArrowheads="1"/>
          </p:cNvSpPr>
          <p:nvPr/>
        </p:nvSpPr>
        <p:spPr bwMode="auto">
          <a:xfrm>
            <a:off x="147097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2" descr="[公式]"/>
          <p:cNvSpPr>
            <a:spLocks noChangeAspect="1" noChangeArrowheads="1"/>
          </p:cNvSpPr>
          <p:nvPr/>
        </p:nvSpPr>
        <p:spPr bwMode="auto">
          <a:xfrm>
            <a:off x="2638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3" descr="[公式]"/>
          <p:cNvSpPr>
            <a:spLocks noChangeAspect="1" noChangeArrowheads="1"/>
          </p:cNvSpPr>
          <p:nvPr/>
        </p:nvSpPr>
        <p:spPr bwMode="auto">
          <a:xfrm>
            <a:off x="3146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4" descr="[公式]"/>
          <p:cNvSpPr>
            <a:spLocks noChangeAspect="1" noChangeArrowheads="1"/>
          </p:cNvSpPr>
          <p:nvPr/>
        </p:nvSpPr>
        <p:spPr bwMode="auto">
          <a:xfrm>
            <a:off x="58261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5" descr="[公式]"/>
          <p:cNvSpPr>
            <a:spLocks noChangeAspect="1" noChangeArrowheads="1"/>
          </p:cNvSpPr>
          <p:nvPr/>
        </p:nvSpPr>
        <p:spPr bwMode="auto">
          <a:xfrm>
            <a:off x="75406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6" descr="[公式]"/>
          <p:cNvSpPr>
            <a:spLocks noChangeAspect="1" noChangeArrowheads="1"/>
          </p:cNvSpPr>
          <p:nvPr/>
        </p:nvSpPr>
        <p:spPr bwMode="auto">
          <a:xfrm>
            <a:off x="85312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7" descr="[公式]"/>
          <p:cNvSpPr>
            <a:spLocks noChangeAspect="1" noChangeArrowheads="1"/>
          </p:cNvSpPr>
          <p:nvPr/>
        </p:nvSpPr>
        <p:spPr bwMode="auto">
          <a:xfrm>
            <a:off x="10004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8" descr="[公式]"/>
          <p:cNvSpPr>
            <a:spLocks noChangeAspect="1" noChangeArrowheads="1"/>
          </p:cNvSpPr>
          <p:nvPr/>
        </p:nvSpPr>
        <p:spPr bwMode="auto">
          <a:xfrm>
            <a:off x="2638425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19" descr="[公式]"/>
          <p:cNvSpPr>
            <a:spLocks noChangeAspect="1" noChangeArrowheads="1"/>
          </p:cNvSpPr>
          <p:nvPr/>
        </p:nvSpPr>
        <p:spPr bwMode="auto">
          <a:xfrm>
            <a:off x="30797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20" descr="[公式]"/>
          <p:cNvSpPr>
            <a:spLocks noChangeAspect="1" noChangeArrowheads="1"/>
          </p:cNvSpPr>
          <p:nvPr/>
        </p:nvSpPr>
        <p:spPr bwMode="auto">
          <a:xfrm>
            <a:off x="57594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21" descr="[公式]"/>
          <p:cNvSpPr>
            <a:spLocks noChangeAspect="1" noChangeArrowheads="1"/>
          </p:cNvSpPr>
          <p:nvPr/>
        </p:nvSpPr>
        <p:spPr bwMode="auto">
          <a:xfrm>
            <a:off x="74739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22" descr="[公式]"/>
          <p:cNvSpPr>
            <a:spLocks noChangeAspect="1" noChangeArrowheads="1"/>
          </p:cNvSpPr>
          <p:nvPr/>
        </p:nvSpPr>
        <p:spPr bwMode="auto">
          <a:xfrm>
            <a:off x="84645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23" descr="[公式]"/>
          <p:cNvSpPr>
            <a:spLocks noChangeAspect="1" noChangeArrowheads="1"/>
          </p:cNvSpPr>
          <p:nvPr/>
        </p:nvSpPr>
        <p:spPr bwMode="auto">
          <a:xfrm>
            <a:off x="99377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377DC2E2-8F54-451C-A214-C45E6E49CC57}"/>
              </a:ext>
            </a:extLst>
          </p:cNvPr>
          <p:cNvSpPr/>
          <p:nvPr/>
        </p:nvSpPr>
        <p:spPr>
          <a:xfrm>
            <a:off x="627768" y="1484442"/>
            <a:ext cx="11458343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Input:: x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 . . 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2" name="Picture 2" descr="在这里插入图片描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7" y="2555128"/>
            <a:ext cx="44672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在这里插入图片描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231964"/>
            <a:ext cx="44958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img-blog.csdnimg.cn/4370d16ebac743fca8e2948f7d42d061.png#pic_cent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025713"/>
            <a:ext cx="5133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img-blog.csdnimg.cn/7097d8c9eb364a5498c0d1e944437dcf.png#pic_cent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024904"/>
            <a:ext cx="450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0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4052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Transformation Module</a:t>
            </a:r>
          </a:p>
          <a:p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xmlns="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[公式]"/>
          <p:cNvSpPr>
            <a:spLocks noChangeAspect="1" noChangeArrowheads="1"/>
          </p:cNvSpPr>
          <p:nvPr/>
        </p:nvSpPr>
        <p:spPr bwMode="auto">
          <a:xfrm>
            <a:off x="1819275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[公式]"/>
          <p:cNvSpPr>
            <a:spLocks noChangeAspect="1" noChangeArrowheads="1"/>
          </p:cNvSpPr>
          <p:nvPr/>
        </p:nvSpPr>
        <p:spPr bwMode="auto">
          <a:xfrm>
            <a:off x="2762250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[公式]"/>
          <p:cNvSpPr>
            <a:spLocks noChangeAspect="1" noChangeArrowheads="1"/>
          </p:cNvSpPr>
          <p:nvPr/>
        </p:nvSpPr>
        <p:spPr bwMode="auto">
          <a:xfrm>
            <a:off x="4391025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5" descr="[公式]"/>
          <p:cNvSpPr>
            <a:spLocks noChangeAspect="1" noChangeArrowheads="1"/>
          </p:cNvSpPr>
          <p:nvPr/>
        </p:nvSpPr>
        <p:spPr bwMode="auto">
          <a:xfrm>
            <a:off x="4813300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[公式]"/>
          <p:cNvSpPr>
            <a:spLocks noChangeAspect="1" noChangeArrowheads="1"/>
          </p:cNvSpPr>
          <p:nvPr/>
        </p:nvSpPr>
        <p:spPr bwMode="auto">
          <a:xfrm>
            <a:off x="9493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7" descr="[公式]"/>
          <p:cNvSpPr>
            <a:spLocks noChangeAspect="1" noChangeArrowheads="1"/>
          </p:cNvSpPr>
          <p:nvPr/>
        </p:nvSpPr>
        <p:spPr bwMode="auto">
          <a:xfrm>
            <a:off x="26638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[公式]"/>
          <p:cNvSpPr>
            <a:spLocks noChangeAspect="1" noChangeArrowheads="1"/>
          </p:cNvSpPr>
          <p:nvPr/>
        </p:nvSpPr>
        <p:spPr bwMode="auto">
          <a:xfrm>
            <a:off x="38957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9" descr="[公式]"/>
          <p:cNvSpPr>
            <a:spLocks noChangeAspect="1" noChangeArrowheads="1"/>
          </p:cNvSpPr>
          <p:nvPr/>
        </p:nvSpPr>
        <p:spPr bwMode="auto">
          <a:xfrm>
            <a:off x="105568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[公式]"/>
          <p:cNvSpPr>
            <a:spLocks noChangeAspect="1" noChangeArrowheads="1"/>
          </p:cNvSpPr>
          <p:nvPr/>
        </p:nvSpPr>
        <p:spPr bwMode="auto">
          <a:xfrm>
            <a:off x="137191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/>
          <p:cNvSpPr>
            <a:spLocks noChangeAspect="1" noChangeArrowheads="1"/>
          </p:cNvSpPr>
          <p:nvPr/>
        </p:nvSpPr>
        <p:spPr bwMode="auto">
          <a:xfrm>
            <a:off x="147097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2" descr="[公式]"/>
          <p:cNvSpPr>
            <a:spLocks noChangeAspect="1" noChangeArrowheads="1"/>
          </p:cNvSpPr>
          <p:nvPr/>
        </p:nvSpPr>
        <p:spPr bwMode="auto">
          <a:xfrm>
            <a:off x="2638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3" descr="[公式]"/>
          <p:cNvSpPr>
            <a:spLocks noChangeAspect="1" noChangeArrowheads="1"/>
          </p:cNvSpPr>
          <p:nvPr/>
        </p:nvSpPr>
        <p:spPr bwMode="auto">
          <a:xfrm>
            <a:off x="3146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4" descr="[公式]"/>
          <p:cNvSpPr>
            <a:spLocks noChangeAspect="1" noChangeArrowheads="1"/>
          </p:cNvSpPr>
          <p:nvPr/>
        </p:nvSpPr>
        <p:spPr bwMode="auto">
          <a:xfrm>
            <a:off x="58261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5" descr="[公式]"/>
          <p:cNvSpPr>
            <a:spLocks noChangeAspect="1" noChangeArrowheads="1"/>
          </p:cNvSpPr>
          <p:nvPr/>
        </p:nvSpPr>
        <p:spPr bwMode="auto">
          <a:xfrm>
            <a:off x="75406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6" descr="[公式]"/>
          <p:cNvSpPr>
            <a:spLocks noChangeAspect="1" noChangeArrowheads="1"/>
          </p:cNvSpPr>
          <p:nvPr/>
        </p:nvSpPr>
        <p:spPr bwMode="auto">
          <a:xfrm>
            <a:off x="85312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7" descr="[公式]"/>
          <p:cNvSpPr>
            <a:spLocks noChangeAspect="1" noChangeArrowheads="1"/>
          </p:cNvSpPr>
          <p:nvPr/>
        </p:nvSpPr>
        <p:spPr bwMode="auto">
          <a:xfrm>
            <a:off x="10004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8" descr="[公式]"/>
          <p:cNvSpPr>
            <a:spLocks noChangeAspect="1" noChangeArrowheads="1"/>
          </p:cNvSpPr>
          <p:nvPr/>
        </p:nvSpPr>
        <p:spPr bwMode="auto">
          <a:xfrm>
            <a:off x="2638425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19" descr="[公式]"/>
          <p:cNvSpPr>
            <a:spLocks noChangeAspect="1" noChangeArrowheads="1"/>
          </p:cNvSpPr>
          <p:nvPr/>
        </p:nvSpPr>
        <p:spPr bwMode="auto">
          <a:xfrm>
            <a:off x="30797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20" descr="[公式]"/>
          <p:cNvSpPr>
            <a:spLocks noChangeAspect="1" noChangeArrowheads="1"/>
          </p:cNvSpPr>
          <p:nvPr/>
        </p:nvSpPr>
        <p:spPr bwMode="auto">
          <a:xfrm>
            <a:off x="57594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21" descr="[公式]"/>
          <p:cNvSpPr>
            <a:spLocks noChangeAspect="1" noChangeArrowheads="1"/>
          </p:cNvSpPr>
          <p:nvPr/>
        </p:nvSpPr>
        <p:spPr bwMode="auto">
          <a:xfrm>
            <a:off x="74739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22" descr="[公式]"/>
          <p:cNvSpPr>
            <a:spLocks noChangeAspect="1" noChangeArrowheads="1"/>
          </p:cNvSpPr>
          <p:nvPr/>
        </p:nvSpPr>
        <p:spPr bwMode="auto">
          <a:xfrm>
            <a:off x="84645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23" descr="[公式]"/>
          <p:cNvSpPr>
            <a:spLocks noChangeAspect="1" noChangeArrowheads="1"/>
          </p:cNvSpPr>
          <p:nvPr/>
        </p:nvSpPr>
        <p:spPr bwMode="auto">
          <a:xfrm>
            <a:off x="99377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377DC2E2-8F54-451C-A214-C45E6E49CC57}"/>
              </a:ext>
            </a:extLst>
          </p:cNvPr>
          <p:cNvSpPr/>
          <p:nvPr/>
        </p:nvSpPr>
        <p:spPr>
          <a:xfrm>
            <a:off x="627768" y="1484442"/>
            <a:ext cx="11458343" cy="80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/>
              <a:t>为了将离散的</a:t>
            </a:r>
            <a:r>
              <a:rPr lang="en-US" altLang="zh-CN" sz="2000" dirty="0"/>
              <a:t>s</a:t>
            </a:r>
            <a:r>
              <a:rPr lang="zh-CN" altLang="en-US" sz="2000" dirty="0"/>
              <a:t>合并到端到端可训练的深度模型中，将</a:t>
            </a:r>
            <a:r>
              <a:rPr lang="en-US" altLang="zh-CN" sz="2000" dirty="0"/>
              <a:t>s</a:t>
            </a:r>
            <a:r>
              <a:rPr lang="zh-CN" altLang="en-US" sz="2000" dirty="0"/>
              <a:t>实例化具有特定参数的神经层。由</a:t>
            </a:r>
            <a:r>
              <a:rPr lang="en-US" altLang="zh-CN" sz="2000" dirty="0"/>
              <a:t>s</a:t>
            </a:r>
            <a:r>
              <a:rPr lang="zh-CN" altLang="en-US" sz="2000" dirty="0"/>
              <a:t>组成的每个输入结构</a:t>
            </a:r>
            <a:r>
              <a:rPr lang="en-US" altLang="zh-CN" sz="2000" dirty="0"/>
              <a:t>S</a:t>
            </a:r>
            <a:r>
              <a:rPr lang="zh-CN" altLang="en-US" sz="2000" dirty="0"/>
              <a:t>，都有相应层参数组成的结构化模型。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img-blog.csdnimg.cn/944025fe42894159bd0080baba6e16e2.png#pic_cen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3882462"/>
            <a:ext cx="43243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https://img-blog.csdnimg.cn/4370d16ebac743fca8e2948f7d42d061.png#pic_cent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2" y="2433226"/>
            <a:ext cx="5133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24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4052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Transformation Module</a:t>
            </a:r>
          </a:p>
          <a:p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xmlns="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[公式]"/>
          <p:cNvSpPr>
            <a:spLocks noChangeAspect="1" noChangeArrowheads="1"/>
          </p:cNvSpPr>
          <p:nvPr/>
        </p:nvSpPr>
        <p:spPr bwMode="auto">
          <a:xfrm>
            <a:off x="1819275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[公式]"/>
          <p:cNvSpPr>
            <a:spLocks noChangeAspect="1" noChangeArrowheads="1"/>
          </p:cNvSpPr>
          <p:nvPr/>
        </p:nvSpPr>
        <p:spPr bwMode="auto">
          <a:xfrm>
            <a:off x="2762250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[公式]"/>
          <p:cNvSpPr>
            <a:spLocks noChangeAspect="1" noChangeArrowheads="1"/>
          </p:cNvSpPr>
          <p:nvPr/>
        </p:nvSpPr>
        <p:spPr bwMode="auto">
          <a:xfrm>
            <a:off x="4391025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5" descr="[公式]"/>
          <p:cNvSpPr>
            <a:spLocks noChangeAspect="1" noChangeArrowheads="1"/>
          </p:cNvSpPr>
          <p:nvPr/>
        </p:nvSpPr>
        <p:spPr bwMode="auto">
          <a:xfrm>
            <a:off x="4813300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[公式]"/>
          <p:cNvSpPr>
            <a:spLocks noChangeAspect="1" noChangeArrowheads="1"/>
          </p:cNvSpPr>
          <p:nvPr/>
        </p:nvSpPr>
        <p:spPr bwMode="auto">
          <a:xfrm>
            <a:off x="9493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7" descr="[公式]"/>
          <p:cNvSpPr>
            <a:spLocks noChangeAspect="1" noChangeArrowheads="1"/>
          </p:cNvSpPr>
          <p:nvPr/>
        </p:nvSpPr>
        <p:spPr bwMode="auto">
          <a:xfrm>
            <a:off x="26638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[公式]"/>
          <p:cNvSpPr>
            <a:spLocks noChangeAspect="1" noChangeArrowheads="1"/>
          </p:cNvSpPr>
          <p:nvPr/>
        </p:nvSpPr>
        <p:spPr bwMode="auto">
          <a:xfrm>
            <a:off x="38957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9" descr="[公式]"/>
          <p:cNvSpPr>
            <a:spLocks noChangeAspect="1" noChangeArrowheads="1"/>
          </p:cNvSpPr>
          <p:nvPr/>
        </p:nvSpPr>
        <p:spPr bwMode="auto">
          <a:xfrm>
            <a:off x="105568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[公式]"/>
          <p:cNvSpPr>
            <a:spLocks noChangeAspect="1" noChangeArrowheads="1"/>
          </p:cNvSpPr>
          <p:nvPr/>
        </p:nvSpPr>
        <p:spPr bwMode="auto">
          <a:xfrm>
            <a:off x="137191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/>
          <p:cNvSpPr>
            <a:spLocks noChangeAspect="1" noChangeArrowheads="1"/>
          </p:cNvSpPr>
          <p:nvPr/>
        </p:nvSpPr>
        <p:spPr bwMode="auto">
          <a:xfrm>
            <a:off x="147097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2" descr="[公式]"/>
          <p:cNvSpPr>
            <a:spLocks noChangeAspect="1" noChangeArrowheads="1"/>
          </p:cNvSpPr>
          <p:nvPr/>
        </p:nvSpPr>
        <p:spPr bwMode="auto">
          <a:xfrm>
            <a:off x="2638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3" descr="[公式]"/>
          <p:cNvSpPr>
            <a:spLocks noChangeAspect="1" noChangeArrowheads="1"/>
          </p:cNvSpPr>
          <p:nvPr/>
        </p:nvSpPr>
        <p:spPr bwMode="auto">
          <a:xfrm>
            <a:off x="3146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4" descr="[公式]"/>
          <p:cNvSpPr>
            <a:spLocks noChangeAspect="1" noChangeArrowheads="1"/>
          </p:cNvSpPr>
          <p:nvPr/>
        </p:nvSpPr>
        <p:spPr bwMode="auto">
          <a:xfrm>
            <a:off x="58261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5" descr="[公式]"/>
          <p:cNvSpPr>
            <a:spLocks noChangeAspect="1" noChangeArrowheads="1"/>
          </p:cNvSpPr>
          <p:nvPr/>
        </p:nvSpPr>
        <p:spPr bwMode="auto">
          <a:xfrm>
            <a:off x="75406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6" descr="[公式]"/>
          <p:cNvSpPr>
            <a:spLocks noChangeAspect="1" noChangeArrowheads="1"/>
          </p:cNvSpPr>
          <p:nvPr/>
        </p:nvSpPr>
        <p:spPr bwMode="auto">
          <a:xfrm>
            <a:off x="85312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7" descr="[公式]"/>
          <p:cNvSpPr>
            <a:spLocks noChangeAspect="1" noChangeArrowheads="1"/>
          </p:cNvSpPr>
          <p:nvPr/>
        </p:nvSpPr>
        <p:spPr bwMode="auto">
          <a:xfrm>
            <a:off x="10004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8" descr="[公式]"/>
          <p:cNvSpPr>
            <a:spLocks noChangeAspect="1" noChangeArrowheads="1"/>
          </p:cNvSpPr>
          <p:nvPr/>
        </p:nvSpPr>
        <p:spPr bwMode="auto">
          <a:xfrm>
            <a:off x="2638425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19" descr="[公式]"/>
          <p:cNvSpPr>
            <a:spLocks noChangeAspect="1" noChangeArrowheads="1"/>
          </p:cNvSpPr>
          <p:nvPr/>
        </p:nvSpPr>
        <p:spPr bwMode="auto">
          <a:xfrm>
            <a:off x="30797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20" descr="[公式]"/>
          <p:cNvSpPr>
            <a:spLocks noChangeAspect="1" noChangeArrowheads="1"/>
          </p:cNvSpPr>
          <p:nvPr/>
        </p:nvSpPr>
        <p:spPr bwMode="auto">
          <a:xfrm>
            <a:off x="57594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21" descr="[公式]"/>
          <p:cNvSpPr>
            <a:spLocks noChangeAspect="1" noChangeArrowheads="1"/>
          </p:cNvSpPr>
          <p:nvPr/>
        </p:nvSpPr>
        <p:spPr bwMode="auto">
          <a:xfrm>
            <a:off x="74739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22" descr="[公式]"/>
          <p:cNvSpPr>
            <a:spLocks noChangeAspect="1" noChangeArrowheads="1"/>
          </p:cNvSpPr>
          <p:nvPr/>
        </p:nvSpPr>
        <p:spPr bwMode="auto">
          <a:xfrm>
            <a:off x="84645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23" descr="[公式]"/>
          <p:cNvSpPr>
            <a:spLocks noChangeAspect="1" noChangeArrowheads="1"/>
          </p:cNvSpPr>
          <p:nvPr/>
        </p:nvSpPr>
        <p:spPr bwMode="auto">
          <a:xfrm>
            <a:off x="99377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225" y="15201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/>
              <a:t>Biaffine</a:t>
            </a:r>
            <a:r>
              <a:rPr lang="en-US" altLang="zh-CN" b="1" dirty="0"/>
              <a:t> Transformation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​ </a:t>
            </a:r>
            <a:r>
              <a:rPr lang="zh-CN" altLang="en-US" dirty="0"/>
              <a:t>参数化为神经网络层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l,sij</a:t>
            </a:r>
            <a:r>
              <a:rPr lang="en-US" altLang="zh-CN" dirty="0" smtClean="0"/>
              <a:t> </a:t>
            </a:r>
            <a:r>
              <a:rPr lang="en-US" altLang="zh-CN" dirty="0"/>
              <a:t>∈ </a:t>
            </a:r>
            <a:r>
              <a:rPr lang="en-US" altLang="zh-CN" dirty="0" smtClean="0"/>
              <a:t>R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dirty="0" smtClean="0"/>
              <a:t> </a:t>
            </a:r>
            <a:r>
              <a:rPr lang="en-US" altLang="zh-CN" dirty="0"/>
              <a:t>× 1 × </a:t>
            </a:r>
            <a:r>
              <a:rPr lang="en-US" altLang="zh-CN" dirty="0" err="1"/>
              <a:t>d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zh-CN" altLang="en-US" dirty="0"/>
              <a:t>同时处理</a:t>
            </a:r>
            <a:r>
              <a:rPr lang="en-US" altLang="zh-CN" dirty="0"/>
              <a:t>query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/>
              <a:t>向量，将其映射为一维的偏差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 smtClean="0"/>
              <a:t>Decomposed </a:t>
            </a:r>
            <a:r>
              <a:rPr lang="en-US" altLang="zh-CN" b="1" dirty="0"/>
              <a:t>Linear Transformation</a:t>
            </a:r>
          </a:p>
          <a:p>
            <a:endParaRPr lang="en-US" altLang="zh-C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034984"/>
            <a:ext cx="3733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134482"/>
            <a:ext cx="4152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60" y="2482659"/>
            <a:ext cx="5042086" cy="256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660400" y="5198640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query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/>
              <a:t>向量上分别引入偏差</a:t>
            </a:r>
          </a:p>
        </p:txBody>
      </p:sp>
    </p:spTree>
    <p:extLst>
      <p:ext uri="{BB962C8B-B14F-4D97-AF65-F5344CB8AC3E}">
        <p14:creationId xmlns:p14="http://schemas.microsoft.com/office/powerpoint/2010/main" val="4198360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483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SSAN for Relation Extraction</a:t>
            </a:r>
          </a:p>
        </p:txBody>
      </p:sp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xmlns="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[公式]"/>
          <p:cNvSpPr>
            <a:spLocks noChangeAspect="1" noChangeArrowheads="1"/>
          </p:cNvSpPr>
          <p:nvPr/>
        </p:nvSpPr>
        <p:spPr bwMode="auto">
          <a:xfrm>
            <a:off x="1819275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[公式]"/>
          <p:cNvSpPr>
            <a:spLocks noChangeAspect="1" noChangeArrowheads="1"/>
          </p:cNvSpPr>
          <p:nvPr/>
        </p:nvSpPr>
        <p:spPr bwMode="auto">
          <a:xfrm>
            <a:off x="2762250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[公式]"/>
          <p:cNvSpPr>
            <a:spLocks noChangeAspect="1" noChangeArrowheads="1"/>
          </p:cNvSpPr>
          <p:nvPr/>
        </p:nvSpPr>
        <p:spPr bwMode="auto">
          <a:xfrm>
            <a:off x="4391025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5" descr="[公式]"/>
          <p:cNvSpPr>
            <a:spLocks noChangeAspect="1" noChangeArrowheads="1"/>
          </p:cNvSpPr>
          <p:nvPr/>
        </p:nvSpPr>
        <p:spPr bwMode="auto">
          <a:xfrm>
            <a:off x="4813300" y="-493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[公式]"/>
          <p:cNvSpPr>
            <a:spLocks noChangeAspect="1" noChangeArrowheads="1"/>
          </p:cNvSpPr>
          <p:nvPr/>
        </p:nvSpPr>
        <p:spPr bwMode="auto">
          <a:xfrm>
            <a:off x="9493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7" descr="[公式]"/>
          <p:cNvSpPr>
            <a:spLocks noChangeAspect="1" noChangeArrowheads="1"/>
          </p:cNvSpPr>
          <p:nvPr/>
        </p:nvSpPr>
        <p:spPr bwMode="auto">
          <a:xfrm>
            <a:off x="26638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[公式]"/>
          <p:cNvSpPr>
            <a:spLocks noChangeAspect="1" noChangeArrowheads="1"/>
          </p:cNvSpPr>
          <p:nvPr/>
        </p:nvSpPr>
        <p:spPr bwMode="auto">
          <a:xfrm>
            <a:off x="389572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9" descr="[公式]"/>
          <p:cNvSpPr>
            <a:spLocks noChangeAspect="1" noChangeArrowheads="1"/>
          </p:cNvSpPr>
          <p:nvPr/>
        </p:nvSpPr>
        <p:spPr bwMode="auto">
          <a:xfrm>
            <a:off x="105568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[公式]"/>
          <p:cNvSpPr>
            <a:spLocks noChangeAspect="1" noChangeArrowheads="1"/>
          </p:cNvSpPr>
          <p:nvPr/>
        </p:nvSpPr>
        <p:spPr bwMode="auto">
          <a:xfrm>
            <a:off x="137191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1" descr="[公式]"/>
          <p:cNvSpPr>
            <a:spLocks noChangeAspect="1" noChangeArrowheads="1"/>
          </p:cNvSpPr>
          <p:nvPr/>
        </p:nvSpPr>
        <p:spPr bwMode="auto">
          <a:xfrm>
            <a:off x="14709775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2" descr="[公式]"/>
          <p:cNvSpPr>
            <a:spLocks noChangeAspect="1" noChangeArrowheads="1"/>
          </p:cNvSpPr>
          <p:nvPr/>
        </p:nvSpPr>
        <p:spPr bwMode="auto">
          <a:xfrm>
            <a:off x="2638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3" descr="[公式]"/>
          <p:cNvSpPr>
            <a:spLocks noChangeAspect="1" noChangeArrowheads="1"/>
          </p:cNvSpPr>
          <p:nvPr/>
        </p:nvSpPr>
        <p:spPr bwMode="auto">
          <a:xfrm>
            <a:off x="3146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4" descr="[公式]"/>
          <p:cNvSpPr>
            <a:spLocks noChangeAspect="1" noChangeArrowheads="1"/>
          </p:cNvSpPr>
          <p:nvPr/>
        </p:nvSpPr>
        <p:spPr bwMode="auto">
          <a:xfrm>
            <a:off x="58261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5" descr="[公式]"/>
          <p:cNvSpPr>
            <a:spLocks noChangeAspect="1" noChangeArrowheads="1"/>
          </p:cNvSpPr>
          <p:nvPr/>
        </p:nvSpPr>
        <p:spPr bwMode="auto">
          <a:xfrm>
            <a:off x="75406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6" descr="[公式]"/>
          <p:cNvSpPr>
            <a:spLocks noChangeAspect="1" noChangeArrowheads="1"/>
          </p:cNvSpPr>
          <p:nvPr/>
        </p:nvSpPr>
        <p:spPr bwMode="auto">
          <a:xfrm>
            <a:off x="85312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17" descr="[公式]"/>
          <p:cNvSpPr>
            <a:spLocks noChangeAspect="1" noChangeArrowheads="1"/>
          </p:cNvSpPr>
          <p:nvPr/>
        </p:nvSpPr>
        <p:spPr bwMode="auto">
          <a:xfrm>
            <a:off x="10004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8" descr="[公式]"/>
          <p:cNvSpPr>
            <a:spLocks noChangeAspect="1" noChangeArrowheads="1"/>
          </p:cNvSpPr>
          <p:nvPr/>
        </p:nvSpPr>
        <p:spPr bwMode="auto">
          <a:xfrm>
            <a:off x="2638425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19" descr="[公式]"/>
          <p:cNvSpPr>
            <a:spLocks noChangeAspect="1" noChangeArrowheads="1"/>
          </p:cNvSpPr>
          <p:nvPr/>
        </p:nvSpPr>
        <p:spPr bwMode="auto">
          <a:xfrm>
            <a:off x="30797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20" descr="[公式]"/>
          <p:cNvSpPr>
            <a:spLocks noChangeAspect="1" noChangeArrowheads="1"/>
          </p:cNvSpPr>
          <p:nvPr/>
        </p:nvSpPr>
        <p:spPr bwMode="auto">
          <a:xfrm>
            <a:off x="57594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21" descr="[公式]"/>
          <p:cNvSpPr>
            <a:spLocks noChangeAspect="1" noChangeArrowheads="1"/>
          </p:cNvSpPr>
          <p:nvPr/>
        </p:nvSpPr>
        <p:spPr bwMode="auto">
          <a:xfrm>
            <a:off x="74739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22" descr="[公式]"/>
          <p:cNvSpPr>
            <a:spLocks noChangeAspect="1" noChangeArrowheads="1"/>
          </p:cNvSpPr>
          <p:nvPr/>
        </p:nvSpPr>
        <p:spPr bwMode="auto">
          <a:xfrm>
            <a:off x="84645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AutoShape 23" descr="[公式]"/>
          <p:cNvSpPr>
            <a:spLocks noChangeAspect="1" noChangeArrowheads="1"/>
          </p:cNvSpPr>
          <p:nvPr/>
        </p:nvSpPr>
        <p:spPr bwMode="auto">
          <a:xfrm>
            <a:off x="9937750" y="66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377DC2E2-8F54-451C-A214-C45E6E49CC57}"/>
              </a:ext>
            </a:extLst>
          </p:cNvPr>
          <p:cNvSpPr/>
          <p:nvPr/>
        </p:nvSpPr>
        <p:spPr>
          <a:xfrm>
            <a:off x="696503" y="1582001"/>
            <a:ext cx="7186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平均池化为每个目标实体构建一个固定维度的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00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接着对每个实体对计算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可能性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412998"/>
            <a:ext cx="58293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4461062"/>
            <a:ext cx="57245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Experiments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" descr="xjtu">
            <a:extLst>
              <a:ext uri="{FF2B5EF4-FFF2-40B4-BE49-F238E27FC236}">
                <a16:creationId xmlns:a16="http://schemas.microsoft.com/office/drawing/2014/main" xmlns="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</a:rPr>
              <a:t>总体效果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14" y="1068884"/>
            <a:ext cx="4061354" cy="565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307975" y="18749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kern="100" spc="-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b="1" kern="100" spc="-1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集：</a:t>
            </a:r>
            <a:r>
              <a:rPr lang="en-US" altLang="zh-CN" b="1" kern="100" spc="-1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DocRED</a:t>
            </a:r>
            <a:endParaRPr lang="en-US" altLang="zh-CN" b="1" kern="100" spc="-1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34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Experiments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" descr="xjtu">
            <a:extLst>
              <a:ext uri="{FF2B5EF4-FFF2-40B4-BE49-F238E27FC236}">
                <a16:creationId xmlns:a16="http://schemas.microsoft.com/office/drawing/2014/main" xmlns="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</a:rPr>
              <a:t>总体效果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35" y="1247173"/>
            <a:ext cx="42100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98" y="2232013"/>
            <a:ext cx="4107713" cy="334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2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5664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Experiments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" descr="xjtu">
            <a:extLst>
              <a:ext uri="{FF2B5EF4-FFF2-40B4-BE49-F238E27FC236}">
                <a16:creationId xmlns:a16="http://schemas.microsoft.com/office/drawing/2014/main" xmlns="" id="{F108FE4D-532F-4AC7-A156-C0D879703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4E3B4E16-B88F-49B1-99FB-504E40BD8BF8}"/>
              </a:ext>
            </a:extLst>
          </p:cNvPr>
          <p:cNvSpPr txBox="1"/>
          <p:nvPr/>
        </p:nvSpPr>
        <p:spPr>
          <a:xfrm>
            <a:off x="5307" y="1303753"/>
            <a:ext cx="73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B0F0"/>
                </a:solidFill>
              </a:rPr>
              <a:t>消融实验</a:t>
            </a:r>
            <a:endParaRPr lang="en-US" altLang="zh-CN" b="1" dirty="0">
              <a:solidFill>
                <a:srgbClr val="00B0F0"/>
              </a:solidFill>
            </a:endParaRPr>
          </a:p>
        </p:txBody>
      </p:sp>
      <p:sp>
        <p:nvSpPr>
          <p:cNvPr id="4" name="AutoShape 6" descr="[公式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118946"/>
            <a:ext cx="5525109" cy="309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98" y="2024063"/>
            <a:ext cx="52101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049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3868615" y="3191399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 for listening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 descr="xjtu">
            <a:extLst>
              <a:ext uri="{FF2B5EF4-FFF2-40B4-BE49-F238E27FC236}">
                <a16:creationId xmlns:a16="http://schemas.microsoft.com/office/drawing/2014/main" xmlns="" id="{B76926B1-2CF4-484F-99AB-EDCA1A7C0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9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xmlns="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论文概况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:a16="http://schemas.microsoft.com/office/drawing/2014/main" xmlns="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:a16="http://schemas.microsoft.com/office/drawing/2014/main" xmlns="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02E3CFC-2F75-4AA6-A200-DA8A3C899F29}"/>
              </a:ext>
            </a:extLst>
          </p:cNvPr>
          <p:cNvSpPr/>
          <p:nvPr/>
        </p:nvSpPr>
        <p:spPr>
          <a:xfrm>
            <a:off x="361950" y="1431876"/>
            <a:ext cx="11525250" cy="596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Entity Structure Within and Throughout: Modeling Mention Dependencies</a:t>
            </a:r>
          </a:p>
          <a:p>
            <a:pPr algn="ctr"/>
            <a:r>
              <a:rPr lang="en-US" altLang="zh-CN" sz="2000" b="1" kern="100" spc="-1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Document-Level Relation Extraction</a:t>
            </a:r>
            <a:endParaRPr lang="en-US" altLang="zh-CN" sz="2000" b="1" kern="100" spc="-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087FE5C-172A-4A39-AF4B-12EFD45B37D0}"/>
              </a:ext>
            </a:extLst>
          </p:cNvPr>
          <p:cNvSpPr txBox="1"/>
          <p:nvPr/>
        </p:nvSpPr>
        <p:spPr>
          <a:xfrm>
            <a:off x="533400" y="2179320"/>
            <a:ext cx="11525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发表会议：</a:t>
            </a:r>
            <a:endParaRPr lang="en-US" altLang="zh-CN" dirty="0"/>
          </a:p>
          <a:p>
            <a:pPr lvl="1"/>
            <a:r>
              <a:rPr lang="en-US" altLang="zh-CN" dirty="0" smtClean="0"/>
              <a:t>AAAI 2021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作者：</a:t>
            </a:r>
            <a:endParaRPr lang="en-US" altLang="zh-CN" dirty="0"/>
          </a:p>
          <a:p>
            <a:pPr lvl="1"/>
            <a:r>
              <a:rPr lang="en-US" altLang="zh-CN" dirty="0" err="1"/>
              <a:t>Benfeng</a:t>
            </a:r>
            <a:r>
              <a:rPr lang="en-US" altLang="zh-CN" dirty="0"/>
              <a:t> </a:t>
            </a:r>
            <a:r>
              <a:rPr lang="en-US" altLang="zh-CN" dirty="0" smtClean="0"/>
              <a:t>Xu</a:t>
            </a:r>
            <a:r>
              <a:rPr lang="en-US" altLang="zh-CN" baseline="30000" dirty="0" smtClean="0"/>
              <a:t>1*</a:t>
            </a:r>
            <a:r>
              <a:rPr lang="en-US" altLang="zh-CN" dirty="0"/>
              <a:t>, </a:t>
            </a:r>
            <a:r>
              <a:rPr lang="en-US" altLang="zh-CN" dirty="0" err="1" smtClean="0"/>
              <a:t>Quan</a:t>
            </a:r>
            <a:r>
              <a:rPr lang="en-US" altLang="zh-CN" dirty="0" smtClean="0"/>
              <a:t> Wang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Yajuan</a:t>
            </a:r>
            <a:r>
              <a:rPr lang="en-US" altLang="zh-CN" dirty="0"/>
              <a:t> </a:t>
            </a:r>
            <a:r>
              <a:rPr lang="en-US" altLang="zh-CN" dirty="0" smtClean="0"/>
              <a:t>Lyu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, </a:t>
            </a:r>
            <a:r>
              <a:rPr lang="en-US" altLang="zh-CN" dirty="0" smtClean="0"/>
              <a:t>Yong Zhui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Zhendong</a:t>
            </a:r>
            <a:r>
              <a:rPr lang="en-US" altLang="zh-CN" dirty="0" smtClean="0"/>
              <a:t> Mao</a:t>
            </a:r>
            <a:r>
              <a:rPr lang="en-US" altLang="zh-CN" baseline="30000" dirty="0" smtClean="0"/>
              <a:t>1</a:t>
            </a:r>
            <a:endParaRPr lang="en-US" altLang="zh-CN" baseline="30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机构：</a:t>
            </a:r>
            <a:endParaRPr lang="en-US" altLang="zh-CN" dirty="0" smtClean="0"/>
          </a:p>
          <a:p>
            <a:pPr marL="0" lvl="1"/>
            <a:r>
              <a:rPr lang="en-US" altLang="zh-CN" baseline="30000" dirty="0" smtClean="0"/>
              <a:t>          1</a:t>
            </a:r>
            <a:r>
              <a:rPr lang="en-US" altLang="zh-CN" dirty="0"/>
              <a:t>School of Information Science and Technology, University of Science and Technology of China, Hefei, China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lvl="1"/>
            <a:r>
              <a:rPr lang="en-US" altLang="zh-CN" baseline="30000" dirty="0"/>
              <a:t> </a:t>
            </a:r>
            <a:r>
              <a:rPr lang="en-US" altLang="zh-CN" baseline="30000" dirty="0" smtClean="0"/>
              <a:t>         </a:t>
            </a:r>
            <a:r>
              <a:rPr lang="en-US" altLang="zh-CN" baseline="30000" dirty="0" smtClean="0"/>
              <a:t>2</a:t>
            </a:r>
            <a:r>
              <a:rPr lang="en-US" altLang="zh-CN" dirty="0"/>
              <a:t>Baidu Inc., Beijing, </a:t>
            </a:r>
            <a:r>
              <a:rPr lang="en-US" altLang="zh-CN" dirty="0" smtClean="0"/>
              <a:t>China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/>
              <a:t>源码：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github.com/PaddlePaddle/Research/tree/master/KG/AAAI2021 </a:t>
            </a:r>
            <a:r>
              <a:rPr lang="en-US" altLang="zh-CN" dirty="0"/>
              <a:t>SSAN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xmlns="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:a16="http://schemas.microsoft.com/office/drawing/2014/main" xmlns="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:a16="http://schemas.microsoft.com/office/drawing/2014/main" xmlns="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77DC2E2-8F54-451C-A214-C45E6E49CC57}"/>
              </a:ext>
            </a:extLst>
          </p:cNvPr>
          <p:cNvSpPr/>
          <p:nvPr/>
        </p:nvSpPr>
        <p:spPr>
          <a:xfrm>
            <a:off x="428857" y="1450784"/>
            <a:ext cx="11458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摘要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实体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作为关系抽取的基本要素，具有特定的结构。本文中作者将其表述为提及对之间的独特依赖关系，并提出了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SSAN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（结构化自注意力网络）模型，将这些结构依赖合并到标准的自注意力机制中，并贯穿整个编码阶段。在三个数据集上的性能验证了实体结构的有效性和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SSAN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模型的有效性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。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性能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达到了</a:t>
            </a:r>
            <a:r>
              <a:rPr lang="en-US" altLang="zh-CN" sz="2000" dirty="0" err="1" smtClean="0">
                <a:latin typeface="Calibri" panose="020F0502020204030204" pitchFamily="34" charset="0"/>
                <a:ea typeface="黑体" panose="02010609060101010101" pitchFamily="49" charset="-122"/>
              </a:rPr>
              <a:t>sota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.</a:t>
            </a: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196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xmlns="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实体结构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:a16="http://schemas.microsoft.com/office/drawing/2014/main" xmlns="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:a16="http://schemas.microsoft.com/office/drawing/2014/main" xmlns="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3" y="1585912"/>
            <a:ext cx="50863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943600" y="16133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句子</a:t>
            </a:r>
            <a:r>
              <a:rPr lang="en-US" altLang="zh-CN" dirty="0"/>
              <a:t>1</a:t>
            </a:r>
            <a:r>
              <a:rPr lang="zh-CN" altLang="en-US" dirty="0"/>
              <a:t>中</a:t>
            </a:r>
            <a:r>
              <a:rPr lang="en-US" altLang="zh-CN" i="1" dirty="0"/>
              <a:t>the Rolling Stones</a:t>
            </a:r>
            <a:r>
              <a:rPr lang="zh-CN" altLang="en-US" dirty="0"/>
              <a:t>演唱了</a:t>
            </a:r>
            <a:r>
              <a:rPr lang="en-US" altLang="zh-CN" i="1" dirty="0"/>
              <a:t>Coming Down Again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句</a:t>
            </a:r>
            <a:r>
              <a:rPr lang="en-US" altLang="zh-CN" dirty="0"/>
              <a:t>2</a:t>
            </a:r>
            <a:r>
              <a:rPr lang="zh-CN" altLang="en-US" dirty="0"/>
              <a:t>中</a:t>
            </a:r>
            <a:r>
              <a:rPr lang="en-US" altLang="zh-CN" i="1" dirty="0"/>
              <a:t>Mick Jagger</a:t>
            </a:r>
            <a:r>
              <a:rPr lang="zh-CN" altLang="en-US" dirty="0"/>
              <a:t>演唱了</a:t>
            </a:r>
            <a:r>
              <a:rPr lang="en-US" altLang="zh-CN" i="1" dirty="0"/>
              <a:t>it</a:t>
            </a:r>
            <a:r>
              <a:rPr lang="zh-CN" altLang="en-US" dirty="0"/>
              <a:t>，而</a:t>
            </a:r>
            <a:r>
              <a:rPr lang="en-US" altLang="zh-CN" dirty="0"/>
              <a:t>it</a:t>
            </a:r>
            <a:r>
              <a:rPr lang="zh-CN" altLang="en-US" dirty="0"/>
              <a:t>指代的是</a:t>
            </a:r>
            <a:r>
              <a:rPr lang="en-US" altLang="zh-CN" i="1" dirty="0"/>
              <a:t>Coming Down Again</a:t>
            </a:r>
            <a:r>
              <a:rPr lang="zh-CN" altLang="en-US" dirty="0"/>
              <a:t>，所以</a:t>
            </a:r>
            <a:r>
              <a:rPr lang="en-US" altLang="zh-CN" i="1" dirty="0"/>
              <a:t>Mick Jagger</a:t>
            </a:r>
            <a:r>
              <a:rPr lang="zh-CN" altLang="en-US" dirty="0"/>
              <a:t>是</a:t>
            </a:r>
            <a:r>
              <a:rPr lang="en-US" altLang="zh-CN" i="1" dirty="0"/>
              <a:t>the Rolling Stones</a:t>
            </a:r>
            <a:r>
              <a:rPr lang="zh-CN" altLang="en-US" dirty="0"/>
              <a:t>中的一员。</a:t>
            </a:r>
          </a:p>
        </p:txBody>
      </p:sp>
    </p:spTree>
    <p:extLst>
      <p:ext uri="{BB962C8B-B14F-4D97-AF65-F5344CB8AC3E}">
        <p14:creationId xmlns:p14="http://schemas.microsoft.com/office/powerpoint/2010/main" val="1807195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xmlns="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7D0FEA3-FC3E-4B92-941B-79849E369492}"/>
              </a:ext>
            </a:extLst>
          </p:cNvPr>
          <p:cNvSpPr txBox="1"/>
          <p:nvPr/>
        </p:nvSpPr>
        <p:spPr>
          <a:xfrm>
            <a:off x="0" y="53622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4" name="AutoShape 8" descr="深度学习概述-技术圈">
            <a:extLst>
              <a:ext uri="{FF2B5EF4-FFF2-40B4-BE49-F238E27FC236}">
                <a16:creationId xmlns:a16="http://schemas.microsoft.com/office/drawing/2014/main" xmlns="" id="{A4D84E76-25DE-4D3D-A45C-58EEC515F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深度学习概述-技术圈">
            <a:extLst>
              <a:ext uri="{FF2B5EF4-FFF2-40B4-BE49-F238E27FC236}">
                <a16:creationId xmlns:a16="http://schemas.microsoft.com/office/drawing/2014/main" xmlns="" id="{553B77E4-F133-44EF-8FBF-937D87C6F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77DC2E2-8F54-451C-A214-C45E6E49CC57}"/>
              </a:ext>
            </a:extLst>
          </p:cNvPr>
          <p:cNvSpPr/>
          <p:nvPr/>
        </p:nvSpPr>
        <p:spPr>
          <a:xfrm>
            <a:off x="428857" y="1450784"/>
            <a:ext cx="114583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以前工作的问题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）实体</a:t>
            </a:r>
            <a:r>
              <a:rPr lang="zh-CN" altLang="en-US" sz="2000" dirty="0"/>
              <a:t>结构只是在预处理或者后处理阶段用实体结构作为补充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indent="457200">
              <a:lnSpc>
                <a:spcPct val="120000"/>
              </a:lnSpc>
            </a:pP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2000" dirty="0"/>
              <a:t>孤立了上下文推理和结构推理两个阶段，导致上下文表示不能从实体结构的推理中受益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08" y="3179687"/>
            <a:ext cx="6697608" cy="317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1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54285" y="19951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xjtu">
            <a:extLst>
              <a:ext uri="{FF2B5EF4-FFF2-40B4-BE49-F238E27FC236}">
                <a16:creationId xmlns:a16="http://schemas.microsoft.com/office/drawing/2014/main" xmlns="" id="{D851784E-BFA0-49A2-A52E-F6EC677CC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7D0FEA3-FC3E-4B92-941B-79849E369492}"/>
              </a:ext>
            </a:extLst>
          </p:cNvPr>
          <p:cNvSpPr txBox="1"/>
          <p:nvPr/>
        </p:nvSpPr>
        <p:spPr>
          <a:xfrm>
            <a:off x="0" y="53997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创新点（贡献点）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24D5914-1136-4A82-8D13-4FB6356A9E7E}"/>
              </a:ext>
            </a:extLst>
          </p:cNvPr>
          <p:cNvSpPr/>
          <p:nvPr/>
        </p:nvSpPr>
        <p:spPr>
          <a:xfrm>
            <a:off x="478631" y="2179320"/>
            <a:ext cx="112347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）把实体结构放到一个统一的框架下，根据提及间的不同相互作用关系定义了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多种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mention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依赖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。</a:t>
            </a:r>
          </a:p>
          <a:p>
            <a:pPr indent="457200">
              <a:lnSpc>
                <a:spcPct val="120000"/>
              </a:lnSpc>
            </a:pP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）为了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利用定义的实体结构，构建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了</a:t>
            </a: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SSAN 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(Structured Self-Attention Network)*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模型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该模型对自注意力机制进行了扩展，使之能够学习实体结构信息。</a:t>
            </a:r>
          </a:p>
          <a:p>
            <a:pPr indent="457200">
              <a:lnSpc>
                <a:spcPct val="120000"/>
              </a:lnSpc>
            </a:pP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）在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三个文档级关系抽取的标准数据集上进行实验，并取得了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SOTA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结果，大量实验表明提出的方法能够缓解上述问题，有效提升文档级关系抽取的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性能</a:t>
            </a:r>
            <a:endParaRPr lang="zh-CN" altLang="en-US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39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54ACE57-8727-41A9-8561-2B9FA5DE32E6}"/>
              </a:ext>
            </a:extLst>
          </p:cNvPr>
          <p:cNvSpPr/>
          <p:nvPr/>
        </p:nvSpPr>
        <p:spPr>
          <a:xfrm>
            <a:off x="277091" y="145996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 Black" panose="020B0A04020102020204" pitchFamily="34" charset="0"/>
              </a:rPr>
              <a:t>实体结构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xmlns="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8086" y="20124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作者提出了</a:t>
            </a:r>
            <a:r>
              <a:rPr lang="zh-CN" altLang="en-US" dirty="0" smtClean="0"/>
              <a:t>两种</a:t>
            </a:r>
            <a:r>
              <a:rPr lang="en-US" altLang="zh-CN" dirty="0" smtClean="0"/>
              <a:t>mention</a:t>
            </a:r>
            <a:r>
              <a:rPr lang="zh-CN" altLang="en-US" dirty="0" smtClean="0"/>
              <a:t>间</a:t>
            </a:r>
            <a:r>
              <a:rPr lang="zh-CN" altLang="en-US" dirty="0"/>
              <a:t>的结构关系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共现关系</a:t>
            </a:r>
            <a:r>
              <a:rPr lang="zh-CN" altLang="en-US" dirty="0"/>
              <a:t>：两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mention</a:t>
            </a:r>
            <a:r>
              <a:rPr lang="zh-CN" altLang="en-US" dirty="0" smtClean="0"/>
              <a:t>是否</a:t>
            </a:r>
            <a:r>
              <a:rPr lang="zh-CN" altLang="en-US" dirty="0"/>
              <a:t>出现在同一个句子中。</a:t>
            </a:r>
          </a:p>
          <a:p>
            <a:r>
              <a:rPr lang="zh-CN" altLang="en-US" b="1" dirty="0"/>
              <a:t>共指关系</a:t>
            </a:r>
            <a:r>
              <a:rPr lang="zh-CN" altLang="en-US" dirty="0"/>
              <a:t>：两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mention</a:t>
            </a:r>
            <a:r>
              <a:rPr lang="zh-CN" altLang="en-US" dirty="0" smtClean="0"/>
              <a:t>是否</a:t>
            </a:r>
            <a:r>
              <a:rPr lang="zh-CN" altLang="en-US" dirty="0"/>
              <a:t>指向同一个实体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31" y="3331028"/>
            <a:ext cx="58007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895600" y="5363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将句</a:t>
            </a:r>
            <a:r>
              <a:rPr lang="zh-CN" altLang="en-US" dirty="0" smtClean="0"/>
              <a:t>内</a:t>
            </a:r>
            <a:r>
              <a:rPr lang="en-US" altLang="zh-CN" dirty="0" smtClean="0"/>
              <a:t>mention</a:t>
            </a:r>
            <a:r>
              <a:rPr lang="zh-CN" altLang="en-US" dirty="0" smtClean="0"/>
              <a:t>与</a:t>
            </a:r>
            <a:r>
              <a:rPr lang="zh-CN" altLang="en-US" dirty="0"/>
              <a:t>非实体词之间的依赖关系表示为</a:t>
            </a:r>
            <a:r>
              <a:rPr lang="en-US" altLang="zh-CN" dirty="0" err="1"/>
              <a:t>intraNE</a:t>
            </a:r>
            <a:r>
              <a:rPr lang="zh-CN" altLang="en-US" dirty="0" smtClean="0"/>
              <a:t>，           对</a:t>
            </a:r>
            <a:r>
              <a:rPr lang="zh-CN" altLang="en-US" dirty="0"/>
              <a:t>句间的非实体词表示为</a:t>
            </a:r>
            <a:r>
              <a:rPr lang="en-US" altLang="zh-CN" dirty="0"/>
              <a:t>NA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6066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xmlns="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3" y="1290639"/>
            <a:ext cx="7766956" cy="515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056538" y="1647134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邻接矩阵：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​},</a:t>
            </a:r>
            <a:r>
              <a:rPr lang="it-IT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it-IT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it-IT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it-IT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it-IT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it-IT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∈{intra+coref, inter+coref</a:t>
            </a:r>
            <a:r>
              <a:rPr lang="it-IT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indent="457200">
              <a:lnSpc>
                <a:spcPct val="120000"/>
              </a:lnSpc>
            </a:pPr>
            <a:r>
              <a:rPr lang="it-IT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intra+relate</a:t>
            </a:r>
            <a:r>
              <a:rPr lang="it-IT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inter+relate,intraNE, NA}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3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448"/>
            <a:ext cx="11887200" cy="1542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091" y="72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" y="1099045"/>
            <a:ext cx="4284294" cy="1481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1B51919-1A0B-4B29-93A6-4404AAE71E4B}"/>
              </a:ext>
            </a:extLst>
          </p:cNvPr>
          <p:cNvSpPr txBox="1"/>
          <p:nvPr/>
        </p:nvSpPr>
        <p:spPr>
          <a:xfrm>
            <a:off x="0" y="5470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模型方法</a:t>
            </a:r>
          </a:p>
        </p:txBody>
      </p:sp>
      <p:pic>
        <p:nvPicPr>
          <p:cNvPr id="32" name="Picture 2" descr="xjtu">
            <a:extLst>
              <a:ext uri="{FF2B5EF4-FFF2-40B4-BE49-F238E27FC236}">
                <a16:creationId xmlns:a16="http://schemas.microsoft.com/office/drawing/2014/main" xmlns="" id="{AF5E2D13-6561-4435-ACFB-5830F3E88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7" r="53446" b="36977"/>
          <a:stretch/>
        </p:blipFill>
        <p:spPr bwMode="auto">
          <a:xfrm>
            <a:off x="9363710" y="416034"/>
            <a:ext cx="245658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38" y="1352647"/>
            <a:ext cx="7766956" cy="515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6" y="1352647"/>
            <a:ext cx="3039635" cy="550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574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</TotalTime>
  <Words>828</Words>
  <Application>Microsoft Office PowerPoint</Application>
  <PresentationFormat>自定义</PresentationFormat>
  <Paragraphs>90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haokun</dc:creator>
  <cp:lastModifiedBy>赵</cp:lastModifiedBy>
  <cp:revision>877</cp:revision>
  <dcterms:created xsi:type="dcterms:W3CDTF">2020-07-13T04:23:00Z</dcterms:created>
  <dcterms:modified xsi:type="dcterms:W3CDTF">2022-03-18T07:07:05Z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A122C8C42F0C47FF82467BE7EABF1C7F</vt:lpwstr>
  </property>
</Properties>
</file>