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402" r:id="rId2"/>
    <p:sldId id="379" r:id="rId3"/>
    <p:sldId id="380" r:id="rId4"/>
    <p:sldId id="381" r:id="rId5"/>
    <p:sldId id="382" r:id="rId6"/>
    <p:sldId id="383" r:id="rId7"/>
    <p:sldId id="467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391" r:id="rId16"/>
    <p:sldId id="393" r:id="rId17"/>
    <p:sldId id="394" r:id="rId18"/>
    <p:sldId id="395" r:id="rId19"/>
    <p:sldId id="396" r:id="rId20"/>
    <p:sldId id="397" r:id="rId21"/>
    <p:sldId id="398" r:id="rId22"/>
    <p:sldId id="466" r:id="rId23"/>
    <p:sldId id="399" r:id="rId24"/>
    <p:sldId id="400" r:id="rId25"/>
    <p:sldId id="401" r:id="rId26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B9B8"/>
    <a:srgbClr val="CCFFCC"/>
    <a:srgbClr val="FFFF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4576" autoAdjust="0"/>
  </p:normalViewPr>
  <p:slideViewPr>
    <p:cSldViewPr>
      <p:cViewPr>
        <p:scale>
          <a:sx n="107" d="100"/>
          <a:sy n="107" d="100"/>
        </p:scale>
        <p:origin x="-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AAEE069-47FE-4E4E-9F2A-57566F5FC75A}" type="datetimeFigureOut">
              <a:rPr lang="he-IL" smtClean="0"/>
              <a:pPr/>
              <a:t>כ"ט/כסלו/תשע"ג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02CB276-DA57-47DA-BBA4-1511FD7C64A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470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rtl="0"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  <a:prstGeom prst="rect">
            <a:avLst/>
          </a:prstGeom>
        </p:spPr>
        <p:txBody>
          <a:bodyPr/>
          <a:lstStyle>
            <a:lvl1pPr algn="r" rtl="0">
              <a:defRPr b="1">
                <a:solidFill>
                  <a:schemeClr val="tx1"/>
                </a:solidFill>
              </a:defRPr>
            </a:lvl1pPr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  <a:prstGeom prst="rect">
            <a:avLst/>
          </a:prstGeom>
        </p:spPr>
        <p:txBody>
          <a:bodyPr/>
          <a:lstStyle>
            <a:lvl1pPr algn="r" rtl="0">
              <a:defRPr b="1">
                <a:solidFill>
                  <a:schemeClr val="tx1"/>
                </a:solidFill>
              </a:defRPr>
            </a:lvl1pPr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rtl="0"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  <a:prstGeom prst="rect">
            <a:avLst/>
          </a:prstGeom>
        </p:spPr>
        <p:txBody>
          <a:bodyPr/>
          <a:lstStyle>
            <a:lvl1pPr algn="r" rtl="0">
              <a:defRPr b="1">
                <a:solidFill>
                  <a:schemeClr val="tx1"/>
                </a:solidFill>
              </a:defRPr>
            </a:lvl1pPr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he-IL" dirty="0" smtClean="0"/>
              <a:t>לחץ כדי לערוך סגנון כותרת של תבנית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  <a:prstGeom prst="rect">
            <a:avLst/>
          </a:prstGeom>
        </p:spPr>
        <p:txBody>
          <a:bodyPr/>
          <a:lstStyle>
            <a:lvl1pPr algn="r" rtl="0">
              <a:defRPr b="1">
                <a:solidFill>
                  <a:schemeClr val="tx1"/>
                </a:solidFill>
              </a:defRPr>
            </a:lvl1pPr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 rtl="0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  <a:prstGeom prst="rect">
            <a:avLst/>
          </a:prstGeom>
        </p:spPr>
        <p:txBody>
          <a:bodyPr/>
          <a:lstStyle>
            <a:lvl1pPr algn="r" rtl="0">
              <a:defRPr b="1">
                <a:solidFill>
                  <a:schemeClr val="tx1"/>
                </a:solidFill>
              </a:defRPr>
            </a:lvl1pPr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he-IL" dirty="0" smtClean="0"/>
              <a:t>לחץ כדי לערוך סגנון כותרת של תבנית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1800"/>
            </a:lvl4pPr>
            <a:lvl5pPr algn="l" rtl="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1800"/>
            </a:lvl4pPr>
            <a:lvl5pPr algn="l" rtl="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8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  <a:prstGeom prst="rect">
            <a:avLst/>
          </a:prstGeom>
        </p:spPr>
        <p:txBody>
          <a:bodyPr/>
          <a:lstStyle>
            <a:lvl1pPr algn="r" rtl="0">
              <a:defRPr b="1">
                <a:solidFill>
                  <a:schemeClr val="tx1"/>
                </a:solidFill>
              </a:defRPr>
            </a:lvl1pPr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he-IL" dirty="0" smtClean="0"/>
              <a:t>לחץ כדי לערוך סגנון כותרת של תבנית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l" rtl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l" rtl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10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  <a:prstGeom prst="rect">
            <a:avLst/>
          </a:prstGeom>
        </p:spPr>
        <p:txBody>
          <a:bodyPr/>
          <a:lstStyle>
            <a:lvl1pPr algn="r" rtl="0">
              <a:defRPr b="1">
                <a:solidFill>
                  <a:schemeClr val="tx1"/>
                </a:solidFill>
              </a:defRPr>
            </a:lvl1pPr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he-IL" dirty="0" smtClean="0"/>
              <a:t>לחץ כדי לערוך סגנון כותרת של תבנית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  <a:prstGeom prst="rect">
            <a:avLst/>
          </a:prstGeom>
        </p:spPr>
        <p:txBody>
          <a:bodyPr/>
          <a:lstStyle>
            <a:lvl1pPr algn="r" rtl="0">
              <a:defRPr b="1">
                <a:solidFill>
                  <a:schemeClr val="tx1"/>
                </a:solidFill>
              </a:defRPr>
            </a:lvl1pPr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  <a:prstGeom prst="rect">
            <a:avLst/>
          </a:prstGeom>
        </p:spPr>
        <p:txBody>
          <a:bodyPr/>
          <a:lstStyle>
            <a:lvl1pPr algn="r" rtl="0">
              <a:defRPr b="1">
                <a:solidFill>
                  <a:schemeClr val="tx1"/>
                </a:solidFill>
              </a:defRPr>
            </a:lvl1pPr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 rtl="0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algn="l" rtl="0">
              <a:defRPr sz="3200"/>
            </a:lvl1pPr>
            <a:lvl2pPr algn="l" rtl="0">
              <a:defRPr sz="2800"/>
            </a:lvl2pPr>
            <a:lvl3pPr algn="l" rtl="0">
              <a:defRPr sz="2400"/>
            </a:lvl3pPr>
            <a:lvl4pPr algn="l" rtl="0">
              <a:defRPr sz="2000"/>
            </a:lvl4pPr>
            <a:lvl5pPr algn="l" rtl="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 algn="l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8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  <a:prstGeom prst="rect">
            <a:avLst/>
          </a:prstGeom>
        </p:spPr>
        <p:txBody>
          <a:bodyPr/>
          <a:lstStyle>
            <a:lvl1pPr algn="r" rtl="0">
              <a:defRPr b="1">
                <a:solidFill>
                  <a:schemeClr val="tx1"/>
                </a:solidFill>
              </a:defRPr>
            </a:lvl1pPr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rtl="0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algn="l" rtl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algn="l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8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  <a:prstGeom prst="rect">
            <a:avLst/>
          </a:prstGeom>
        </p:spPr>
        <p:txBody>
          <a:bodyPr/>
          <a:lstStyle>
            <a:lvl1pPr algn="r" rtl="0">
              <a:defRPr b="1">
                <a:solidFill>
                  <a:schemeClr val="tx1"/>
                </a:solidFill>
              </a:defRPr>
            </a:lvl1pPr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dirty="0" smtClean="0"/>
              <a:t>לחץ כדי לערוך סגנון כותרת של תבנית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676456" y="6492875"/>
            <a:ext cx="467544" cy="365125"/>
          </a:xfrm>
          <a:prstGeom prst="rect">
            <a:avLst/>
          </a:prstGeom>
        </p:spPr>
        <p:txBody>
          <a:bodyPr/>
          <a:lstStyle>
            <a:lvl1pPr algn="r" rtl="0">
              <a:defRPr b="1">
                <a:solidFill>
                  <a:schemeClr val="tx1"/>
                </a:solidFill>
              </a:defRPr>
            </a:lvl1pPr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2.cs.tum.edu/projects/cup/" TargetMode="Externa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princeton.edu/~appel/modern/java/CUP/manual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457200" y="2218854"/>
            <a:ext cx="8229600" cy="1642194"/>
          </a:xfrm>
        </p:spPr>
        <p:txBody>
          <a:bodyPr>
            <a:normAutofit/>
          </a:bodyPr>
          <a:lstStyle/>
          <a:p>
            <a:r>
              <a:rPr lang="en-US" dirty="0" smtClean="0"/>
              <a:t>Automated Parser Generation</a:t>
            </a:r>
            <a:br>
              <a:rPr lang="en-US" dirty="0" smtClean="0"/>
            </a:br>
            <a:r>
              <a:rPr lang="en-US" dirty="0" smtClean="0"/>
              <a:t>(via </a:t>
            </a:r>
            <a:r>
              <a:rPr lang="en-US" dirty="0" smtClean="0">
                <a:hlinkClick r:id="rId2"/>
              </a:rPr>
              <a:t>CUP</a:t>
            </a:r>
            <a:r>
              <a:rPr lang="en-US" dirty="0" smtClean="0"/>
              <a:t>)</a:t>
            </a:r>
            <a:endParaRPr lang="he-IL" dirty="0"/>
          </a:p>
        </p:txBody>
      </p:sp>
      <p:sp>
        <p:nvSpPr>
          <p:cNvPr id="6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</p:spPr>
        <p:txBody>
          <a:bodyPr/>
          <a:lstStyle/>
          <a:p>
            <a:fld id="{DAF22AC9-109E-4E4D-92F9-530E51D9A3A2}" type="slidenum">
              <a:rPr lang="he-IL" smtClean="0"/>
              <a:pPr/>
              <a:t>1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8532813" cy="1152525"/>
          </a:xfrm>
        </p:spPr>
        <p:txBody>
          <a:bodyPr>
            <a:normAutofit fontScale="90000"/>
          </a:bodyPr>
          <a:lstStyle/>
          <a:p>
            <a:r>
              <a:rPr lang="en-US" sz="4000"/>
              <a:t>Parsing ambiguous grammars using precedence declarations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92263"/>
            <a:ext cx="8353425" cy="50403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Each terminal assigned with precedence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By default all terminals have lowest precedence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User can assign his own precedence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CUP assigns each production a precedence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Precedence of </a:t>
            </a:r>
            <a:r>
              <a:rPr lang="en-US" sz="1800" dirty="0" smtClean="0"/>
              <a:t>rightmost terminal </a:t>
            </a:r>
            <a:r>
              <a:rPr lang="en-US" sz="1800" dirty="0"/>
              <a:t>in production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or user-specified contextual precedence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On shift/reduce conflict resolve ambiguity by comparing precedence of terminal and production and decides whether to shift or reduce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In case of equal </a:t>
            </a:r>
            <a:r>
              <a:rPr lang="en-US" sz="2400" dirty="0" err="1"/>
              <a:t>precedences</a:t>
            </a:r>
            <a:r>
              <a:rPr lang="en-US" sz="2400" dirty="0"/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left</a:t>
            </a:r>
            <a:r>
              <a:rPr lang="en-US" sz="2400" dirty="0"/>
              <a:t>/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right</a:t>
            </a:r>
            <a:r>
              <a:rPr lang="en-US" sz="2400" dirty="0"/>
              <a:t> help resolve conflicts</a:t>
            </a:r>
          </a:p>
          <a:p>
            <a:pPr lvl="1">
              <a:lnSpc>
                <a:spcPct val="8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left</a:t>
            </a:r>
            <a:r>
              <a:rPr lang="en-US" sz="2000" dirty="0"/>
              <a:t> means reduce</a:t>
            </a:r>
          </a:p>
          <a:p>
            <a:pPr lvl="1">
              <a:lnSpc>
                <a:spcPct val="8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right</a:t>
            </a:r>
            <a:r>
              <a:rPr lang="en-US" sz="2000" dirty="0"/>
              <a:t> means shift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More information on </a:t>
            </a:r>
            <a:r>
              <a:rPr lang="en-US" sz="2400" dirty="0">
                <a:hlinkClick r:id="rId2"/>
              </a:rPr>
              <a:t>precedence declarations</a:t>
            </a:r>
            <a:r>
              <a:rPr lang="en-US" sz="2400" dirty="0"/>
              <a:t> in CUP’s manual</a:t>
            </a:r>
          </a:p>
        </p:txBody>
      </p:sp>
      <p:sp>
        <p:nvSpPr>
          <p:cNvPr id="5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</p:spPr>
        <p:txBody>
          <a:bodyPr/>
          <a:lstStyle/>
          <a:p>
            <a:fld id="{DAF22AC9-109E-4E4D-92F9-530E51D9A3A2}" type="slidenum">
              <a:rPr lang="he-IL" smtClean="0"/>
              <a:pPr/>
              <a:t>10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Resolving ambiguity</a:t>
            </a:r>
          </a:p>
        </p:txBody>
      </p:sp>
      <p:sp>
        <p:nvSpPr>
          <p:cNvPr id="421891" name="Text Box 3"/>
          <p:cNvSpPr txBox="1">
            <a:spLocks noChangeArrowheads="1"/>
          </p:cNvSpPr>
          <p:nvPr/>
        </p:nvSpPr>
        <p:spPr bwMode="auto">
          <a:xfrm>
            <a:off x="3810000" y="5410200"/>
            <a:ext cx="12073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400" b="0">
                <a:cs typeface="Arial" pitchFamily="34" charset="0"/>
              </a:rPr>
              <a:t>a + b + c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00200" y="3124200"/>
            <a:ext cx="1717675" cy="2057400"/>
            <a:chOff x="806" y="1632"/>
            <a:chExt cx="1082" cy="1296"/>
          </a:xfrm>
        </p:grpSpPr>
        <p:sp>
          <p:nvSpPr>
            <p:cNvPr id="421893" name="Text Box 5"/>
            <p:cNvSpPr txBox="1">
              <a:spLocks noChangeArrowheads="1"/>
            </p:cNvSpPr>
            <p:nvPr/>
          </p:nvSpPr>
          <p:spPr bwMode="auto">
            <a:xfrm>
              <a:off x="806" y="2639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sz="2400" b="0">
                  <a:cs typeface="Arial" pitchFamily="34" charset="0"/>
                </a:rPr>
                <a:t>a</a:t>
              </a:r>
            </a:p>
          </p:txBody>
        </p:sp>
        <p:sp>
          <p:nvSpPr>
            <p:cNvPr id="421894" name="Text Box 6"/>
            <p:cNvSpPr txBox="1">
              <a:spLocks noChangeArrowheads="1"/>
            </p:cNvSpPr>
            <p:nvPr/>
          </p:nvSpPr>
          <p:spPr bwMode="auto">
            <a:xfrm>
              <a:off x="1242" y="2640"/>
              <a:ext cx="2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sz="2400" b="0">
                  <a:cs typeface="Arial" pitchFamily="34" charset="0"/>
                </a:rPr>
                <a:t>b</a:t>
              </a:r>
            </a:p>
          </p:txBody>
        </p:sp>
        <p:sp>
          <p:nvSpPr>
            <p:cNvPr id="421895" name="Text Box 7"/>
            <p:cNvSpPr txBox="1">
              <a:spLocks noChangeArrowheads="1"/>
            </p:cNvSpPr>
            <p:nvPr/>
          </p:nvSpPr>
          <p:spPr bwMode="auto">
            <a:xfrm>
              <a:off x="1683" y="2640"/>
              <a:ext cx="2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sz="2400" b="0">
                  <a:cs typeface="Arial" pitchFamily="34" charset="0"/>
                </a:rPr>
                <a:t>c</a:t>
              </a:r>
            </a:p>
          </p:txBody>
        </p:sp>
        <p:sp>
          <p:nvSpPr>
            <p:cNvPr id="421896" name="Text Box 8"/>
            <p:cNvSpPr txBox="1">
              <a:spLocks noChangeArrowheads="1"/>
            </p:cNvSpPr>
            <p:nvPr/>
          </p:nvSpPr>
          <p:spPr bwMode="auto">
            <a:xfrm>
              <a:off x="1440" y="2160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sz="2400" b="0">
                  <a:cs typeface="Arial" pitchFamily="34" charset="0"/>
                </a:rPr>
                <a:t>+</a:t>
              </a:r>
            </a:p>
          </p:txBody>
        </p:sp>
        <p:sp>
          <p:nvSpPr>
            <p:cNvPr id="421897" name="Text Box 9"/>
            <p:cNvSpPr txBox="1">
              <a:spLocks noChangeArrowheads="1"/>
            </p:cNvSpPr>
            <p:nvPr/>
          </p:nvSpPr>
          <p:spPr bwMode="auto">
            <a:xfrm>
              <a:off x="1152" y="1632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sz="2400" b="0">
                  <a:cs typeface="Arial" pitchFamily="34" charset="0"/>
                </a:rPr>
                <a:t>+</a:t>
              </a:r>
            </a:p>
          </p:txBody>
        </p:sp>
        <p:cxnSp>
          <p:nvCxnSpPr>
            <p:cNvPr id="421898" name="AutoShape 10"/>
            <p:cNvCxnSpPr>
              <a:cxnSpLocks noChangeShapeType="1"/>
              <a:stCxn id="421897" idx="2"/>
              <a:endCxn id="421893" idx="0"/>
            </p:cNvCxnSpPr>
            <p:nvPr/>
          </p:nvCxnSpPr>
          <p:spPr bwMode="auto">
            <a:xfrm flipH="1">
              <a:off x="915" y="1923"/>
              <a:ext cx="344" cy="7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21899" name="AutoShape 11"/>
            <p:cNvCxnSpPr>
              <a:cxnSpLocks noChangeShapeType="1"/>
              <a:stCxn id="421897" idx="2"/>
              <a:endCxn id="421896" idx="0"/>
            </p:cNvCxnSpPr>
            <p:nvPr/>
          </p:nvCxnSpPr>
          <p:spPr bwMode="auto">
            <a:xfrm>
              <a:off x="1259" y="1923"/>
              <a:ext cx="288" cy="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21900" name="AutoShape 12"/>
            <p:cNvCxnSpPr>
              <a:cxnSpLocks noChangeShapeType="1"/>
              <a:stCxn id="421896" idx="2"/>
              <a:endCxn id="421894" idx="0"/>
            </p:cNvCxnSpPr>
            <p:nvPr/>
          </p:nvCxnSpPr>
          <p:spPr bwMode="auto">
            <a:xfrm flipH="1">
              <a:off x="1353" y="2451"/>
              <a:ext cx="194" cy="1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21901" name="AutoShape 13"/>
            <p:cNvCxnSpPr>
              <a:cxnSpLocks noChangeShapeType="1"/>
              <a:stCxn id="421896" idx="2"/>
              <a:endCxn id="421895" idx="0"/>
            </p:cNvCxnSpPr>
            <p:nvPr/>
          </p:nvCxnSpPr>
          <p:spPr bwMode="auto">
            <a:xfrm>
              <a:off x="1547" y="2451"/>
              <a:ext cx="239" cy="1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638800" y="3124200"/>
            <a:ext cx="1717675" cy="2057400"/>
            <a:chOff x="3350" y="1632"/>
            <a:chExt cx="1082" cy="1296"/>
          </a:xfrm>
        </p:grpSpPr>
        <p:sp>
          <p:nvSpPr>
            <p:cNvPr id="421903" name="Text Box 15"/>
            <p:cNvSpPr txBox="1">
              <a:spLocks noChangeArrowheads="1"/>
            </p:cNvSpPr>
            <p:nvPr/>
          </p:nvSpPr>
          <p:spPr bwMode="auto">
            <a:xfrm flipH="1">
              <a:off x="3350" y="2639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sz="2400" b="0">
                  <a:cs typeface="Arial" pitchFamily="34" charset="0"/>
                </a:rPr>
                <a:t>a</a:t>
              </a:r>
            </a:p>
          </p:txBody>
        </p:sp>
        <p:sp>
          <p:nvSpPr>
            <p:cNvPr id="421904" name="Text Box 16"/>
            <p:cNvSpPr txBox="1">
              <a:spLocks noChangeArrowheads="1"/>
            </p:cNvSpPr>
            <p:nvPr/>
          </p:nvSpPr>
          <p:spPr bwMode="auto">
            <a:xfrm flipH="1">
              <a:off x="3786" y="2640"/>
              <a:ext cx="2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sz="2400" b="0">
                  <a:cs typeface="Arial" pitchFamily="34" charset="0"/>
                </a:rPr>
                <a:t>b</a:t>
              </a:r>
            </a:p>
          </p:txBody>
        </p:sp>
        <p:sp>
          <p:nvSpPr>
            <p:cNvPr id="421905" name="Text Box 17"/>
            <p:cNvSpPr txBox="1">
              <a:spLocks noChangeArrowheads="1"/>
            </p:cNvSpPr>
            <p:nvPr/>
          </p:nvSpPr>
          <p:spPr bwMode="auto">
            <a:xfrm flipH="1">
              <a:off x="4227" y="2640"/>
              <a:ext cx="2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sz="2400" b="0">
                  <a:cs typeface="Arial" pitchFamily="34" charset="0"/>
                </a:rPr>
                <a:t>c</a:t>
              </a:r>
            </a:p>
          </p:txBody>
        </p:sp>
        <p:sp>
          <p:nvSpPr>
            <p:cNvPr id="421906" name="Text Box 18"/>
            <p:cNvSpPr txBox="1">
              <a:spLocks noChangeArrowheads="1"/>
            </p:cNvSpPr>
            <p:nvPr/>
          </p:nvSpPr>
          <p:spPr bwMode="auto">
            <a:xfrm flipH="1">
              <a:off x="3504" y="2160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sz="2400" b="0">
                  <a:cs typeface="Arial" pitchFamily="34" charset="0"/>
                </a:rPr>
                <a:t>+</a:t>
              </a:r>
            </a:p>
          </p:txBody>
        </p:sp>
        <p:sp>
          <p:nvSpPr>
            <p:cNvPr id="421907" name="Text Box 19"/>
            <p:cNvSpPr txBox="1">
              <a:spLocks noChangeArrowheads="1"/>
            </p:cNvSpPr>
            <p:nvPr/>
          </p:nvSpPr>
          <p:spPr bwMode="auto">
            <a:xfrm flipH="1">
              <a:off x="3728" y="1632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sz="2400" b="0">
                  <a:cs typeface="Arial" pitchFamily="34" charset="0"/>
                </a:rPr>
                <a:t>+</a:t>
              </a:r>
            </a:p>
          </p:txBody>
        </p:sp>
        <p:cxnSp>
          <p:nvCxnSpPr>
            <p:cNvPr id="421908" name="AutoShape 20"/>
            <p:cNvCxnSpPr>
              <a:cxnSpLocks noChangeShapeType="1"/>
              <a:stCxn id="421907" idx="2"/>
              <a:endCxn id="421906" idx="0"/>
            </p:cNvCxnSpPr>
            <p:nvPr/>
          </p:nvCxnSpPr>
          <p:spPr bwMode="auto">
            <a:xfrm flipH="1">
              <a:off x="3611" y="1923"/>
              <a:ext cx="224" cy="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21909" name="AutoShape 21"/>
            <p:cNvCxnSpPr>
              <a:cxnSpLocks noChangeShapeType="1"/>
              <a:stCxn id="421906" idx="2"/>
              <a:endCxn id="421903" idx="0"/>
            </p:cNvCxnSpPr>
            <p:nvPr/>
          </p:nvCxnSpPr>
          <p:spPr bwMode="auto">
            <a:xfrm flipH="1">
              <a:off x="3459" y="2451"/>
              <a:ext cx="152" cy="1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21910" name="AutoShape 22"/>
            <p:cNvCxnSpPr>
              <a:cxnSpLocks noChangeShapeType="1"/>
              <a:stCxn id="421906" idx="2"/>
              <a:endCxn id="421904" idx="0"/>
            </p:cNvCxnSpPr>
            <p:nvPr/>
          </p:nvCxnSpPr>
          <p:spPr bwMode="auto">
            <a:xfrm>
              <a:off x="3611" y="2451"/>
              <a:ext cx="286" cy="1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21911" name="AutoShape 23"/>
            <p:cNvCxnSpPr>
              <a:cxnSpLocks noChangeShapeType="1"/>
              <a:stCxn id="421907" idx="2"/>
              <a:endCxn id="421905" idx="0"/>
            </p:cNvCxnSpPr>
            <p:nvPr/>
          </p:nvCxnSpPr>
          <p:spPr bwMode="auto">
            <a:xfrm>
              <a:off x="3835" y="1923"/>
              <a:ext cx="495" cy="7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421912" name="Line 24"/>
          <p:cNvSpPr>
            <a:spLocks noChangeShapeType="1"/>
          </p:cNvSpPr>
          <p:nvPr/>
        </p:nvSpPr>
        <p:spPr bwMode="auto">
          <a:xfrm flipH="1">
            <a:off x="1295400" y="3276600"/>
            <a:ext cx="2362200" cy="228600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/>
            <a:endParaRPr lang="he-IL"/>
          </a:p>
        </p:txBody>
      </p:sp>
      <p:sp>
        <p:nvSpPr>
          <p:cNvPr id="421913" name="Line 25"/>
          <p:cNvSpPr>
            <a:spLocks noChangeShapeType="1"/>
          </p:cNvSpPr>
          <p:nvPr/>
        </p:nvSpPr>
        <p:spPr bwMode="auto">
          <a:xfrm>
            <a:off x="1524000" y="3505200"/>
            <a:ext cx="1981200" cy="198120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/>
            <a:endParaRPr lang="he-IL"/>
          </a:p>
        </p:txBody>
      </p:sp>
      <p:sp>
        <p:nvSpPr>
          <p:cNvPr id="421914" name="Rectangle 26"/>
          <p:cNvSpPr>
            <a:spLocks noChangeArrowheads="1"/>
          </p:cNvSpPr>
          <p:nvPr/>
        </p:nvSpPr>
        <p:spPr bwMode="auto">
          <a:xfrm>
            <a:off x="3200400" y="1803400"/>
            <a:ext cx="2628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kumimoji="1" lang="en-US" sz="16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precedence left PLUS</a:t>
            </a:r>
          </a:p>
        </p:txBody>
      </p:sp>
      <p:sp>
        <p:nvSpPr>
          <p:cNvPr id="28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</p:spPr>
        <p:txBody>
          <a:bodyPr/>
          <a:lstStyle/>
          <a:p>
            <a:fld id="{DAF22AC9-109E-4E4D-92F9-530E51D9A3A2}" type="slidenum">
              <a:rPr lang="he-IL" smtClean="0"/>
              <a:pPr/>
              <a:t>11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1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2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912" grpId="0" animBg="1"/>
      <p:bldP spid="4219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Resolving ambiguity</a:t>
            </a:r>
          </a:p>
        </p:txBody>
      </p:sp>
      <p:sp>
        <p:nvSpPr>
          <p:cNvPr id="398339" name="Text Box 3"/>
          <p:cNvSpPr txBox="1">
            <a:spLocks noChangeArrowheads="1"/>
          </p:cNvSpPr>
          <p:nvPr/>
        </p:nvSpPr>
        <p:spPr bwMode="auto">
          <a:xfrm>
            <a:off x="3810000" y="5410200"/>
            <a:ext cx="12073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400" b="0">
                <a:cs typeface="Arial" pitchFamily="34" charset="0"/>
              </a:rPr>
              <a:t>a * b + c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00200" y="3124200"/>
            <a:ext cx="1717675" cy="2057400"/>
            <a:chOff x="806" y="1632"/>
            <a:chExt cx="1082" cy="1296"/>
          </a:xfrm>
        </p:grpSpPr>
        <p:sp>
          <p:nvSpPr>
            <p:cNvPr id="398341" name="Text Box 5"/>
            <p:cNvSpPr txBox="1">
              <a:spLocks noChangeArrowheads="1"/>
            </p:cNvSpPr>
            <p:nvPr/>
          </p:nvSpPr>
          <p:spPr bwMode="auto">
            <a:xfrm>
              <a:off x="806" y="2639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sz="2400" b="0">
                  <a:cs typeface="Arial" pitchFamily="34" charset="0"/>
                </a:rPr>
                <a:t>a</a:t>
              </a:r>
            </a:p>
          </p:txBody>
        </p:sp>
        <p:sp>
          <p:nvSpPr>
            <p:cNvPr id="398342" name="Text Box 6"/>
            <p:cNvSpPr txBox="1">
              <a:spLocks noChangeArrowheads="1"/>
            </p:cNvSpPr>
            <p:nvPr/>
          </p:nvSpPr>
          <p:spPr bwMode="auto">
            <a:xfrm>
              <a:off x="1242" y="2640"/>
              <a:ext cx="2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sz="2400" b="0">
                  <a:cs typeface="Arial" pitchFamily="34" charset="0"/>
                </a:rPr>
                <a:t>b</a:t>
              </a:r>
            </a:p>
          </p:txBody>
        </p:sp>
        <p:sp>
          <p:nvSpPr>
            <p:cNvPr id="398343" name="Text Box 7"/>
            <p:cNvSpPr txBox="1">
              <a:spLocks noChangeArrowheads="1"/>
            </p:cNvSpPr>
            <p:nvPr/>
          </p:nvSpPr>
          <p:spPr bwMode="auto">
            <a:xfrm>
              <a:off x="1683" y="2640"/>
              <a:ext cx="2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sz="2400" b="0">
                  <a:cs typeface="Arial" pitchFamily="34" charset="0"/>
                </a:rPr>
                <a:t>c</a:t>
              </a:r>
            </a:p>
          </p:txBody>
        </p:sp>
        <p:sp>
          <p:nvSpPr>
            <p:cNvPr id="398344" name="Text Box 8"/>
            <p:cNvSpPr txBox="1">
              <a:spLocks noChangeArrowheads="1"/>
            </p:cNvSpPr>
            <p:nvPr/>
          </p:nvSpPr>
          <p:spPr bwMode="auto">
            <a:xfrm>
              <a:off x="1440" y="2160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sz="2400" b="0">
                  <a:cs typeface="Arial" pitchFamily="34" charset="0"/>
                </a:rPr>
                <a:t>+</a:t>
              </a:r>
            </a:p>
          </p:txBody>
        </p:sp>
        <p:sp>
          <p:nvSpPr>
            <p:cNvPr id="398345" name="Text Box 9"/>
            <p:cNvSpPr txBox="1">
              <a:spLocks noChangeArrowheads="1"/>
            </p:cNvSpPr>
            <p:nvPr/>
          </p:nvSpPr>
          <p:spPr bwMode="auto">
            <a:xfrm>
              <a:off x="1152" y="1632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sz="2400" b="0">
                  <a:cs typeface="Arial" pitchFamily="34" charset="0"/>
                </a:rPr>
                <a:t>*</a:t>
              </a:r>
            </a:p>
          </p:txBody>
        </p:sp>
        <p:cxnSp>
          <p:nvCxnSpPr>
            <p:cNvPr id="398346" name="AutoShape 10"/>
            <p:cNvCxnSpPr>
              <a:cxnSpLocks noChangeShapeType="1"/>
              <a:stCxn id="398345" idx="2"/>
              <a:endCxn id="398341" idx="0"/>
            </p:cNvCxnSpPr>
            <p:nvPr/>
          </p:nvCxnSpPr>
          <p:spPr bwMode="auto">
            <a:xfrm flipH="1">
              <a:off x="915" y="1920"/>
              <a:ext cx="365" cy="7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98347" name="AutoShape 11"/>
            <p:cNvCxnSpPr>
              <a:cxnSpLocks noChangeShapeType="1"/>
              <a:stCxn id="398345" idx="2"/>
              <a:endCxn id="398344" idx="0"/>
            </p:cNvCxnSpPr>
            <p:nvPr/>
          </p:nvCxnSpPr>
          <p:spPr bwMode="auto">
            <a:xfrm>
              <a:off x="1263" y="1920"/>
              <a:ext cx="284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98348" name="AutoShape 12"/>
            <p:cNvCxnSpPr>
              <a:cxnSpLocks noChangeShapeType="1"/>
              <a:stCxn id="398344" idx="2"/>
              <a:endCxn id="398342" idx="0"/>
            </p:cNvCxnSpPr>
            <p:nvPr/>
          </p:nvCxnSpPr>
          <p:spPr bwMode="auto">
            <a:xfrm flipH="1">
              <a:off x="1353" y="2451"/>
              <a:ext cx="194" cy="1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98349" name="AutoShape 13"/>
            <p:cNvCxnSpPr>
              <a:cxnSpLocks noChangeShapeType="1"/>
              <a:stCxn id="398344" idx="2"/>
              <a:endCxn id="398343" idx="0"/>
            </p:cNvCxnSpPr>
            <p:nvPr/>
          </p:nvCxnSpPr>
          <p:spPr bwMode="auto">
            <a:xfrm>
              <a:off x="1547" y="2451"/>
              <a:ext cx="239" cy="1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638800" y="3124200"/>
            <a:ext cx="1717675" cy="2057400"/>
            <a:chOff x="3350" y="1632"/>
            <a:chExt cx="1082" cy="1296"/>
          </a:xfrm>
        </p:grpSpPr>
        <p:sp>
          <p:nvSpPr>
            <p:cNvPr id="398351" name="Text Box 15"/>
            <p:cNvSpPr txBox="1">
              <a:spLocks noChangeArrowheads="1"/>
            </p:cNvSpPr>
            <p:nvPr/>
          </p:nvSpPr>
          <p:spPr bwMode="auto">
            <a:xfrm flipH="1">
              <a:off x="3350" y="2639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sz="2400" b="0">
                  <a:cs typeface="Arial" pitchFamily="34" charset="0"/>
                </a:rPr>
                <a:t>a</a:t>
              </a:r>
            </a:p>
          </p:txBody>
        </p:sp>
        <p:sp>
          <p:nvSpPr>
            <p:cNvPr id="398352" name="Text Box 16"/>
            <p:cNvSpPr txBox="1">
              <a:spLocks noChangeArrowheads="1"/>
            </p:cNvSpPr>
            <p:nvPr/>
          </p:nvSpPr>
          <p:spPr bwMode="auto">
            <a:xfrm flipH="1">
              <a:off x="3786" y="2640"/>
              <a:ext cx="2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sz="2400" b="0">
                  <a:cs typeface="Arial" pitchFamily="34" charset="0"/>
                </a:rPr>
                <a:t>b</a:t>
              </a:r>
            </a:p>
          </p:txBody>
        </p:sp>
        <p:sp>
          <p:nvSpPr>
            <p:cNvPr id="398353" name="Text Box 17"/>
            <p:cNvSpPr txBox="1">
              <a:spLocks noChangeArrowheads="1"/>
            </p:cNvSpPr>
            <p:nvPr/>
          </p:nvSpPr>
          <p:spPr bwMode="auto">
            <a:xfrm flipH="1">
              <a:off x="4227" y="2640"/>
              <a:ext cx="2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sz="2400" b="0">
                  <a:cs typeface="Arial" pitchFamily="34" charset="0"/>
                </a:rPr>
                <a:t>c</a:t>
              </a:r>
            </a:p>
          </p:txBody>
        </p:sp>
        <p:sp>
          <p:nvSpPr>
            <p:cNvPr id="398354" name="Text Box 18"/>
            <p:cNvSpPr txBox="1">
              <a:spLocks noChangeArrowheads="1"/>
            </p:cNvSpPr>
            <p:nvPr/>
          </p:nvSpPr>
          <p:spPr bwMode="auto">
            <a:xfrm flipH="1">
              <a:off x="3504" y="2160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sz="2400" b="0">
                  <a:cs typeface="Arial" pitchFamily="34" charset="0"/>
                </a:rPr>
                <a:t>*</a:t>
              </a:r>
            </a:p>
          </p:txBody>
        </p:sp>
        <p:sp>
          <p:nvSpPr>
            <p:cNvPr id="398355" name="Text Box 19"/>
            <p:cNvSpPr txBox="1">
              <a:spLocks noChangeArrowheads="1"/>
            </p:cNvSpPr>
            <p:nvPr/>
          </p:nvSpPr>
          <p:spPr bwMode="auto">
            <a:xfrm flipH="1">
              <a:off x="3728" y="1632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sz="2400" b="0">
                  <a:cs typeface="Arial" pitchFamily="34" charset="0"/>
                </a:rPr>
                <a:t>+</a:t>
              </a:r>
            </a:p>
          </p:txBody>
        </p:sp>
        <p:cxnSp>
          <p:nvCxnSpPr>
            <p:cNvPr id="398356" name="AutoShape 20"/>
            <p:cNvCxnSpPr>
              <a:cxnSpLocks noChangeShapeType="1"/>
              <a:stCxn id="398355" idx="2"/>
              <a:endCxn id="398354" idx="0"/>
            </p:cNvCxnSpPr>
            <p:nvPr/>
          </p:nvCxnSpPr>
          <p:spPr bwMode="auto">
            <a:xfrm flipH="1">
              <a:off x="3615" y="1923"/>
              <a:ext cx="220" cy="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98357" name="AutoShape 21"/>
            <p:cNvCxnSpPr>
              <a:cxnSpLocks noChangeShapeType="1"/>
              <a:stCxn id="398354" idx="2"/>
              <a:endCxn id="398351" idx="0"/>
            </p:cNvCxnSpPr>
            <p:nvPr/>
          </p:nvCxnSpPr>
          <p:spPr bwMode="auto">
            <a:xfrm flipH="1">
              <a:off x="3459" y="2448"/>
              <a:ext cx="173" cy="1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98358" name="AutoShape 22"/>
            <p:cNvCxnSpPr>
              <a:cxnSpLocks noChangeShapeType="1"/>
              <a:stCxn id="398354" idx="2"/>
              <a:endCxn id="398352" idx="0"/>
            </p:cNvCxnSpPr>
            <p:nvPr/>
          </p:nvCxnSpPr>
          <p:spPr bwMode="auto">
            <a:xfrm>
              <a:off x="3632" y="2448"/>
              <a:ext cx="265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98359" name="AutoShape 23"/>
            <p:cNvCxnSpPr>
              <a:cxnSpLocks noChangeShapeType="1"/>
              <a:stCxn id="398355" idx="2"/>
              <a:endCxn id="398353" idx="0"/>
            </p:cNvCxnSpPr>
            <p:nvPr/>
          </p:nvCxnSpPr>
          <p:spPr bwMode="auto">
            <a:xfrm>
              <a:off x="3835" y="1923"/>
              <a:ext cx="495" cy="7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398360" name="Line 24"/>
          <p:cNvSpPr>
            <a:spLocks noChangeShapeType="1"/>
          </p:cNvSpPr>
          <p:nvPr/>
        </p:nvSpPr>
        <p:spPr bwMode="auto">
          <a:xfrm flipH="1">
            <a:off x="1295400" y="3276600"/>
            <a:ext cx="2362200" cy="228600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/>
            <a:endParaRPr lang="he-IL"/>
          </a:p>
        </p:txBody>
      </p:sp>
      <p:sp>
        <p:nvSpPr>
          <p:cNvPr id="398361" name="Line 25"/>
          <p:cNvSpPr>
            <a:spLocks noChangeShapeType="1"/>
          </p:cNvSpPr>
          <p:nvPr/>
        </p:nvSpPr>
        <p:spPr bwMode="auto">
          <a:xfrm>
            <a:off x="1524000" y="3505200"/>
            <a:ext cx="1981200" cy="198120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/>
            <a:endParaRPr lang="he-IL"/>
          </a:p>
        </p:txBody>
      </p:sp>
      <p:sp>
        <p:nvSpPr>
          <p:cNvPr id="398362" name="Rectangle 26"/>
          <p:cNvSpPr>
            <a:spLocks noChangeArrowheads="1"/>
          </p:cNvSpPr>
          <p:nvPr/>
        </p:nvSpPr>
        <p:spPr bwMode="auto">
          <a:xfrm>
            <a:off x="3200400" y="1803400"/>
            <a:ext cx="26289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kumimoji="1" lang="en-US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precedence left PLUS</a:t>
            </a:r>
            <a:br>
              <a:rPr kumimoji="1" lang="en-US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1" lang="en-US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precedence left MULT</a:t>
            </a:r>
          </a:p>
        </p:txBody>
      </p:sp>
      <p:sp>
        <p:nvSpPr>
          <p:cNvPr id="28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</p:spPr>
        <p:txBody>
          <a:bodyPr/>
          <a:lstStyle/>
          <a:p>
            <a:fld id="{DAF22AC9-109E-4E4D-92F9-530E51D9A3A2}" type="slidenum">
              <a:rPr lang="he-IL" smtClean="0"/>
              <a:pPr/>
              <a:t>12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8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98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60" grpId="0" animBg="1"/>
      <p:bldP spid="39836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Resolving ambiguity</a:t>
            </a:r>
          </a:p>
        </p:txBody>
      </p:sp>
      <p:sp>
        <p:nvSpPr>
          <p:cNvPr id="424963" name="Text Box 3"/>
          <p:cNvSpPr txBox="1">
            <a:spLocks noChangeArrowheads="1"/>
          </p:cNvSpPr>
          <p:nvPr/>
        </p:nvSpPr>
        <p:spPr bwMode="auto">
          <a:xfrm>
            <a:off x="4032250" y="5408613"/>
            <a:ext cx="9492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400" b="0" dirty="0">
                <a:cs typeface="Arial" pitchFamily="34" charset="0"/>
              </a:rPr>
              <a:t>- a </a:t>
            </a:r>
            <a:r>
              <a:rPr lang="en-US" sz="2400" b="0" dirty="0" smtClean="0">
                <a:cs typeface="Arial" pitchFamily="34" charset="0"/>
              </a:rPr>
              <a:t>* </a:t>
            </a:r>
            <a:r>
              <a:rPr lang="en-US" sz="2400" b="0" dirty="0">
                <a:cs typeface="Arial" pitchFamily="34" charset="0"/>
              </a:rPr>
              <a:t>b</a:t>
            </a:r>
          </a:p>
        </p:txBody>
      </p:sp>
      <p:sp>
        <p:nvSpPr>
          <p:cNvPr id="424975" name="Text Box 15"/>
          <p:cNvSpPr txBox="1">
            <a:spLocks noChangeArrowheads="1"/>
          </p:cNvSpPr>
          <p:nvPr/>
        </p:nvSpPr>
        <p:spPr bwMode="auto">
          <a:xfrm flipH="1">
            <a:off x="5638800" y="4722813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400" b="0">
                <a:cs typeface="Arial" pitchFamily="34" charset="0"/>
              </a:rPr>
              <a:t>a</a:t>
            </a:r>
          </a:p>
        </p:txBody>
      </p:sp>
      <p:sp>
        <p:nvSpPr>
          <p:cNvPr id="424976" name="Text Box 16"/>
          <p:cNvSpPr txBox="1">
            <a:spLocks noChangeArrowheads="1"/>
          </p:cNvSpPr>
          <p:nvPr/>
        </p:nvSpPr>
        <p:spPr bwMode="auto">
          <a:xfrm flipH="1">
            <a:off x="6330950" y="4724400"/>
            <a:ext cx="352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400" b="0">
                <a:cs typeface="Arial" pitchFamily="34" charset="0"/>
              </a:rPr>
              <a:t>b</a:t>
            </a:r>
          </a:p>
        </p:txBody>
      </p:sp>
      <p:sp>
        <p:nvSpPr>
          <p:cNvPr id="424978" name="Text Box 18"/>
          <p:cNvSpPr txBox="1">
            <a:spLocks noChangeArrowheads="1"/>
          </p:cNvSpPr>
          <p:nvPr/>
        </p:nvSpPr>
        <p:spPr bwMode="auto">
          <a:xfrm flipH="1">
            <a:off x="5883275" y="3962400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400" b="0" dirty="0" smtClean="0">
                <a:cs typeface="Arial" pitchFamily="34" charset="0"/>
              </a:rPr>
              <a:t>*</a:t>
            </a:r>
            <a:endParaRPr lang="en-US" sz="2400" b="0" dirty="0">
              <a:cs typeface="Arial" pitchFamily="34" charset="0"/>
            </a:endParaRPr>
          </a:p>
        </p:txBody>
      </p:sp>
      <p:sp>
        <p:nvSpPr>
          <p:cNvPr id="424979" name="Text Box 19"/>
          <p:cNvSpPr txBox="1">
            <a:spLocks noChangeArrowheads="1"/>
          </p:cNvSpPr>
          <p:nvPr/>
        </p:nvSpPr>
        <p:spPr bwMode="auto">
          <a:xfrm flipH="1">
            <a:off x="5911851" y="3124200"/>
            <a:ext cx="2792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400" b="0" dirty="0">
                <a:cs typeface="Arial" pitchFamily="34" charset="0"/>
              </a:rPr>
              <a:t>-</a:t>
            </a:r>
          </a:p>
        </p:txBody>
      </p:sp>
      <p:cxnSp>
        <p:nvCxnSpPr>
          <p:cNvPr id="424980" name="AutoShape 20"/>
          <p:cNvCxnSpPr>
            <a:cxnSpLocks noChangeShapeType="1"/>
            <a:stCxn id="424979" idx="2"/>
            <a:endCxn id="424978" idx="0"/>
          </p:cNvCxnSpPr>
          <p:nvPr/>
        </p:nvCxnSpPr>
        <p:spPr bwMode="auto">
          <a:xfrm>
            <a:off x="6051473" y="3585865"/>
            <a:ext cx="1079" cy="3765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24981" name="AutoShape 21"/>
          <p:cNvCxnSpPr>
            <a:cxnSpLocks noChangeShapeType="1"/>
            <a:stCxn id="424978" idx="2"/>
            <a:endCxn id="424975" idx="0"/>
          </p:cNvCxnSpPr>
          <p:nvPr/>
        </p:nvCxnSpPr>
        <p:spPr bwMode="auto">
          <a:xfrm flipH="1">
            <a:off x="5811044" y="4424065"/>
            <a:ext cx="241508" cy="2987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24982" name="AutoShape 22"/>
          <p:cNvCxnSpPr>
            <a:cxnSpLocks noChangeShapeType="1"/>
            <a:stCxn id="424978" idx="2"/>
            <a:endCxn id="424976" idx="0"/>
          </p:cNvCxnSpPr>
          <p:nvPr/>
        </p:nvCxnSpPr>
        <p:spPr bwMode="auto">
          <a:xfrm>
            <a:off x="6052552" y="4424065"/>
            <a:ext cx="454610" cy="3003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24986" name="Rectangle 26"/>
          <p:cNvSpPr>
            <a:spLocks noChangeArrowheads="1"/>
          </p:cNvSpPr>
          <p:nvPr/>
        </p:nvSpPr>
        <p:spPr bwMode="auto">
          <a:xfrm>
            <a:off x="3200400" y="1803400"/>
            <a:ext cx="302358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kumimoji="1" lang="en-US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precedence left MULT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MINUS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prec</a:t>
            </a:r>
            <a:r>
              <a:rPr lang="en-US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UMINUS</a:t>
            </a:r>
          </a:p>
        </p:txBody>
      </p:sp>
      <p:sp>
        <p:nvSpPr>
          <p:cNvPr id="424987" name="Text Box 27"/>
          <p:cNvSpPr txBox="1">
            <a:spLocks noChangeArrowheads="1"/>
          </p:cNvSpPr>
          <p:nvPr/>
        </p:nvSpPr>
        <p:spPr bwMode="auto">
          <a:xfrm flipH="1">
            <a:off x="1985963" y="4776788"/>
            <a:ext cx="344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400" b="0">
                <a:cs typeface="Arial" pitchFamily="34" charset="0"/>
              </a:rPr>
              <a:t>a</a:t>
            </a:r>
          </a:p>
        </p:txBody>
      </p:sp>
      <p:sp>
        <p:nvSpPr>
          <p:cNvPr id="424988" name="Text Box 28"/>
          <p:cNvSpPr txBox="1">
            <a:spLocks noChangeArrowheads="1"/>
          </p:cNvSpPr>
          <p:nvPr/>
        </p:nvSpPr>
        <p:spPr bwMode="auto">
          <a:xfrm flipH="1">
            <a:off x="2016125" y="4016375"/>
            <a:ext cx="2792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400" b="0">
                <a:cs typeface="Arial" pitchFamily="34" charset="0"/>
              </a:rPr>
              <a:t>-</a:t>
            </a:r>
          </a:p>
        </p:txBody>
      </p:sp>
      <p:cxnSp>
        <p:nvCxnSpPr>
          <p:cNvPr id="424989" name="AutoShape 29"/>
          <p:cNvCxnSpPr>
            <a:cxnSpLocks noChangeShapeType="1"/>
            <a:stCxn id="424988" idx="2"/>
            <a:endCxn id="424987" idx="0"/>
          </p:cNvCxnSpPr>
          <p:nvPr/>
        </p:nvCxnSpPr>
        <p:spPr bwMode="auto">
          <a:xfrm>
            <a:off x="2155747" y="4478040"/>
            <a:ext cx="2459" cy="2987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24990" name="Text Box 30"/>
          <p:cNvSpPr txBox="1">
            <a:spLocks noChangeArrowheads="1"/>
          </p:cNvSpPr>
          <p:nvPr/>
        </p:nvSpPr>
        <p:spPr bwMode="auto">
          <a:xfrm flipH="1">
            <a:off x="2700338" y="4365625"/>
            <a:ext cx="352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400" b="0">
                <a:cs typeface="Arial" pitchFamily="34" charset="0"/>
              </a:rPr>
              <a:t>b</a:t>
            </a:r>
          </a:p>
        </p:txBody>
      </p:sp>
      <p:sp>
        <p:nvSpPr>
          <p:cNvPr id="424991" name="Text Box 31"/>
          <p:cNvSpPr txBox="1">
            <a:spLocks noChangeArrowheads="1"/>
          </p:cNvSpPr>
          <p:nvPr/>
        </p:nvSpPr>
        <p:spPr bwMode="auto">
          <a:xfrm flipH="1">
            <a:off x="2411413" y="3116263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400" b="0" dirty="0" smtClean="0">
                <a:cs typeface="Arial" pitchFamily="34" charset="0"/>
              </a:rPr>
              <a:t>*</a:t>
            </a:r>
            <a:endParaRPr lang="en-US" sz="2400" b="0" dirty="0">
              <a:cs typeface="Arial" pitchFamily="34" charset="0"/>
            </a:endParaRPr>
          </a:p>
        </p:txBody>
      </p:sp>
      <p:cxnSp>
        <p:nvCxnSpPr>
          <p:cNvPr id="424992" name="AutoShape 32"/>
          <p:cNvCxnSpPr>
            <a:cxnSpLocks noChangeShapeType="1"/>
            <a:stCxn id="424991" idx="2"/>
            <a:endCxn id="424988" idx="0"/>
          </p:cNvCxnSpPr>
          <p:nvPr/>
        </p:nvCxnSpPr>
        <p:spPr bwMode="auto">
          <a:xfrm flipH="1">
            <a:off x="2155747" y="3577928"/>
            <a:ext cx="424943" cy="4384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24993" name="AutoShape 33"/>
          <p:cNvCxnSpPr>
            <a:cxnSpLocks noChangeShapeType="1"/>
            <a:stCxn id="424991" idx="2"/>
            <a:endCxn id="424990" idx="0"/>
          </p:cNvCxnSpPr>
          <p:nvPr/>
        </p:nvCxnSpPr>
        <p:spPr bwMode="auto">
          <a:xfrm>
            <a:off x="2580690" y="3577928"/>
            <a:ext cx="295860" cy="78769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24994" name="Line 34"/>
          <p:cNvSpPr>
            <a:spLocks noChangeShapeType="1"/>
          </p:cNvSpPr>
          <p:nvPr/>
        </p:nvSpPr>
        <p:spPr bwMode="auto">
          <a:xfrm flipH="1">
            <a:off x="5003800" y="3033713"/>
            <a:ext cx="2362200" cy="228600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/>
            <a:endParaRPr lang="he-IL"/>
          </a:p>
        </p:txBody>
      </p:sp>
      <p:sp>
        <p:nvSpPr>
          <p:cNvPr id="424995" name="Line 35"/>
          <p:cNvSpPr>
            <a:spLocks noChangeShapeType="1"/>
          </p:cNvSpPr>
          <p:nvPr/>
        </p:nvSpPr>
        <p:spPr bwMode="auto">
          <a:xfrm>
            <a:off x="5232400" y="3262313"/>
            <a:ext cx="1981200" cy="198120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/>
            <a:endParaRPr lang="he-IL"/>
          </a:p>
        </p:txBody>
      </p:sp>
      <p:sp>
        <p:nvSpPr>
          <p:cNvPr id="22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</p:spPr>
        <p:txBody>
          <a:bodyPr/>
          <a:lstStyle/>
          <a:p>
            <a:fld id="{DAF22AC9-109E-4E4D-92F9-530E51D9A3A2}" type="slidenum">
              <a:rPr lang="he-IL" smtClean="0"/>
              <a:pPr/>
              <a:t>13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2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94" grpId="0" animBg="1"/>
      <p:bldP spid="42499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Resolving ambiguity</a:t>
            </a:r>
          </a:p>
        </p:txBody>
      </p:sp>
      <p:sp>
        <p:nvSpPr>
          <p:cNvPr id="422940" name="Rectangle 28"/>
          <p:cNvSpPr>
            <a:spLocks noChangeArrowheads="1"/>
          </p:cNvSpPr>
          <p:nvPr/>
        </p:nvSpPr>
        <p:spPr bwMode="auto">
          <a:xfrm>
            <a:off x="395288" y="1196975"/>
            <a:ext cx="4681537" cy="508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 rtl="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terminal Integer NUMBER;</a:t>
            </a:r>
          </a:p>
          <a:p>
            <a:pPr marL="342900" indent="-342900" algn="l" rtl="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terminal PLUS,MINUS,MULT,DIV;</a:t>
            </a:r>
          </a:p>
          <a:p>
            <a:pPr marL="342900" indent="-342900" algn="l" rtl="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terminal LPAREN, RPAREN;</a:t>
            </a:r>
          </a:p>
          <a:p>
            <a:pPr marL="342900" indent="-342900" algn="l" rtl="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terminal UMINUS;</a:t>
            </a:r>
          </a:p>
          <a:p>
            <a:pPr marL="342900" indent="-342900" algn="l" rtl="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 marL="342900" indent="-342900" algn="l" rtl="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precedence left PLUS, MINUS;</a:t>
            </a:r>
          </a:p>
          <a:p>
            <a:pPr marL="342900" indent="-342900" algn="l" rtl="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precedence left DIV, MULT;</a:t>
            </a:r>
          </a:p>
          <a:p>
            <a:pPr marL="342900" indent="-342900" algn="l" rtl="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precedence left UMINUS;</a:t>
            </a:r>
          </a:p>
          <a:p>
            <a:pPr marL="342900" indent="-342900" algn="l" rtl="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180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l" rtl="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expr ::= expr PLUS expr</a:t>
            </a:r>
          </a:p>
          <a:p>
            <a:pPr marL="342900" indent="-342900" algn="l" rtl="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		| expr MINUS expr</a:t>
            </a:r>
          </a:p>
          <a:p>
            <a:pPr marL="342900" indent="-342900" algn="l" rtl="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		| expr MULT expr</a:t>
            </a:r>
          </a:p>
          <a:p>
            <a:pPr marL="342900" indent="-342900" algn="l" rtl="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		| expr DIV expr</a:t>
            </a:r>
          </a:p>
          <a:p>
            <a:pPr marL="342900" indent="-342900" algn="l" rtl="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		| MINUS expr </a:t>
            </a:r>
            <a:r>
              <a:rPr lang="en-US" sz="18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%prec UMINUS</a:t>
            </a:r>
          </a:p>
          <a:p>
            <a:pPr marL="342900" indent="-342900" algn="l" rtl="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		| LPAREN expr RPAREN</a:t>
            </a:r>
          </a:p>
          <a:p>
            <a:pPr marL="342900" indent="-342900" algn="l" rtl="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		| NUMBER</a:t>
            </a:r>
          </a:p>
          <a:p>
            <a:pPr marL="342900" indent="-342900" algn="l" rtl="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	;	</a:t>
            </a:r>
          </a:p>
        </p:txBody>
      </p:sp>
      <p:sp>
        <p:nvSpPr>
          <p:cNvPr id="422944" name="AutoShape 32"/>
          <p:cNvSpPr>
            <a:spLocks noChangeArrowheads="1"/>
          </p:cNvSpPr>
          <p:nvPr/>
        </p:nvSpPr>
        <p:spPr bwMode="auto">
          <a:xfrm>
            <a:off x="6011863" y="3968750"/>
            <a:ext cx="2089150" cy="900113"/>
          </a:xfrm>
          <a:prstGeom prst="wedgeRoundRectCallout">
            <a:avLst>
              <a:gd name="adj1" fmla="val -104713"/>
              <a:gd name="adj2" fmla="val 53704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rtl="0"/>
            <a:r>
              <a:rPr lang="en-US" sz="1600" b="0">
                <a:cs typeface="Arial" pitchFamily="34" charset="0"/>
              </a:rPr>
              <a:t>Rule has precedence of UMINUS</a:t>
            </a:r>
          </a:p>
        </p:txBody>
      </p:sp>
      <p:sp>
        <p:nvSpPr>
          <p:cNvPr id="422945" name="AutoShape 33"/>
          <p:cNvSpPr>
            <a:spLocks noChangeArrowheads="1"/>
          </p:cNvSpPr>
          <p:nvPr/>
        </p:nvSpPr>
        <p:spPr bwMode="auto">
          <a:xfrm>
            <a:off x="5327650" y="1484313"/>
            <a:ext cx="3565525" cy="1008062"/>
          </a:xfrm>
          <a:prstGeom prst="wedgeRoundRectCallout">
            <a:avLst>
              <a:gd name="adj1" fmla="val -122616"/>
              <a:gd name="adj2" fmla="val 18032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rtl="0"/>
            <a:r>
              <a:rPr lang="en-US" sz="1600" b="0">
                <a:cs typeface="Arial" pitchFamily="34" charset="0"/>
              </a:rPr>
              <a:t>UMINUS never returned</a:t>
            </a:r>
            <a:br>
              <a:rPr lang="en-US" sz="1600" b="0">
                <a:cs typeface="Arial" pitchFamily="34" charset="0"/>
              </a:rPr>
            </a:br>
            <a:r>
              <a:rPr lang="en-US" sz="1600" b="0">
                <a:cs typeface="Arial" pitchFamily="34" charset="0"/>
              </a:rPr>
              <a:t>by scanner</a:t>
            </a:r>
            <a:br>
              <a:rPr lang="en-US" sz="1600" b="0">
                <a:cs typeface="Arial" pitchFamily="34" charset="0"/>
              </a:rPr>
            </a:br>
            <a:r>
              <a:rPr lang="en-US" sz="1600" b="0">
                <a:cs typeface="Arial" pitchFamily="34" charset="0"/>
              </a:rPr>
              <a:t>(used only to define precedence)</a:t>
            </a:r>
          </a:p>
        </p:txBody>
      </p:sp>
      <p:sp>
        <p:nvSpPr>
          <p:cNvPr id="7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</p:spPr>
        <p:txBody>
          <a:bodyPr/>
          <a:lstStyle/>
          <a:p>
            <a:fld id="{DAF22AC9-109E-4E4D-92F9-530E51D9A3A2}" type="slidenum">
              <a:rPr lang="he-IL" smtClean="0"/>
              <a:pPr/>
              <a:t>14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CUP directives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605837" cy="5435600"/>
          </a:xfrm>
        </p:spPr>
        <p:txBody>
          <a:bodyPr/>
          <a:lstStyle/>
          <a:p>
            <a:r>
              <a:rPr lang="en-US" sz="2800" b="1">
                <a:latin typeface="Courier New" pitchFamily="49" charset="0"/>
                <a:cs typeface="Courier New" pitchFamily="49" charset="0"/>
              </a:rPr>
              <a:t>precedence nonassoc NEQ</a:t>
            </a:r>
          </a:p>
          <a:p>
            <a:pPr lvl="1"/>
            <a:r>
              <a:rPr lang="en-US" sz="2400"/>
              <a:t>Non-associative operators: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&lt; &gt; == !=</a:t>
            </a:r>
            <a:r>
              <a:rPr lang="en-US" sz="2400"/>
              <a:t> etc.</a:t>
            </a:r>
          </a:p>
          <a:p>
            <a:pPr lvl="1"/>
            <a:r>
              <a:rPr lang="en-US" sz="2400" b="1">
                <a:latin typeface="Courier New" pitchFamily="49" charset="0"/>
                <a:cs typeface="Courier New" pitchFamily="49" charset="0"/>
              </a:rPr>
              <a:t>1&lt;2&lt;3</a:t>
            </a:r>
            <a:r>
              <a:rPr lang="en-US" sz="2400"/>
              <a:t> identified as an error (semantic error?)</a:t>
            </a:r>
          </a:p>
          <a:p>
            <a:r>
              <a:rPr lang="en-US" sz="2800" b="1">
                <a:latin typeface="Courier New" pitchFamily="49" charset="0"/>
                <a:cs typeface="Courier New" pitchFamily="49" charset="0"/>
              </a:rPr>
              <a:t>start non-terminal</a:t>
            </a:r>
          </a:p>
          <a:p>
            <a:pPr lvl="1"/>
            <a:r>
              <a:rPr lang="en-US" sz="2400"/>
              <a:t>Specifies start non-terminal other than first non-terminal</a:t>
            </a:r>
          </a:p>
          <a:p>
            <a:pPr lvl="1"/>
            <a:r>
              <a:rPr lang="en-US" sz="2400"/>
              <a:t>Can change to test parts of grammar</a:t>
            </a:r>
          </a:p>
          <a:p>
            <a:r>
              <a:rPr lang="en-US" sz="2800"/>
              <a:t>Getting internal representation</a:t>
            </a:r>
          </a:p>
          <a:p>
            <a:pPr lvl="1"/>
            <a:r>
              <a:rPr lang="en-US" sz="2400"/>
              <a:t>Command line options:</a:t>
            </a:r>
          </a:p>
          <a:p>
            <a:pPr lvl="2"/>
            <a:r>
              <a:rPr lang="en-US" sz="2000"/>
              <a:t>-dump_grammar</a:t>
            </a:r>
          </a:p>
          <a:p>
            <a:pPr lvl="2"/>
            <a:r>
              <a:rPr lang="en-US" sz="2000"/>
              <a:t>-dump_states </a:t>
            </a:r>
          </a:p>
          <a:p>
            <a:pPr lvl="2"/>
            <a:r>
              <a:rPr lang="en-US" sz="2000"/>
              <a:t>-dump_tables</a:t>
            </a:r>
          </a:p>
          <a:p>
            <a:pPr lvl="2"/>
            <a:r>
              <a:rPr lang="en-US" sz="2000"/>
              <a:t>-dump</a:t>
            </a:r>
          </a:p>
        </p:txBody>
      </p:sp>
      <p:sp>
        <p:nvSpPr>
          <p:cNvPr id="5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</p:spPr>
        <p:txBody>
          <a:bodyPr/>
          <a:lstStyle/>
          <a:p>
            <a:fld id="{DAF22AC9-109E-4E4D-92F9-530E51D9A3A2}" type="slidenum">
              <a:rPr lang="he-IL" smtClean="0"/>
              <a:pPr/>
              <a:t>15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ChangeArrowheads="1"/>
          </p:cNvSpPr>
          <p:nvPr/>
        </p:nvSpPr>
        <p:spPr bwMode="auto">
          <a:xfrm>
            <a:off x="468313" y="990600"/>
            <a:ext cx="7667625" cy="473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/>
            <a:r>
              <a:rPr lang="en-US" sz="16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import java_cup.runtime.*;</a:t>
            </a:r>
          </a:p>
          <a:p>
            <a:pPr algn="l" rtl="0"/>
            <a:r>
              <a:rPr lang="en-US" sz="1600">
                <a:latin typeface="Courier New" pitchFamily="49" charset="0"/>
                <a:cs typeface="Courier New" pitchFamily="49" charset="0"/>
              </a:rPr>
              <a:t>%%</a:t>
            </a:r>
          </a:p>
          <a:p>
            <a:pPr algn="l" rtl="0"/>
            <a:r>
              <a:rPr lang="en-US" sz="16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%cup</a:t>
            </a:r>
          </a:p>
          <a:p>
            <a:pPr algn="l" rtl="0"/>
            <a:r>
              <a:rPr lang="en-US" sz="1600">
                <a:latin typeface="Courier New" pitchFamily="49" charset="0"/>
                <a:cs typeface="Courier New" pitchFamily="49" charset="0"/>
              </a:rPr>
              <a:t>%eofval{</a:t>
            </a:r>
          </a:p>
          <a:p>
            <a:pPr algn="l" rtl="0"/>
            <a:r>
              <a:rPr lang="en-US" sz="1600">
                <a:latin typeface="Courier New" pitchFamily="49" charset="0"/>
                <a:cs typeface="Courier New" pitchFamily="49" charset="0"/>
              </a:rPr>
              <a:t>   return new Symbol(sym.EOF);</a:t>
            </a:r>
          </a:p>
          <a:p>
            <a:pPr algn="l" rtl="0"/>
            <a:r>
              <a:rPr lang="en-US" sz="1600">
                <a:latin typeface="Courier New" pitchFamily="49" charset="0"/>
                <a:cs typeface="Courier New" pitchFamily="49" charset="0"/>
              </a:rPr>
              <a:t>%eofval}</a:t>
            </a:r>
          </a:p>
          <a:p>
            <a:pPr algn="l" rtl="0"/>
            <a:r>
              <a:rPr lang="en-US" sz="1600">
                <a:latin typeface="Courier New" pitchFamily="49" charset="0"/>
                <a:cs typeface="Courier New" pitchFamily="49" charset="0"/>
              </a:rPr>
              <a:t>NUMBER=[0-9]+</a:t>
            </a:r>
          </a:p>
          <a:p>
            <a:pPr algn="l" rtl="0"/>
            <a:r>
              <a:rPr lang="en-US" sz="1600">
                <a:latin typeface="Courier New" pitchFamily="49" charset="0"/>
                <a:cs typeface="Courier New" pitchFamily="49" charset="0"/>
              </a:rPr>
              <a:t>%%</a:t>
            </a:r>
          </a:p>
          <a:p>
            <a:pPr algn="l" rtl="0"/>
            <a:r>
              <a:rPr lang="en-US" sz="1600">
                <a:latin typeface="Courier New" pitchFamily="49" charset="0"/>
                <a:cs typeface="Courier New" pitchFamily="49" charset="0"/>
              </a:rPr>
              <a:t>&lt;YYINITIAL&gt;”+” { return new Symbol(sym.PLUS); }</a:t>
            </a:r>
          </a:p>
          <a:p>
            <a:pPr algn="l" rtl="0"/>
            <a:r>
              <a:rPr lang="en-US" sz="1600">
                <a:latin typeface="Courier New" pitchFamily="49" charset="0"/>
                <a:cs typeface="Courier New" pitchFamily="49" charset="0"/>
              </a:rPr>
              <a:t>&lt;YYINITIAL&gt;”-” { return new Symbol(sym.MINUS); }</a:t>
            </a:r>
          </a:p>
          <a:p>
            <a:pPr algn="l" rtl="0"/>
            <a:r>
              <a:rPr lang="en-US" sz="1600">
                <a:latin typeface="Courier New" pitchFamily="49" charset="0"/>
                <a:cs typeface="Courier New" pitchFamily="49" charset="0"/>
              </a:rPr>
              <a:t>&lt;YYINITIAL&gt;”*” { return new Symbol(sym.MULT); }</a:t>
            </a:r>
          </a:p>
          <a:p>
            <a:pPr algn="l" rtl="0"/>
            <a:r>
              <a:rPr lang="en-US" sz="1600">
                <a:latin typeface="Courier New" pitchFamily="49" charset="0"/>
                <a:cs typeface="Courier New" pitchFamily="49" charset="0"/>
              </a:rPr>
              <a:t>&lt;YYINITIAL&gt;”/” { return new Symbol(sym.DIV); }</a:t>
            </a:r>
          </a:p>
          <a:p>
            <a:pPr algn="l" rtl="0"/>
            <a:r>
              <a:rPr lang="en-US" sz="1600">
                <a:latin typeface="Courier New" pitchFamily="49" charset="0"/>
                <a:cs typeface="Courier New" pitchFamily="49" charset="0"/>
              </a:rPr>
              <a:t>&lt;YYINITIAL&gt;”(” { return new Symbol(sym.LPAREN); }</a:t>
            </a:r>
          </a:p>
          <a:p>
            <a:pPr algn="l" rtl="0"/>
            <a:r>
              <a:rPr lang="en-US" sz="1600">
                <a:latin typeface="Courier New" pitchFamily="49" charset="0"/>
                <a:cs typeface="Courier New" pitchFamily="49" charset="0"/>
              </a:rPr>
              <a:t>&lt;YYINITIAL&gt;”)” { return new Symbol(sym.RPAREN); }</a:t>
            </a:r>
          </a:p>
          <a:p>
            <a:pPr algn="l" rtl="0"/>
            <a:r>
              <a:rPr lang="en-US" sz="1600">
                <a:latin typeface="Courier New" pitchFamily="49" charset="0"/>
                <a:cs typeface="Courier New" pitchFamily="49" charset="0"/>
              </a:rPr>
              <a:t>&lt;YYINITIAL&gt;{NUMBER} { </a:t>
            </a:r>
          </a:p>
          <a:p>
            <a:pPr algn="l" rtl="0"/>
            <a:r>
              <a:rPr lang="en-US" sz="1600">
                <a:latin typeface="Courier New" pitchFamily="49" charset="0"/>
                <a:cs typeface="Courier New" pitchFamily="49" charset="0"/>
              </a:rPr>
              <a:t>	return new Symbol(sym.NUMBER, new Integer(yytext()));</a:t>
            </a:r>
          </a:p>
          <a:p>
            <a:pPr algn="l" rtl="0"/>
            <a:r>
              <a:rPr lang="en-US" sz="16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rtl="0"/>
            <a:r>
              <a:rPr lang="en-US" sz="1600">
                <a:latin typeface="Courier New" pitchFamily="49" charset="0"/>
                <a:cs typeface="Courier New" pitchFamily="49" charset="0"/>
              </a:rPr>
              <a:t>&lt;YYINITIAL&gt;\n { }</a:t>
            </a:r>
          </a:p>
          <a:p>
            <a:pPr algn="l" rtl="0"/>
            <a:r>
              <a:rPr lang="en-US" sz="1600">
                <a:latin typeface="Courier New" pitchFamily="49" charset="0"/>
                <a:cs typeface="Courier New" pitchFamily="49" charset="0"/>
              </a:rPr>
              <a:t>&lt;YYINITIAL&gt;. { }</a:t>
            </a:r>
          </a:p>
        </p:txBody>
      </p:sp>
      <p:sp>
        <p:nvSpPr>
          <p:cNvPr id="3993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42988" y="5949950"/>
            <a:ext cx="6805612" cy="62865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2800"/>
              <a:t>Parser gets terminals from the scanner</a:t>
            </a:r>
          </a:p>
        </p:txBody>
      </p:sp>
      <p:sp>
        <p:nvSpPr>
          <p:cNvPr id="399365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Scanner integration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679950" y="1530350"/>
            <a:ext cx="3092450" cy="2408238"/>
            <a:chOff x="2948" y="964"/>
            <a:chExt cx="1948" cy="1517"/>
          </a:xfrm>
        </p:grpSpPr>
        <p:sp>
          <p:nvSpPr>
            <p:cNvPr id="399366" name="AutoShape 6"/>
            <p:cNvSpPr>
              <a:spLocks noChangeArrowheads="1"/>
            </p:cNvSpPr>
            <p:nvPr/>
          </p:nvSpPr>
          <p:spPr bwMode="auto">
            <a:xfrm>
              <a:off x="2948" y="2224"/>
              <a:ext cx="975" cy="257"/>
            </a:xfrm>
            <a:prstGeom prst="roundRect">
              <a:avLst>
                <a:gd name="adj" fmla="val 16667"/>
              </a:avLst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l" rtl="0"/>
              <a:endParaRPr lang="he-IL"/>
            </a:p>
          </p:txBody>
        </p:sp>
        <p:sp>
          <p:nvSpPr>
            <p:cNvPr id="399367" name="Text Box 7"/>
            <p:cNvSpPr txBox="1">
              <a:spLocks noChangeArrowheads="1"/>
            </p:cNvSpPr>
            <p:nvPr/>
          </p:nvSpPr>
          <p:spPr bwMode="auto">
            <a:xfrm>
              <a:off x="3558" y="964"/>
              <a:ext cx="1338" cy="382"/>
            </a:xfrm>
            <a:prstGeom prst="rect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rtl="0"/>
              <a:r>
                <a:rPr lang="en-US" sz="1600" b="0">
                  <a:latin typeface="Times New Roman" pitchFamily="18" charset="0"/>
                  <a:cs typeface="Times New Roman" pitchFamily="18" charset="0"/>
                </a:rPr>
                <a:t>Generated from token</a:t>
              </a:r>
              <a:br>
                <a:rPr lang="en-US" sz="1600" b="0">
                  <a:latin typeface="Times New Roman" pitchFamily="18" charset="0"/>
                  <a:cs typeface="Times New Roman" pitchFamily="18" charset="0"/>
                </a:rPr>
              </a:br>
              <a:r>
                <a:rPr lang="en-US" sz="1600" b="0">
                  <a:latin typeface="Times New Roman" pitchFamily="18" charset="0"/>
                  <a:cs typeface="Times New Roman" pitchFamily="18" charset="0"/>
                </a:rPr>
                <a:t>declarations in .cup file</a:t>
              </a:r>
            </a:p>
          </p:txBody>
        </p:sp>
        <p:cxnSp>
          <p:nvCxnSpPr>
            <p:cNvPr id="399368" name="AutoShape 8"/>
            <p:cNvCxnSpPr>
              <a:cxnSpLocks noChangeShapeType="1"/>
              <a:stCxn id="399366" idx="0"/>
              <a:endCxn id="399367" idx="2"/>
            </p:cNvCxnSpPr>
            <p:nvPr/>
          </p:nvCxnSpPr>
          <p:spPr bwMode="auto">
            <a:xfrm rot="5400000" flipH="1" flipV="1">
              <a:off x="3392" y="1389"/>
              <a:ext cx="878" cy="791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0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</p:spPr>
        <p:txBody>
          <a:bodyPr/>
          <a:lstStyle/>
          <a:p>
            <a:fld id="{DAF22AC9-109E-4E4D-92F9-530E51D9A3A2}" type="slidenum">
              <a:rPr lang="he-IL" smtClean="0"/>
              <a:pPr/>
              <a:t>16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Package and import specifications and user code components</a:t>
            </a:r>
          </a:p>
          <a:p>
            <a:r>
              <a:rPr lang="en-US"/>
              <a:t>Symbol (terminal and non-terminal) lists</a:t>
            </a:r>
          </a:p>
          <a:p>
            <a:pPr lvl="1"/>
            <a:r>
              <a:rPr lang="en-US"/>
              <a:t>Define building-blocks of the grammar</a:t>
            </a:r>
          </a:p>
          <a:p>
            <a:r>
              <a:rPr lang="en-US"/>
              <a:t>Precedence declarations</a:t>
            </a:r>
          </a:p>
          <a:p>
            <a:pPr lvl="1"/>
            <a:r>
              <a:rPr lang="en-US"/>
              <a:t>May help resolve conflicts</a:t>
            </a:r>
          </a:p>
          <a:p>
            <a:r>
              <a:rPr lang="en-US">
                <a:solidFill>
                  <a:schemeClr val="tx2"/>
                </a:solidFill>
              </a:rPr>
              <a:t>The grammar</a:t>
            </a:r>
          </a:p>
          <a:p>
            <a:pPr lvl="1"/>
            <a:r>
              <a:rPr lang="en-US"/>
              <a:t>May introduce conflicts that have to be resolved</a:t>
            </a:r>
          </a:p>
        </p:txBody>
      </p:sp>
      <p:sp>
        <p:nvSpPr>
          <p:cNvPr id="5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</p:spPr>
        <p:txBody>
          <a:bodyPr/>
          <a:lstStyle/>
          <a:p>
            <a:fld id="{DAF22AC9-109E-4E4D-92F9-530E51D9A3A2}" type="slidenum">
              <a:rPr lang="he-IL" smtClean="0"/>
              <a:pPr/>
              <a:t>17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Assigning meaning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689475"/>
            <a:ext cx="8353425" cy="15843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So far, only validation</a:t>
            </a:r>
          </a:p>
          <a:p>
            <a:pPr>
              <a:lnSpc>
                <a:spcPct val="90000"/>
              </a:lnSpc>
            </a:pPr>
            <a:r>
              <a:rPr lang="en-US"/>
              <a:t>Add Java code implementing semantic actions</a:t>
            </a:r>
          </a:p>
        </p:txBody>
      </p:sp>
      <p:sp>
        <p:nvSpPr>
          <p:cNvPr id="401412" name="Rectangle 4"/>
          <p:cNvSpPr>
            <a:spLocks noChangeArrowheads="1"/>
          </p:cNvSpPr>
          <p:nvPr/>
        </p:nvSpPr>
        <p:spPr bwMode="auto">
          <a:xfrm>
            <a:off x="2209800" y="2057400"/>
            <a:ext cx="5241925" cy="2025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sz="1600">
                <a:latin typeface="Courier New" pitchFamily="49" charset="0"/>
                <a:cs typeface="Courier New" pitchFamily="49" charset="0"/>
              </a:rPr>
              <a:t>expr ::= expr PLUS expr</a:t>
            </a:r>
          </a:p>
          <a:p>
            <a:pPr algn="l" rtl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sz="1600">
                <a:latin typeface="Courier New" pitchFamily="49" charset="0"/>
                <a:cs typeface="Courier New" pitchFamily="49" charset="0"/>
              </a:rPr>
              <a:t>		| expr MINUS expr</a:t>
            </a:r>
          </a:p>
          <a:p>
            <a:pPr algn="l" rtl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sz="1600">
                <a:latin typeface="Courier New" pitchFamily="49" charset="0"/>
                <a:cs typeface="Courier New" pitchFamily="49" charset="0"/>
              </a:rPr>
              <a:t>		| expr MULT expr</a:t>
            </a:r>
          </a:p>
          <a:p>
            <a:pPr algn="l" rtl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sz="1600">
                <a:latin typeface="Courier New" pitchFamily="49" charset="0"/>
                <a:cs typeface="Courier New" pitchFamily="49" charset="0"/>
              </a:rPr>
              <a:t>		| expr DIV expr</a:t>
            </a:r>
          </a:p>
          <a:p>
            <a:pPr algn="l" rtl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sz="1600">
                <a:latin typeface="Courier New" pitchFamily="49" charset="0"/>
                <a:cs typeface="Courier New" pitchFamily="49" charset="0"/>
              </a:rPr>
              <a:t>		| MINUS expr %prec UMINUS</a:t>
            </a:r>
          </a:p>
          <a:p>
            <a:pPr algn="l" rtl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sz="1600">
                <a:latin typeface="Courier New" pitchFamily="49" charset="0"/>
                <a:cs typeface="Courier New" pitchFamily="49" charset="0"/>
              </a:rPr>
              <a:t>		| LPAREN expr RPAREN</a:t>
            </a:r>
          </a:p>
          <a:p>
            <a:pPr algn="l" rtl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sz="1600">
                <a:latin typeface="Courier New" pitchFamily="49" charset="0"/>
                <a:cs typeface="Courier New" pitchFamily="49" charset="0"/>
              </a:rPr>
              <a:t>		| NUMBER</a:t>
            </a:r>
          </a:p>
          <a:p>
            <a:pPr algn="l" rtl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sz="1600">
                <a:latin typeface="Courier New" pitchFamily="49" charset="0"/>
                <a:cs typeface="Courier New" pitchFamily="49" charset="0"/>
              </a:rPr>
              <a:t>	;</a:t>
            </a:r>
          </a:p>
        </p:txBody>
      </p:sp>
      <p:sp>
        <p:nvSpPr>
          <p:cNvPr id="6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</p:spPr>
        <p:txBody>
          <a:bodyPr/>
          <a:lstStyle/>
          <a:p>
            <a:fld id="{DAF22AC9-109E-4E4D-92F9-530E51D9A3A2}" type="slidenum">
              <a:rPr lang="he-IL" smtClean="0"/>
              <a:pPr/>
              <a:t>18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86400"/>
            <a:ext cx="8178800" cy="11461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Symbol labels used to name variables</a:t>
            </a:r>
          </a:p>
          <a:p>
            <a:pPr>
              <a:lnSpc>
                <a:spcPct val="90000"/>
              </a:lnSpc>
            </a:pPr>
            <a:r>
              <a:rPr lang="en-US"/>
              <a:t>RESULT names the left-hand side symbol</a:t>
            </a:r>
          </a:p>
        </p:txBody>
      </p:sp>
      <p:sp>
        <p:nvSpPr>
          <p:cNvPr id="402436" name="Rectangle 4"/>
          <p:cNvSpPr>
            <a:spLocks noChangeArrowheads="1"/>
          </p:cNvSpPr>
          <p:nvPr/>
        </p:nvSpPr>
        <p:spPr bwMode="auto">
          <a:xfrm>
            <a:off x="152400" y="1447800"/>
            <a:ext cx="8915400" cy="397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sz="1700">
                <a:latin typeface="Courier New" pitchFamily="49" charset="0"/>
                <a:cs typeface="Courier New" pitchFamily="49" charset="0"/>
              </a:rPr>
              <a:t>expr ::= expr:</a:t>
            </a:r>
            <a:r>
              <a:rPr kumimoji="1" lang="en-US" sz="17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e1</a:t>
            </a:r>
            <a:r>
              <a:rPr kumimoji="1" lang="en-US" sz="1700">
                <a:latin typeface="Courier New" pitchFamily="49" charset="0"/>
                <a:cs typeface="Courier New" pitchFamily="49" charset="0"/>
              </a:rPr>
              <a:t> PLUS expr:</a:t>
            </a:r>
            <a:r>
              <a:rPr kumimoji="1" lang="en-US" sz="17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e2</a:t>
            </a:r>
          </a:p>
          <a:p>
            <a:pPr algn="l" rtl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sz="1700">
                <a:latin typeface="Courier New" pitchFamily="49" charset="0"/>
                <a:cs typeface="Courier New" pitchFamily="49" charset="0"/>
              </a:rPr>
              <a:t>	{: RESULT = new Integer(</a:t>
            </a:r>
            <a:r>
              <a:rPr kumimoji="1" lang="en-US" sz="17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e1</a:t>
            </a:r>
            <a:r>
              <a:rPr kumimoji="1" lang="en-US" sz="1700">
                <a:latin typeface="Courier New" pitchFamily="49" charset="0"/>
                <a:cs typeface="Courier New" pitchFamily="49" charset="0"/>
              </a:rPr>
              <a:t>.intValue() + </a:t>
            </a:r>
            <a:r>
              <a:rPr kumimoji="1" lang="en-US" sz="17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e2</a:t>
            </a:r>
            <a:r>
              <a:rPr kumimoji="1" lang="en-US" sz="1700">
                <a:latin typeface="Courier New" pitchFamily="49" charset="0"/>
                <a:cs typeface="Courier New" pitchFamily="49" charset="0"/>
              </a:rPr>
              <a:t>.intValue()); :}</a:t>
            </a:r>
          </a:p>
          <a:p>
            <a:pPr algn="l" rtl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sz="1700">
                <a:latin typeface="Courier New" pitchFamily="49" charset="0"/>
                <a:cs typeface="Courier New" pitchFamily="49" charset="0"/>
              </a:rPr>
              <a:t>	| expr:</a:t>
            </a:r>
            <a:r>
              <a:rPr kumimoji="1" lang="en-US" sz="17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e1</a:t>
            </a:r>
            <a:r>
              <a:rPr kumimoji="1" lang="en-US" sz="1700">
                <a:latin typeface="Courier New" pitchFamily="49" charset="0"/>
                <a:cs typeface="Courier New" pitchFamily="49" charset="0"/>
              </a:rPr>
              <a:t> MINUS expr:</a:t>
            </a:r>
            <a:r>
              <a:rPr kumimoji="1" lang="en-US" sz="17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e2</a:t>
            </a:r>
          </a:p>
          <a:p>
            <a:pPr algn="l" rtl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sz="1700">
                <a:latin typeface="Courier New" pitchFamily="49" charset="0"/>
                <a:cs typeface="Courier New" pitchFamily="49" charset="0"/>
              </a:rPr>
              <a:t>	{: RESULT = new Integer(</a:t>
            </a:r>
            <a:r>
              <a:rPr kumimoji="1" lang="en-US" sz="17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e1</a:t>
            </a:r>
            <a:r>
              <a:rPr kumimoji="1" lang="en-US" sz="1700">
                <a:latin typeface="Courier New" pitchFamily="49" charset="0"/>
                <a:cs typeface="Courier New" pitchFamily="49" charset="0"/>
              </a:rPr>
              <a:t>.intValue() - </a:t>
            </a:r>
            <a:r>
              <a:rPr kumimoji="1" lang="en-US" sz="17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e2</a:t>
            </a:r>
            <a:r>
              <a:rPr kumimoji="1" lang="en-US" sz="1700">
                <a:latin typeface="Courier New" pitchFamily="49" charset="0"/>
                <a:cs typeface="Courier New" pitchFamily="49" charset="0"/>
              </a:rPr>
              <a:t>.intValue()); :}</a:t>
            </a:r>
          </a:p>
          <a:p>
            <a:pPr algn="l" rtl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sz="1700">
                <a:latin typeface="Courier New" pitchFamily="49" charset="0"/>
                <a:cs typeface="Courier New" pitchFamily="49" charset="0"/>
              </a:rPr>
              <a:t>	| expr:</a:t>
            </a:r>
            <a:r>
              <a:rPr kumimoji="1" lang="en-US" sz="17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e1</a:t>
            </a:r>
            <a:r>
              <a:rPr kumimoji="1" lang="en-US" sz="1700">
                <a:latin typeface="Courier New" pitchFamily="49" charset="0"/>
                <a:cs typeface="Courier New" pitchFamily="49" charset="0"/>
              </a:rPr>
              <a:t> MULT expr:</a:t>
            </a:r>
            <a:r>
              <a:rPr kumimoji="1" lang="en-US" sz="17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e2</a:t>
            </a:r>
          </a:p>
          <a:p>
            <a:pPr algn="l" rtl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sz="1700">
                <a:latin typeface="Courier New" pitchFamily="49" charset="0"/>
                <a:cs typeface="Courier New" pitchFamily="49" charset="0"/>
              </a:rPr>
              <a:t>	{: RESULT = new Integer(</a:t>
            </a:r>
            <a:r>
              <a:rPr kumimoji="1" lang="en-US" sz="17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e1</a:t>
            </a:r>
            <a:r>
              <a:rPr kumimoji="1" lang="en-US" sz="1700">
                <a:latin typeface="Courier New" pitchFamily="49" charset="0"/>
                <a:cs typeface="Courier New" pitchFamily="49" charset="0"/>
              </a:rPr>
              <a:t>.intValue() * </a:t>
            </a:r>
            <a:r>
              <a:rPr kumimoji="1" lang="en-US" sz="17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e2</a:t>
            </a:r>
            <a:r>
              <a:rPr kumimoji="1" lang="en-US" sz="1700">
                <a:latin typeface="Courier New" pitchFamily="49" charset="0"/>
                <a:cs typeface="Courier New" pitchFamily="49" charset="0"/>
              </a:rPr>
              <a:t>.intValue()); :}</a:t>
            </a:r>
          </a:p>
          <a:p>
            <a:pPr algn="l" rtl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sz="1700">
                <a:latin typeface="Courier New" pitchFamily="49" charset="0"/>
                <a:cs typeface="Courier New" pitchFamily="49" charset="0"/>
              </a:rPr>
              <a:t>	| expr:</a:t>
            </a:r>
            <a:r>
              <a:rPr kumimoji="1" lang="en-US" sz="17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e1</a:t>
            </a:r>
            <a:r>
              <a:rPr kumimoji="1" lang="en-US" sz="1700">
                <a:latin typeface="Courier New" pitchFamily="49" charset="0"/>
                <a:cs typeface="Courier New" pitchFamily="49" charset="0"/>
              </a:rPr>
              <a:t> DIV expr:</a:t>
            </a:r>
            <a:r>
              <a:rPr kumimoji="1" lang="en-US" sz="17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e2</a:t>
            </a:r>
          </a:p>
          <a:p>
            <a:pPr algn="l" rtl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sz="1700">
                <a:latin typeface="Courier New" pitchFamily="49" charset="0"/>
                <a:cs typeface="Courier New" pitchFamily="49" charset="0"/>
              </a:rPr>
              <a:t>	{: RESULT = new Integer(</a:t>
            </a:r>
            <a:r>
              <a:rPr kumimoji="1" lang="en-US" sz="17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e1</a:t>
            </a:r>
            <a:r>
              <a:rPr kumimoji="1" lang="en-US" sz="1700">
                <a:latin typeface="Courier New" pitchFamily="49" charset="0"/>
                <a:cs typeface="Courier New" pitchFamily="49" charset="0"/>
              </a:rPr>
              <a:t>.intValue() / </a:t>
            </a:r>
            <a:r>
              <a:rPr kumimoji="1" lang="en-US" sz="17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e2</a:t>
            </a:r>
            <a:r>
              <a:rPr kumimoji="1" lang="en-US" sz="1700">
                <a:latin typeface="Courier New" pitchFamily="49" charset="0"/>
                <a:cs typeface="Courier New" pitchFamily="49" charset="0"/>
              </a:rPr>
              <a:t>.intValue()); :}</a:t>
            </a:r>
          </a:p>
          <a:p>
            <a:pPr algn="l" rtl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sz="1700">
                <a:latin typeface="Courier New" pitchFamily="49" charset="0"/>
                <a:cs typeface="Courier New" pitchFamily="49" charset="0"/>
              </a:rPr>
              <a:t>	| MINUS expr:</a:t>
            </a:r>
            <a:r>
              <a:rPr kumimoji="1" lang="en-US" sz="17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e1</a:t>
            </a:r>
            <a:endParaRPr kumimoji="1" lang="en-US" sz="1700">
              <a:latin typeface="Courier New" pitchFamily="49" charset="0"/>
              <a:cs typeface="Courier New" pitchFamily="49" charset="0"/>
            </a:endParaRPr>
          </a:p>
          <a:p>
            <a:pPr algn="l" rtl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sz="17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1" lang="en-US" sz="1700">
                <a:latin typeface="Courier New" pitchFamily="49" charset="0"/>
                <a:cs typeface="Courier New" pitchFamily="49" charset="0"/>
              </a:rPr>
              <a:t>{: RESULT = new Integer(0 - </a:t>
            </a:r>
            <a:r>
              <a:rPr kumimoji="1" lang="en-US" sz="17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e1</a:t>
            </a:r>
            <a:r>
              <a:rPr kumimoji="1" lang="en-US" sz="1700">
                <a:latin typeface="Courier New" pitchFamily="49" charset="0"/>
                <a:cs typeface="Courier New" pitchFamily="49" charset="0"/>
              </a:rPr>
              <a:t>.intValue(); :} %prec UMINUS</a:t>
            </a:r>
            <a:endParaRPr kumimoji="1" lang="en-US" sz="170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sz="1700">
                <a:latin typeface="Courier New" pitchFamily="49" charset="0"/>
                <a:cs typeface="Courier New" pitchFamily="49" charset="0"/>
              </a:rPr>
              <a:t>	| LPAREN expr:</a:t>
            </a:r>
            <a:r>
              <a:rPr kumimoji="1" lang="en-US" sz="17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e1</a:t>
            </a:r>
            <a:r>
              <a:rPr kumimoji="1" lang="en-US" sz="1700">
                <a:latin typeface="Courier New" pitchFamily="49" charset="0"/>
                <a:cs typeface="Courier New" pitchFamily="49" charset="0"/>
              </a:rPr>
              <a:t> RPAREN</a:t>
            </a:r>
          </a:p>
          <a:p>
            <a:pPr algn="l" rtl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sz="1700">
                <a:latin typeface="Courier New" pitchFamily="49" charset="0"/>
                <a:cs typeface="Courier New" pitchFamily="49" charset="0"/>
              </a:rPr>
              <a:t>	{: RESULT = </a:t>
            </a:r>
            <a:r>
              <a:rPr kumimoji="1" lang="en-US" sz="17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e1</a:t>
            </a:r>
            <a:r>
              <a:rPr kumimoji="1" lang="en-US" sz="1700">
                <a:latin typeface="Courier New" pitchFamily="49" charset="0"/>
                <a:cs typeface="Courier New" pitchFamily="49" charset="0"/>
              </a:rPr>
              <a:t>; :}</a:t>
            </a:r>
          </a:p>
          <a:p>
            <a:pPr algn="l" rtl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sz="1700">
                <a:latin typeface="Courier New" pitchFamily="49" charset="0"/>
                <a:cs typeface="Courier New" pitchFamily="49" charset="0"/>
              </a:rPr>
              <a:t>	| NUMBER:</a:t>
            </a:r>
            <a:r>
              <a:rPr kumimoji="1" lang="en-US" sz="17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kumimoji="1" lang="en-US" sz="170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rtl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sz="1700">
                <a:latin typeface="Courier New" pitchFamily="49" charset="0"/>
                <a:cs typeface="Courier New" pitchFamily="49" charset="0"/>
              </a:rPr>
              <a:t>	{: RESULT = </a:t>
            </a:r>
            <a:r>
              <a:rPr kumimoji="1" lang="en-US" sz="17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kumimoji="1" lang="en-US" sz="1700">
                <a:latin typeface="Courier New" pitchFamily="49" charset="0"/>
                <a:cs typeface="Courier New" pitchFamily="49" charset="0"/>
              </a:rPr>
              <a:t>; :}</a:t>
            </a:r>
          </a:p>
          <a:p>
            <a:pPr algn="l" rtl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sz="1700">
                <a:latin typeface="Courier New" pitchFamily="49" charset="0"/>
                <a:cs typeface="Courier New" pitchFamily="49" charset="0"/>
              </a:rPr>
              <a:t>	;</a:t>
            </a:r>
          </a:p>
        </p:txBody>
      </p:sp>
      <p:sp>
        <p:nvSpPr>
          <p:cNvPr id="402437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Assigning meaning</a:t>
            </a:r>
          </a:p>
        </p:txBody>
      </p:sp>
      <p:sp>
        <p:nvSpPr>
          <p:cNvPr id="6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</p:spPr>
        <p:txBody>
          <a:bodyPr/>
          <a:lstStyle/>
          <a:p>
            <a:fld id="{DAF22AC9-109E-4E4D-92F9-530E51D9A3A2}" type="slidenum">
              <a:rPr lang="he-IL" smtClean="0"/>
              <a:pPr/>
              <a:t>19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High-level structure</a:t>
            </a:r>
          </a:p>
        </p:txBody>
      </p:sp>
      <p:sp>
        <p:nvSpPr>
          <p:cNvPr id="390147" name="AutoShape 3"/>
          <p:cNvSpPr>
            <a:spLocks noChangeArrowheads="1"/>
          </p:cNvSpPr>
          <p:nvPr/>
        </p:nvSpPr>
        <p:spPr bwMode="auto">
          <a:xfrm>
            <a:off x="1752600" y="1795463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rtl="0"/>
            <a:r>
              <a:rPr lang="en-US" sz="1600" b="0">
                <a:cs typeface="Arial" pitchFamily="34" charset="0"/>
              </a:rPr>
              <a:t>JFlex</a:t>
            </a:r>
          </a:p>
        </p:txBody>
      </p:sp>
      <p:sp>
        <p:nvSpPr>
          <p:cNvPr id="390148" name="AutoShape 4"/>
          <p:cNvSpPr>
            <a:spLocks noChangeArrowheads="1"/>
          </p:cNvSpPr>
          <p:nvPr/>
        </p:nvSpPr>
        <p:spPr bwMode="auto">
          <a:xfrm>
            <a:off x="4953000" y="1795463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rtl="0"/>
            <a:r>
              <a:rPr lang="en-US" sz="1600" b="0">
                <a:cs typeface="Arial" pitchFamily="34" charset="0"/>
              </a:rPr>
              <a:t>javac</a:t>
            </a:r>
          </a:p>
        </p:txBody>
      </p:sp>
      <p:cxnSp>
        <p:nvCxnSpPr>
          <p:cNvPr id="390149" name="AutoShape 5"/>
          <p:cNvCxnSpPr>
            <a:cxnSpLocks noChangeShapeType="1"/>
            <a:stCxn id="390147" idx="3"/>
            <a:endCxn id="390158" idx="2"/>
          </p:cNvCxnSpPr>
          <p:nvPr/>
        </p:nvCxnSpPr>
        <p:spPr bwMode="auto">
          <a:xfrm>
            <a:off x="3200400" y="2138363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90150" name="Oval 6"/>
          <p:cNvSpPr>
            <a:spLocks noChangeArrowheads="1"/>
          </p:cNvSpPr>
          <p:nvPr/>
        </p:nvSpPr>
        <p:spPr bwMode="auto">
          <a:xfrm>
            <a:off x="304800" y="1719263"/>
            <a:ext cx="1143000" cy="8382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rtl="0"/>
            <a:r>
              <a:rPr lang="en-US" sz="1600" b="0">
                <a:cs typeface="Arial" pitchFamily="34" charset="0"/>
              </a:rPr>
              <a:t>Lexer</a:t>
            </a:r>
            <a:br>
              <a:rPr lang="en-US" sz="1600" b="0">
                <a:cs typeface="Arial" pitchFamily="34" charset="0"/>
              </a:rPr>
            </a:br>
            <a:r>
              <a:rPr lang="en-US" sz="1600" b="0">
                <a:cs typeface="Arial" pitchFamily="34" charset="0"/>
              </a:rPr>
              <a:t>spec</a:t>
            </a:r>
          </a:p>
        </p:txBody>
      </p:sp>
      <p:sp>
        <p:nvSpPr>
          <p:cNvPr id="390151" name="Oval 7"/>
          <p:cNvSpPr>
            <a:spLocks noChangeArrowheads="1"/>
          </p:cNvSpPr>
          <p:nvPr/>
        </p:nvSpPr>
        <p:spPr bwMode="auto">
          <a:xfrm>
            <a:off x="6705600" y="1719263"/>
            <a:ext cx="1143000" cy="8382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rtl="0"/>
            <a:r>
              <a:rPr lang="en-US" sz="1600" b="0">
                <a:cs typeface="Arial" pitchFamily="34" charset="0"/>
              </a:rPr>
              <a:t>Lexical </a:t>
            </a:r>
            <a:br>
              <a:rPr lang="en-US" sz="1600" b="0">
                <a:cs typeface="Arial" pitchFamily="34" charset="0"/>
              </a:rPr>
            </a:br>
            <a:r>
              <a:rPr lang="en-US" sz="1600" b="0">
                <a:cs typeface="Arial" pitchFamily="34" charset="0"/>
              </a:rPr>
              <a:t>analyzer</a:t>
            </a:r>
          </a:p>
        </p:txBody>
      </p:sp>
      <p:cxnSp>
        <p:nvCxnSpPr>
          <p:cNvPr id="390152" name="AutoShape 8"/>
          <p:cNvCxnSpPr>
            <a:cxnSpLocks noChangeShapeType="1"/>
            <a:stCxn id="390148" idx="3"/>
            <a:endCxn id="390151" idx="2"/>
          </p:cNvCxnSpPr>
          <p:nvPr/>
        </p:nvCxnSpPr>
        <p:spPr bwMode="auto">
          <a:xfrm>
            <a:off x="6400800" y="2138363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0153" name="AutoShape 9"/>
          <p:cNvCxnSpPr>
            <a:cxnSpLocks noChangeShapeType="1"/>
            <a:stCxn id="390150" idx="6"/>
            <a:endCxn id="390147" idx="1"/>
          </p:cNvCxnSpPr>
          <p:nvPr/>
        </p:nvCxnSpPr>
        <p:spPr bwMode="auto">
          <a:xfrm>
            <a:off x="1447800" y="2138363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90154" name="Text Box 10"/>
          <p:cNvSpPr txBox="1">
            <a:spLocks noChangeArrowheads="1"/>
          </p:cNvSpPr>
          <p:nvPr/>
        </p:nvSpPr>
        <p:spPr bwMode="auto">
          <a:xfrm>
            <a:off x="7013575" y="990600"/>
            <a:ext cx="527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1600" b="0">
                <a:cs typeface="Arial" pitchFamily="34" charset="0"/>
              </a:rPr>
              <a:t>text</a:t>
            </a:r>
          </a:p>
        </p:txBody>
      </p:sp>
      <p:sp>
        <p:nvSpPr>
          <p:cNvPr id="390155" name="Text Box 11"/>
          <p:cNvSpPr txBox="1">
            <a:spLocks noChangeArrowheads="1"/>
          </p:cNvSpPr>
          <p:nvPr/>
        </p:nvSpPr>
        <p:spPr bwMode="auto">
          <a:xfrm>
            <a:off x="6889750" y="2971800"/>
            <a:ext cx="7371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1600" b="0">
                <a:cs typeface="Arial" pitchFamily="34" charset="0"/>
              </a:rPr>
              <a:t>tokens</a:t>
            </a:r>
          </a:p>
        </p:txBody>
      </p:sp>
      <p:cxnSp>
        <p:nvCxnSpPr>
          <p:cNvPr id="390156" name="AutoShape 12"/>
          <p:cNvCxnSpPr>
            <a:cxnSpLocks noChangeShapeType="1"/>
            <a:stCxn id="390154" idx="2"/>
            <a:endCxn id="390151" idx="0"/>
          </p:cNvCxnSpPr>
          <p:nvPr/>
        </p:nvCxnSpPr>
        <p:spPr bwMode="auto">
          <a:xfrm>
            <a:off x="7277100" y="1327150"/>
            <a:ext cx="0" cy="392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0157" name="AutoShape 13"/>
          <p:cNvCxnSpPr>
            <a:cxnSpLocks noChangeShapeType="1"/>
            <a:stCxn id="390151" idx="4"/>
            <a:endCxn id="390155" idx="0"/>
          </p:cNvCxnSpPr>
          <p:nvPr/>
        </p:nvCxnSpPr>
        <p:spPr bwMode="auto">
          <a:xfrm flipH="1">
            <a:off x="7258313" y="2557463"/>
            <a:ext cx="18787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90158" name="Oval 14"/>
          <p:cNvSpPr>
            <a:spLocks noChangeArrowheads="1"/>
          </p:cNvSpPr>
          <p:nvPr/>
        </p:nvSpPr>
        <p:spPr bwMode="auto">
          <a:xfrm>
            <a:off x="3505200" y="1719263"/>
            <a:ext cx="1143000" cy="8382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rtl="0"/>
            <a:r>
              <a:rPr lang="en-US" sz="1600" b="0">
                <a:cs typeface="Arial" pitchFamily="34" charset="0"/>
              </a:rPr>
              <a:t>.java</a:t>
            </a:r>
          </a:p>
        </p:txBody>
      </p:sp>
      <p:cxnSp>
        <p:nvCxnSpPr>
          <p:cNvPr id="390159" name="AutoShape 15"/>
          <p:cNvCxnSpPr>
            <a:cxnSpLocks noChangeShapeType="1"/>
            <a:stCxn id="390158" idx="6"/>
            <a:endCxn id="390148" idx="1"/>
          </p:cNvCxnSpPr>
          <p:nvPr/>
        </p:nvCxnSpPr>
        <p:spPr bwMode="auto">
          <a:xfrm>
            <a:off x="4648200" y="2138363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90161" name="AutoShape 17"/>
          <p:cNvSpPr>
            <a:spLocks noChangeArrowheads="1"/>
          </p:cNvSpPr>
          <p:nvPr/>
        </p:nvSpPr>
        <p:spPr bwMode="auto">
          <a:xfrm>
            <a:off x="1752600" y="3824288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rtl="0"/>
            <a:r>
              <a:rPr lang="en-US" sz="1600" b="0" dirty="0" smtClean="0">
                <a:cs typeface="Arial" pitchFamily="34" charset="0"/>
              </a:rPr>
              <a:t>CUP</a:t>
            </a:r>
            <a:endParaRPr lang="en-US" sz="1600" b="0" dirty="0">
              <a:cs typeface="Arial" pitchFamily="34" charset="0"/>
            </a:endParaRPr>
          </a:p>
        </p:txBody>
      </p:sp>
      <p:sp>
        <p:nvSpPr>
          <p:cNvPr id="390162" name="AutoShape 18"/>
          <p:cNvSpPr>
            <a:spLocks noChangeArrowheads="1"/>
          </p:cNvSpPr>
          <p:nvPr/>
        </p:nvSpPr>
        <p:spPr bwMode="auto">
          <a:xfrm>
            <a:off x="4953000" y="3824288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rtl="0"/>
            <a:r>
              <a:rPr lang="en-US" sz="1600" b="0">
                <a:cs typeface="Arial" pitchFamily="34" charset="0"/>
              </a:rPr>
              <a:t>javac</a:t>
            </a:r>
          </a:p>
        </p:txBody>
      </p:sp>
      <p:cxnSp>
        <p:nvCxnSpPr>
          <p:cNvPr id="390163" name="AutoShape 19"/>
          <p:cNvCxnSpPr>
            <a:cxnSpLocks noChangeShapeType="1"/>
            <a:stCxn id="390161" idx="3"/>
            <a:endCxn id="390167" idx="2"/>
          </p:cNvCxnSpPr>
          <p:nvPr/>
        </p:nvCxnSpPr>
        <p:spPr bwMode="auto">
          <a:xfrm>
            <a:off x="3200400" y="4167188"/>
            <a:ext cx="304800" cy="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390164" name="Oval 20"/>
          <p:cNvSpPr>
            <a:spLocks noChangeArrowheads="1"/>
          </p:cNvSpPr>
          <p:nvPr/>
        </p:nvSpPr>
        <p:spPr bwMode="auto">
          <a:xfrm>
            <a:off x="304800" y="3748088"/>
            <a:ext cx="1143000" cy="8382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rtl="0"/>
            <a:r>
              <a:rPr lang="en-US" sz="1600" b="0">
                <a:cs typeface="Arial" pitchFamily="34" charset="0"/>
              </a:rPr>
              <a:t>Parser</a:t>
            </a:r>
            <a:br>
              <a:rPr lang="en-US" sz="1600" b="0">
                <a:cs typeface="Arial" pitchFamily="34" charset="0"/>
              </a:rPr>
            </a:br>
            <a:r>
              <a:rPr lang="en-US" sz="1600" b="0">
                <a:cs typeface="Arial" pitchFamily="34" charset="0"/>
              </a:rPr>
              <a:t>spec</a:t>
            </a:r>
          </a:p>
        </p:txBody>
      </p:sp>
      <p:cxnSp>
        <p:nvCxnSpPr>
          <p:cNvPr id="390165" name="AutoShape 21"/>
          <p:cNvCxnSpPr>
            <a:cxnSpLocks noChangeShapeType="1"/>
            <a:stCxn id="390162" idx="3"/>
            <a:endCxn id="390170" idx="2"/>
          </p:cNvCxnSpPr>
          <p:nvPr/>
        </p:nvCxnSpPr>
        <p:spPr bwMode="auto">
          <a:xfrm>
            <a:off x="6400800" y="4167188"/>
            <a:ext cx="304800" cy="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390166" name="AutoShape 22"/>
          <p:cNvCxnSpPr>
            <a:cxnSpLocks noChangeShapeType="1"/>
            <a:stCxn id="390164" idx="6"/>
            <a:endCxn id="390161" idx="1"/>
          </p:cNvCxnSpPr>
          <p:nvPr/>
        </p:nvCxnSpPr>
        <p:spPr bwMode="auto">
          <a:xfrm>
            <a:off x="1447800" y="4167188"/>
            <a:ext cx="304800" cy="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390167" name="Oval 23"/>
          <p:cNvSpPr>
            <a:spLocks noChangeArrowheads="1"/>
          </p:cNvSpPr>
          <p:nvPr/>
        </p:nvSpPr>
        <p:spPr bwMode="auto">
          <a:xfrm>
            <a:off x="3505200" y="3748088"/>
            <a:ext cx="1143000" cy="8382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rtl="0"/>
            <a:r>
              <a:rPr lang="en-US" sz="1600" b="0">
                <a:cs typeface="Arial" pitchFamily="34" charset="0"/>
              </a:rPr>
              <a:t>.java</a:t>
            </a:r>
          </a:p>
        </p:txBody>
      </p:sp>
      <p:cxnSp>
        <p:nvCxnSpPr>
          <p:cNvPr id="390168" name="AutoShape 24"/>
          <p:cNvCxnSpPr>
            <a:cxnSpLocks noChangeShapeType="1"/>
            <a:stCxn id="390167" idx="6"/>
            <a:endCxn id="390162" idx="1"/>
          </p:cNvCxnSpPr>
          <p:nvPr/>
        </p:nvCxnSpPr>
        <p:spPr bwMode="auto">
          <a:xfrm>
            <a:off x="4648200" y="4167188"/>
            <a:ext cx="304800" cy="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390170" name="Oval 26"/>
          <p:cNvSpPr>
            <a:spLocks noChangeArrowheads="1"/>
          </p:cNvSpPr>
          <p:nvPr/>
        </p:nvSpPr>
        <p:spPr bwMode="auto">
          <a:xfrm>
            <a:off x="6705600" y="3748088"/>
            <a:ext cx="1143000" cy="8382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rtl="0"/>
            <a:r>
              <a:rPr lang="en-US" sz="1600" b="0">
                <a:cs typeface="Arial" pitchFamily="34" charset="0"/>
              </a:rPr>
              <a:t>Parser</a:t>
            </a:r>
          </a:p>
        </p:txBody>
      </p:sp>
      <p:cxnSp>
        <p:nvCxnSpPr>
          <p:cNvPr id="390171" name="AutoShape 27"/>
          <p:cNvCxnSpPr>
            <a:cxnSpLocks noChangeShapeType="1"/>
            <a:endCxn id="390170" idx="0"/>
          </p:cNvCxnSpPr>
          <p:nvPr/>
        </p:nvCxnSpPr>
        <p:spPr bwMode="auto">
          <a:xfrm>
            <a:off x="7277100" y="3355975"/>
            <a:ext cx="0" cy="392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0172" name="AutoShape 28"/>
          <p:cNvCxnSpPr>
            <a:cxnSpLocks noChangeShapeType="1"/>
            <a:stCxn id="390170" idx="4"/>
          </p:cNvCxnSpPr>
          <p:nvPr/>
        </p:nvCxnSpPr>
        <p:spPr bwMode="auto">
          <a:xfrm>
            <a:off x="7277100" y="4586288"/>
            <a:ext cx="0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6762750" y="5181600"/>
            <a:ext cx="533400" cy="914400"/>
            <a:chOff x="4560" y="3264"/>
            <a:chExt cx="336" cy="576"/>
          </a:xfrm>
        </p:grpSpPr>
        <p:sp>
          <p:nvSpPr>
            <p:cNvPr id="390175" name="Oval 31"/>
            <p:cNvSpPr>
              <a:spLocks noChangeArrowheads="1"/>
            </p:cNvSpPr>
            <p:nvPr/>
          </p:nvSpPr>
          <p:spPr bwMode="auto">
            <a:xfrm>
              <a:off x="4848" y="326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rtl="0"/>
              <a:endParaRPr lang="he-IL"/>
            </a:p>
          </p:txBody>
        </p:sp>
        <p:sp>
          <p:nvSpPr>
            <p:cNvPr id="390176" name="Oval 32"/>
            <p:cNvSpPr>
              <a:spLocks noChangeArrowheads="1"/>
            </p:cNvSpPr>
            <p:nvPr/>
          </p:nvSpPr>
          <p:spPr bwMode="auto">
            <a:xfrm>
              <a:off x="4656" y="35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rtl="0"/>
              <a:endParaRPr lang="he-IL"/>
            </a:p>
          </p:txBody>
        </p:sp>
        <p:sp>
          <p:nvSpPr>
            <p:cNvPr id="390177" name="Oval 33"/>
            <p:cNvSpPr>
              <a:spLocks noChangeArrowheads="1"/>
            </p:cNvSpPr>
            <p:nvPr/>
          </p:nvSpPr>
          <p:spPr bwMode="auto">
            <a:xfrm>
              <a:off x="4848" y="35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rtl="0"/>
              <a:endParaRPr lang="he-IL"/>
            </a:p>
          </p:txBody>
        </p:sp>
        <p:sp>
          <p:nvSpPr>
            <p:cNvPr id="390178" name="Oval 34"/>
            <p:cNvSpPr>
              <a:spLocks noChangeArrowheads="1"/>
            </p:cNvSpPr>
            <p:nvPr/>
          </p:nvSpPr>
          <p:spPr bwMode="auto">
            <a:xfrm>
              <a:off x="4560" y="379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rtl="0"/>
              <a:endParaRPr lang="he-IL"/>
            </a:p>
          </p:txBody>
        </p:sp>
        <p:sp>
          <p:nvSpPr>
            <p:cNvPr id="390179" name="Oval 35"/>
            <p:cNvSpPr>
              <a:spLocks noChangeArrowheads="1"/>
            </p:cNvSpPr>
            <p:nvPr/>
          </p:nvSpPr>
          <p:spPr bwMode="auto">
            <a:xfrm>
              <a:off x="4752" y="379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rtl="0"/>
              <a:endParaRPr lang="he-IL"/>
            </a:p>
          </p:txBody>
        </p:sp>
        <p:cxnSp>
          <p:nvCxnSpPr>
            <p:cNvPr id="390180" name="AutoShape 36"/>
            <p:cNvCxnSpPr>
              <a:cxnSpLocks noChangeShapeType="1"/>
              <a:stCxn id="390175" idx="4"/>
              <a:endCxn id="390176" idx="7"/>
            </p:cNvCxnSpPr>
            <p:nvPr/>
          </p:nvCxnSpPr>
          <p:spPr bwMode="auto">
            <a:xfrm flipH="1">
              <a:off x="4697" y="3312"/>
              <a:ext cx="175" cy="2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90181" name="AutoShape 37"/>
            <p:cNvCxnSpPr>
              <a:cxnSpLocks noChangeShapeType="1"/>
              <a:stCxn id="390175" idx="4"/>
              <a:endCxn id="390177" idx="0"/>
            </p:cNvCxnSpPr>
            <p:nvPr/>
          </p:nvCxnSpPr>
          <p:spPr bwMode="auto">
            <a:xfrm>
              <a:off x="4872" y="3312"/>
              <a:ext cx="0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90182" name="AutoShape 38"/>
            <p:cNvCxnSpPr>
              <a:cxnSpLocks noChangeShapeType="1"/>
              <a:stCxn id="390176" idx="4"/>
              <a:endCxn id="390178" idx="0"/>
            </p:cNvCxnSpPr>
            <p:nvPr/>
          </p:nvCxnSpPr>
          <p:spPr bwMode="auto">
            <a:xfrm flipH="1">
              <a:off x="4584" y="3576"/>
              <a:ext cx="96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90183" name="AutoShape 39"/>
            <p:cNvCxnSpPr>
              <a:cxnSpLocks noChangeShapeType="1"/>
              <a:stCxn id="390176" idx="4"/>
              <a:endCxn id="390179" idx="0"/>
            </p:cNvCxnSpPr>
            <p:nvPr/>
          </p:nvCxnSpPr>
          <p:spPr bwMode="auto">
            <a:xfrm>
              <a:off x="4680" y="3576"/>
              <a:ext cx="96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390184" name="Text Box 40"/>
          <p:cNvSpPr txBox="1">
            <a:spLocks noChangeArrowheads="1"/>
          </p:cNvSpPr>
          <p:nvPr/>
        </p:nvSpPr>
        <p:spPr bwMode="auto">
          <a:xfrm>
            <a:off x="7019925" y="6165850"/>
            <a:ext cx="4958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1600" b="0">
                <a:cs typeface="Arial" pitchFamily="34" charset="0"/>
              </a:rPr>
              <a:t>AST</a:t>
            </a:r>
          </a:p>
        </p:txBody>
      </p:sp>
      <p:sp>
        <p:nvSpPr>
          <p:cNvPr id="390185" name="Text Box 41"/>
          <p:cNvSpPr txBox="1">
            <a:spLocks noChangeArrowheads="1"/>
          </p:cNvSpPr>
          <p:nvPr/>
        </p:nvSpPr>
        <p:spPr bwMode="auto">
          <a:xfrm>
            <a:off x="412941" y="4616450"/>
            <a:ext cx="9124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1" hangingPunct="1"/>
            <a:r>
              <a:rPr lang="en-US" sz="1800" b="0" dirty="0" smtClean="0">
                <a:cs typeface="Arial" pitchFamily="34" charset="0"/>
              </a:rPr>
              <a:t>TPL.cup</a:t>
            </a:r>
            <a:endParaRPr lang="en-US" sz="1800" b="0" dirty="0">
              <a:cs typeface="Arial" pitchFamily="34" charset="0"/>
            </a:endParaRPr>
          </a:p>
        </p:txBody>
      </p:sp>
      <p:sp>
        <p:nvSpPr>
          <p:cNvPr id="390186" name="Text Box 42"/>
          <p:cNvSpPr txBox="1">
            <a:spLocks noChangeArrowheads="1"/>
          </p:cNvSpPr>
          <p:nvPr/>
        </p:nvSpPr>
        <p:spPr bwMode="auto">
          <a:xfrm>
            <a:off x="395084" y="2565400"/>
            <a:ext cx="8352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 eaLnBrk="1" hangingPunct="1"/>
            <a:r>
              <a:rPr lang="en-US" sz="1800" b="0" dirty="0" smtClean="0">
                <a:cs typeface="Arial" pitchFamily="34" charset="0"/>
              </a:rPr>
              <a:t>TPL.lex</a:t>
            </a:r>
            <a:endParaRPr lang="en-US" sz="1800" b="0" dirty="0">
              <a:cs typeface="Arial" pitchFamily="34" charset="0"/>
            </a:endParaRPr>
          </a:p>
        </p:txBody>
      </p:sp>
      <p:sp>
        <p:nvSpPr>
          <p:cNvPr id="390187" name="Text Box 43"/>
          <p:cNvSpPr txBox="1">
            <a:spLocks noChangeArrowheads="1"/>
          </p:cNvSpPr>
          <p:nvPr/>
        </p:nvSpPr>
        <p:spPr bwMode="auto">
          <a:xfrm>
            <a:off x="3538386" y="4545013"/>
            <a:ext cx="11776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1" hangingPunct="1"/>
            <a:r>
              <a:rPr lang="en-US" sz="1800" b="0" dirty="0" smtClean="0">
                <a:cs typeface="Arial" pitchFamily="34" charset="0"/>
              </a:rPr>
              <a:t>sym.java</a:t>
            </a:r>
            <a:r>
              <a:rPr lang="en-US" sz="1800" b="0" dirty="0">
                <a:cs typeface="Arial" pitchFamily="34" charset="0"/>
              </a:rPr>
              <a:t/>
            </a:r>
            <a:br>
              <a:rPr lang="en-US" sz="1800" b="0" dirty="0">
                <a:cs typeface="Arial" pitchFamily="34" charset="0"/>
              </a:rPr>
            </a:br>
            <a:r>
              <a:rPr lang="en-US" sz="1800" b="0" dirty="0" smtClean="0">
                <a:cs typeface="Arial" pitchFamily="34" charset="0"/>
              </a:rPr>
              <a:t>Parser.java</a:t>
            </a:r>
            <a:endParaRPr lang="en-US" sz="1800" b="0" dirty="0">
              <a:cs typeface="Arial" pitchFamily="34" charset="0"/>
            </a:endParaRPr>
          </a:p>
        </p:txBody>
      </p:sp>
      <p:sp>
        <p:nvSpPr>
          <p:cNvPr id="390188" name="Text Box 44"/>
          <p:cNvSpPr txBox="1">
            <a:spLocks noChangeArrowheads="1"/>
          </p:cNvSpPr>
          <p:nvPr/>
        </p:nvSpPr>
        <p:spPr bwMode="auto">
          <a:xfrm>
            <a:off x="3553581" y="2528888"/>
            <a:ext cx="109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1" hangingPunct="1"/>
            <a:r>
              <a:rPr lang="en-US" sz="1800" b="0" dirty="0" smtClean="0">
                <a:cs typeface="Arial" pitchFamily="34" charset="0"/>
              </a:rPr>
              <a:t>Lexer.java</a:t>
            </a:r>
            <a:endParaRPr lang="en-US" sz="1800" b="0" dirty="0">
              <a:cs typeface="Arial" pitchFamily="34" charset="0"/>
            </a:endParaRPr>
          </a:p>
        </p:txBody>
      </p:sp>
      <p:sp>
        <p:nvSpPr>
          <p:cNvPr id="390195" name="Text Box 51"/>
          <p:cNvSpPr txBox="1">
            <a:spLocks noChangeArrowheads="1"/>
          </p:cNvSpPr>
          <p:nvPr/>
        </p:nvSpPr>
        <p:spPr bwMode="auto">
          <a:xfrm>
            <a:off x="7596188" y="2924175"/>
            <a:ext cx="13036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 eaLnBrk="1" hangingPunct="1"/>
            <a:r>
              <a:rPr lang="en-US" sz="1800" b="0">
                <a:cs typeface="Arial" pitchFamily="34" charset="0"/>
              </a:rPr>
              <a:t>(Token.java)</a:t>
            </a:r>
          </a:p>
        </p:txBody>
      </p:sp>
      <p:sp>
        <p:nvSpPr>
          <p:cNvPr id="4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</p:spPr>
        <p:txBody>
          <a:bodyPr/>
          <a:lstStyle/>
          <a:p>
            <a:fld id="{DAF22AC9-109E-4E4D-92F9-530E51D9A3A2}" type="slidenum">
              <a:rPr lang="he-IL" smtClean="0"/>
              <a:pPr/>
              <a:t>2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an AST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useful representation of syntax tree</a:t>
            </a:r>
          </a:p>
          <a:p>
            <a:pPr lvl="1"/>
            <a:r>
              <a:rPr lang="en-US" dirty="0"/>
              <a:t>Less clutter</a:t>
            </a:r>
          </a:p>
          <a:p>
            <a:pPr lvl="1"/>
            <a:r>
              <a:rPr lang="en-US" dirty="0"/>
              <a:t>Actual level of detail depends on your design</a:t>
            </a:r>
          </a:p>
          <a:p>
            <a:r>
              <a:rPr lang="en-US" dirty="0"/>
              <a:t>Basis for semantic analysis</a:t>
            </a:r>
          </a:p>
          <a:p>
            <a:r>
              <a:rPr lang="en-US" dirty="0"/>
              <a:t>Later annotated with various information</a:t>
            </a:r>
          </a:p>
          <a:p>
            <a:pPr lvl="1"/>
            <a:r>
              <a:rPr lang="en-US" dirty="0"/>
              <a:t>Type information</a:t>
            </a:r>
          </a:p>
          <a:p>
            <a:pPr lvl="1"/>
            <a:r>
              <a:rPr lang="en-US" dirty="0"/>
              <a:t>Computed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Technically – a class hierarchy of abstract syntax tree nodes </a:t>
            </a: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5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</p:spPr>
        <p:txBody>
          <a:bodyPr/>
          <a:lstStyle/>
          <a:p>
            <a:fld id="{DAF22AC9-109E-4E4D-92F9-530E51D9A3A2}" type="slidenum">
              <a:rPr lang="he-IL" smtClean="0"/>
              <a:pPr/>
              <a:t>20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 tree vs. AST</a:t>
            </a:r>
          </a:p>
        </p:txBody>
      </p:sp>
      <p:sp>
        <p:nvSpPr>
          <p:cNvPr id="415747" name="Rectangle 3"/>
          <p:cNvSpPr>
            <a:spLocks noChangeArrowheads="1"/>
          </p:cNvSpPr>
          <p:nvPr/>
        </p:nvSpPr>
        <p:spPr bwMode="auto">
          <a:xfrm>
            <a:off x="722313" y="4724400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sz="1400" b="0">
                <a:cs typeface="Arial" pitchFamily="34" charset="0"/>
              </a:rPr>
              <a:t>+</a:t>
            </a:r>
          </a:p>
        </p:txBody>
      </p:sp>
      <p:sp>
        <p:nvSpPr>
          <p:cNvPr id="415748" name="Rectangle 4"/>
          <p:cNvSpPr>
            <a:spLocks noChangeArrowheads="1"/>
          </p:cNvSpPr>
          <p:nvPr/>
        </p:nvSpPr>
        <p:spPr bwMode="auto">
          <a:xfrm>
            <a:off x="203200" y="3963988"/>
            <a:ext cx="527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kumimoji="1" lang="en-US" sz="1400" b="0" dirty="0" err="1" smtClean="0">
                <a:cs typeface="Arial" pitchFamily="34" charset="0"/>
              </a:rPr>
              <a:t>expr</a:t>
            </a:r>
            <a:endParaRPr kumimoji="1" lang="en-US" sz="1400" b="0" dirty="0">
              <a:cs typeface="Arial" pitchFamily="34" charset="0"/>
            </a:endParaRPr>
          </a:p>
        </p:txBody>
      </p:sp>
      <p:sp>
        <p:nvSpPr>
          <p:cNvPr id="415749" name="Rectangle 5"/>
          <p:cNvSpPr>
            <a:spLocks noChangeArrowheads="1"/>
          </p:cNvSpPr>
          <p:nvPr/>
        </p:nvSpPr>
        <p:spPr bwMode="auto">
          <a:xfrm>
            <a:off x="319088" y="4724400"/>
            <a:ext cx="2809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kumimoji="1" lang="en-US" sz="1400" b="0">
                <a:cs typeface="Arial" pitchFamily="34" charset="0"/>
              </a:rPr>
              <a:t>1</a:t>
            </a:r>
          </a:p>
        </p:txBody>
      </p:sp>
      <p:sp>
        <p:nvSpPr>
          <p:cNvPr id="415750" name="Rectangle 6"/>
          <p:cNvSpPr>
            <a:spLocks noChangeArrowheads="1"/>
          </p:cNvSpPr>
          <p:nvPr/>
        </p:nvSpPr>
        <p:spPr bwMode="auto">
          <a:xfrm>
            <a:off x="1974850" y="4724400"/>
            <a:ext cx="280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kumimoji="1" lang="en-US" sz="1400" b="0">
                <a:cs typeface="Arial" pitchFamily="34" charset="0"/>
              </a:rPr>
              <a:t>2</a:t>
            </a:r>
          </a:p>
        </p:txBody>
      </p:sp>
      <p:sp>
        <p:nvSpPr>
          <p:cNvPr id="415751" name="Rectangle 7"/>
          <p:cNvSpPr>
            <a:spLocks noChangeArrowheads="1"/>
          </p:cNvSpPr>
          <p:nvPr/>
        </p:nvSpPr>
        <p:spPr bwMode="auto">
          <a:xfrm>
            <a:off x="3016250" y="4724400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kumimoji="1" lang="en-US" sz="1400" b="0">
                <a:cs typeface="Arial" pitchFamily="34" charset="0"/>
              </a:rPr>
              <a:t>+</a:t>
            </a:r>
          </a:p>
        </p:txBody>
      </p:sp>
      <p:sp>
        <p:nvSpPr>
          <p:cNvPr id="415752" name="Rectangle 8"/>
          <p:cNvSpPr>
            <a:spLocks noChangeArrowheads="1"/>
          </p:cNvSpPr>
          <p:nvPr/>
        </p:nvSpPr>
        <p:spPr bwMode="auto">
          <a:xfrm>
            <a:off x="4216400" y="4724400"/>
            <a:ext cx="280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sz="1400" b="0">
                <a:cs typeface="Arial" pitchFamily="34" charset="0"/>
              </a:rPr>
              <a:t>3</a:t>
            </a:r>
          </a:p>
        </p:txBody>
      </p:sp>
      <p:cxnSp>
        <p:nvCxnSpPr>
          <p:cNvPr id="415753" name="AutoShape 9"/>
          <p:cNvCxnSpPr>
            <a:cxnSpLocks noChangeShapeType="1"/>
            <a:stCxn id="415748" idx="2"/>
            <a:endCxn id="415749" idx="0"/>
          </p:cNvCxnSpPr>
          <p:nvPr/>
        </p:nvCxnSpPr>
        <p:spPr bwMode="auto">
          <a:xfrm flipH="1">
            <a:off x="460375" y="4268788"/>
            <a:ext cx="6350" cy="455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15754" name="Rectangle 10"/>
          <p:cNvSpPr>
            <a:spLocks noChangeArrowheads="1"/>
          </p:cNvSpPr>
          <p:nvPr/>
        </p:nvSpPr>
        <p:spPr bwMode="auto">
          <a:xfrm>
            <a:off x="1847850" y="3963988"/>
            <a:ext cx="527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kumimoji="1" lang="en-US" sz="1400" b="0">
                <a:cs typeface="Arial" pitchFamily="34" charset="0"/>
              </a:rPr>
              <a:t>expr</a:t>
            </a:r>
          </a:p>
        </p:txBody>
      </p:sp>
      <p:cxnSp>
        <p:nvCxnSpPr>
          <p:cNvPr id="415755" name="AutoShape 11"/>
          <p:cNvCxnSpPr>
            <a:cxnSpLocks noChangeShapeType="1"/>
            <a:stCxn id="415754" idx="2"/>
            <a:endCxn id="415750" idx="0"/>
          </p:cNvCxnSpPr>
          <p:nvPr/>
        </p:nvCxnSpPr>
        <p:spPr bwMode="auto">
          <a:xfrm>
            <a:off x="2111375" y="4268788"/>
            <a:ext cx="4763" cy="455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15756" name="Rectangle 12"/>
          <p:cNvSpPr>
            <a:spLocks noChangeArrowheads="1"/>
          </p:cNvSpPr>
          <p:nvPr/>
        </p:nvSpPr>
        <p:spPr bwMode="auto">
          <a:xfrm>
            <a:off x="1771650" y="2744788"/>
            <a:ext cx="527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kumimoji="1" lang="en-US" sz="1400" b="0">
                <a:cs typeface="Arial" pitchFamily="34" charset="0"/>
              </a:rPr>
              <a:t>expr</a:t>
            </a:r>
          </a:p>
        </p:txBody>
      </p:sp>
      <p:sp>
        <p:nvSpPr>
          <p:cNvPr id="415757" name="Rectangle 13"/>
          <p:cNvSpPr>
            <a:spLocks noChangeArrowheads="1"/>
          </p:cNvSpPr>
          <p:nvPr/>
        </p:nvSpPr>
        <p:spPr bwMode="auto">
          <a:xfrm>
            <a:off x="1238250" y="4724400"/>
            <a:ext cx="2391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kumimoji="1" lang="en-US" sz="1400" b="0">
                <a:cs typeface="Arial" pitchFamily="34" charset="0"/>
              </a:rPr>
              <a:t>(</a:t>
            </a:r>
          </a:p>
        </p:txBody>
      </p:sp>
      <p:sp>
        <p:nvSpPr>
          <p:cNvPr id="415758" name="Rectangle 14"/>
          <p:cNvSpPr>
            <a:spLocks noChangeArrowheads="1"/>
          </p:cNvSpPr>
          <p:nvPr/>
        </p:nvSpPr>
        <p:spPr bwMode="auto">
          <a:xfrm>
            <a:off x="2609850" y="4724400"/>
            <a:ext cx="2391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kumimoji="1" lang="en-US" sz="1400" b="0">
                <a:cs typeface="Arial" pitchFamily="34" charset="0"/>
              </a:rPr>
              <a:t>)</a:t>
            </a:r>
          </a:p>
        </p:txBody>
      </p:sp>
      <p:cxnSp>
        <p:nvCxnSpPr>
          <p:cNvPr id="415759" name="AutoShape 15"/>
          <p:cNvCxnSpPr>
            <a:cxnSpLocks noChangeShapeType="1"/>
            <a:stCxn id="415756" idx="2"/>
            <a:endCxn id="415748" idx="0"/>
          </p:cNvCxnSpPr>
          <p:nvPr/>
        </p:nvCxnSpPr>
        <p:spPr bwMode="auto">
          <a:xfrm flipH="1">
            <a:off x="466725" y="3049588"/>
            <a:ext cx="156845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15760" name="AutoShape 16"/>
          <p:cNvCxnSpPr>
            <a:cxnSpLocks noChangeShapeType="1"/>
            <a:stCxn id="415756" idx="2"/>
            <a:endCxn id="415747" idx="0"/>
          </p:cNvCxnSpPr>
          <p:nvPr/>
        </p:nvCxnSpPr>
        <p:spPr bwMode="auto">
          <a:xfrm flipH="1">
            <a:off x="859530" y="3049588"/>
            <a:ext cx="1175645" cy="1674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15761" name="AutoShape 17"/>
          <p:cNvCxnSpPr>
            <a:cxnSpLocks noChangeShapeType="1"/>
            <a:stCxn id="415756" idx="2"/>
            <a:endCxn id="415757" idx="0"/>
          </p:cNvCxnSpPr>
          <p:nvPr/>
        </p:nvCxnSpPr>
        <p:spPr bwMode="auto">
          <a:xfrm flipH="1">
            <a:off x="1357834" y="3049588"/>
            <a:ext cx="677341" cy="1674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15762" name="AutoShape 18"/>
          <p:cNvCxnSpPr>
            <a:cxnSpLocks noChangeShapeType="1"/>
            <a:stCxn id="415756" idx="2"/>
            <a:endCxn id="415754" idx="0"/>
          </p:cNvCxnSpPr>
          <p:nvPr/>
        </p:nvCxnSpPr>
        <p:spPr bwMode="auto">
          <a:xfrm>
            <a:off x="2035175" y="3049588"/>
            <a:ext cx="762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15763" name="AutoShape 19"/>
          <p:cNvCxnSpPr>
            <a:cxnSpLocks noChangeShapeType="1"/>
            <a:stCxn id="415756" idx="2"/>
            <a:endCxn id="415758" idx="0"/>
          </p:cNvCxnSpPr>
          <p:nvPr/>
        </p:nvCxnSpPr>
        <p:spPr bwMode="auto">
          <a:xfrm>
            <a:off x="2035175" y="3049588"/>
            <a:ext cx="694259" cy="1674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15764" name="Rectangle 20"/>
          <p:cNvSpPr>
            <a:spLocks noChangeArrowheads="1"/>
          </p:cNvSpPr>
          <p:nvPr/>
        </p:nvSpPr>
        <p:spPr bwMode="auto">
          <a:xfrm>
            <a:off x="3616325" y="4724400"/>
            <a:ext cx="2391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kumimoji="1" lang="en-US" sz="1400" b="0">
                <a:cs typeface="Arial" pitchFamily="34" charset="0"/>
              </a:rPr>
              <a:t>(</a:t>
            </a:r>
          </a:p>
        </p:txBody>
      </p:sp>
      <p:sp>
        <p:nvSpPr>
          <p:cNvPr id="415765" name="Rectangle 21"/>
          <p:cNvSpPr>
            <a:spLocks noChangeArrowheads="1"/>
          </p:cNvSpPr>
          <p:nvPr/>
        </p:nvSpPr>
        <p:spPr bwMode="auto">
          <a:xfrm>
            <a:off x="5081588" y="4724400"/>
            <a:ext cx="2391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kumimoji="1" lang="en-US" sz="1400" b="0">
                <a:cs typeface="Arial" pitchFamily="34" charset="0"/>
              </a:rPr>
              <a:t>)</a:t>
            </a:r>
          </a:p>
        </p:txBody>
      </p:sp>
      <p:sp>
        <p:nvSpPr>
          <p:cNvPr id="415766" name="Rectangle 22"/>
          <p:cNvSpPr>
            <a:spLocks noChangeArrowheads="1"/>
          </p:cNvSpPr>
          <p:nvPr/>
        </p:nvSpPr>
        <p:spPr bwMode="auto">
          <a:xfrm>
            <a:off x="4014788" y="3963988"/>
            <a:ext cx="527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kumimoji="1" lang="en-US" sz="1400" b="0">
                <a:cs typeface="Arial" pitchFamily="34" charset="0"/>
              </a:rPr>
              <a:t>expr</a:t>
            </a:r>
          </a:p>
        </p:txBody>
      </p:sp>
      <p:cxnSp>
        <p:nvCxnSpPr>
          <p:cNvPr id="415767" name="AutoShape 23"/>
          <p:cNvCxnSpPr>
            <a:cxnSpLocks noChangeShapeType="1"/>
            <a:stCxn id="415766" idx="2"/>
            <a:endCxn id="415752" idx="0"/>
          </p:cNvCxnSpPr>
          <p:nvPr/>
        </p:nvCxnSpPr>
        <p:spPr bwMode="auto">
          <a:xfrm>
            <a:off x="4278313" y="4268788"/>
            <a:ext cx="79375" cy="455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15768" name="Rectangle 24"/>
          <p:cNvSpPr>
            <a:spLocks noChangeArrowheads="1"/>
          </p:cNvSpPr>
          <p:nvPr/>
        </p:nvSpPr>
        <p:spPr bwMode="auto">
          <a:xfrm>
            <a:off x="3467100" y="1830388"/>
            <a:ext cx="527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kumimoji="1" lang="en-US" sz="1400" b="0">
                <a:cs typeface="Arial" pitchFamily="34" charset="0"/>
              </a:rPr>
              <a:t>expr</a:t>
            </a:r>
          </a:p>
        </p:txBody>
      </p:sp>
      <p:cxnSp>
        <p:nvCxnSpPr>
          <p:cNvPr id="415769" name="AutoShape 25"/>
          <p:cNvCxnSpPr>
            <a:cxnSpLocks noChangeShapeType="1"/>
            <a:stCxn id="415768" idx="2"/>
            <a:endCxn id="415756" idx="0"/>
          </p:cNvCxnSpPr>
          <p:nvPr/>
        </p:nvCxnSpPr>
        <p:spPr bwMode="auto">
          <a:xfrm flipH="1">
            <a:off x="2035175" y="2135188"/>
            <a:ext cx="169545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15770" name="AutoShape 26"/>
          <p:cNvCxnSpPr>
            <a:cxnSpLocks noChangeShapeType="1"/>
            <a:stCxn id="415768" idx="2"/>
            <a:endCxn id="415751" idx="0"/>
          </p:cNvCxnSpPr>
          <p:nvPr/>
        </p:nvCxnSpPr>
        <p:spPr bwMode="auto">
          <a:xfrm flipH="1">
            <a:off x="3153467" y="2135188"/>
            <a:ext cx="577158" cy="2589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15771" name="AutoShape 27"/>
          <p:cNvCxnSpPr>
            <a:cxnSpLocks noChangeShapeType="1"/>
            <a:stCxn id="415768" idx="2"/>
            <a:endCxn id="415764" idx="0"/>
          </p:cNvCxnSpPr>
          <p:nvPr/>
        </p:nvCxnSpPr>
        <p:spPr bwMode="auto">
          <a:xfrm>
            <a:off x="3730625" y="2135188"/>
            <a:ext cx="5284" cy="2589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15772" name="AutoShape 28"/>
          <p:cNvCxnSpPr>
            <a:cxnSpLocks noChangeShapeType="1"/>
            <a:stCxn id="415768" idx="2"/>
            <a:endCxn id="415766" idx="0"/>
          </p:cNvCxnSpPr>
          <p:nvPr/>
        </p:nvCxnSpPr>
        <p:spPr bwMode="auto">
          <a:xfrm>
            <a:off x="3730625" y="2135188"/>
            <a:ext cx="547688" cy="1828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15773" name="AutoShape 29"/>
          <p:cNvCxnSpPr>
            <a:cxnSpLocks noChangeShapeType="1"/>
            <a:stCxn id="415768" idx="2"/>
            <a:endCxn id="415765" idx="0"/>
          </p:cNvCxnSpPr>
          <p:nvPr/>
        </p:nvCxnSpPr>
        <p:spPr bwMode="auto">
          <a:xfrm>
            <a:off x="3730625" y="2135188"/>
            <a:ext cx="1470547" cy="2589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15774" name="Rectangle 30"/>
          <p:cNvSpPr>
            <a:spLocks noChangeArrowheads="1"/>
          </p:cNvSpPr>
          <p:nvPr/>
        </p:nvSpPr>
        <p:spPr bwMode="auto">
          <a:xfrm>
            <a:off x="6115050" y="4724400"/>
            <a:ext cx="280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kumimoji="1" lang="en-US" sz="1400" b="0">
                <a:cs typeface="Arial" pitchFamily="34" charset="0"/>
              </a:rPr>
              <a:t>1</a:t>
            </a:r>
          </a:p>
        </p:txBody>
      </p:sp>
      <p:sp>
        <p:nvSpPr>
          <p:cNvPr id="415775" name="Rectangle 31"/>
          <p:cNvSpPr>
            <a:spLocks noChangeArrowheads="1"/>
          </p:cNvSpPr>
          <p:nvPr/>
        </p:nvSpPr>
        <p:spPr bwMode="auto">
          <a:xfrm>
            <a:off x="7562850" y="4724400"/>
            <a:ext cx="280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kumimoji="1" lang="en-US" sz="1400" b="0">
                <a:cs typeface="Arial" pitchFamily="34" charset="0"/>
              </a:rPr>
              <a:t>2</a:t>
            </a:r>
          </a:p>
        </p:txBody>
      </p:sp>
      <p:sp>
        <p:nvSpPr>
          <p:cNvPr id="415776" name="Rectangle 32"/>
          <p:cNvSpPr>
            <a:spLocks noChangeArrowheads="1"/>
          </p:cNvSpPr>
          <p:nvPr/>
        </p:nvSpPr>
        <p:spPr bwMode="auto">
          <a:xfrm>
            <a:off x="6815138" y="3500438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kumimoji="1" lang="en-US" sz="1400" b="0">
                <a:cs typeface="Arial" pitchFamily="34" charset="0"/>
              </a:rPr>
              <a:t>+</a:t>
            </a:r>
          </a:p>
        </p:txBody>
      </p:sp>
      <p:cxnSp>
        <p:nvCxnSpPr>
          <p:cNvPr id="415777" name="AutoShape 33"/>
          <p:cNvCxnSpPr>
            <a:cxnSpLocks noChangeShapeType="1"/>
            <a:stCxn id="415776" idx="2"/>
            <a:endCxn id="415774" idx="0"/>
          </p:cNvCxnSpPr>
          <p:nvPr/>
        </p:nvCxnSpPr>
        <p:spPr bwMode="auto">
          <a:xfrm flipH="1">
            <a:off x="6255544" y="3808215"/>
            <a:ext cx="696811" cy="9161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15778" name="AutoShape 34"/>
          <p:cNvCxnSpPr>
            <a:cxnSpLocks noChangeShapeType="1"/>
            <a:stCxn id="415776" idx="2"/>
            <a:endCxn id="415775" idx="0"/>
          </p:cNvCxnSpPr>
          <p:nvPr/>
        </p:nvCxnSpPr>
        <p:spPr bwMode="auto">
          <a:xfrm>
            <a:off x="6952355" y="3808215"/>
            <a:ext cx="750989" cy="9161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15779" name="Rectangle 35"/>
          <p:cNvSpPr>
            <a:spLocks noChangeArrowheads="1"/>
          </p:cNvSpPr>
          <p:nvPr/>
        </p:nvSpPr>
        <p:spPr bwMode="auto">
          <a:xfrm>
            <a:off x="8543925" y="4724400"/>
            <a:ext cx="280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kumimoji="1" lang="en-US" sz="1400" b="0">
                <a:cs typeface="Arial" pitchFamily="34" charset="0"/>
              </a:rPr>
              <a:t>3</a:t>
            </a:r>
          </a:p>
        </p:txBody>
      </p:sp>
      <p:sp>
        <p:nvSpPr>
          <p:cNvPr id="415780" name="Rectangle 36"/>
          <p:cNvSpPr>
            <a:spLocks noChangeArrowheads="1"/>
          </p:cNvSpPr>
          <p:nvPr/>
        </p:nvSpPr>
        <p:spPr bwMode="auto">
          <a:xfrm>
            <a:off x="7442200" y="2128838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kumimoji="1" lang="en-US" sz="1400" b="0">
                <a:cs typeface="Arial" pitchFamily="34" charset="0"/>
              </a:rPr>
              <a:t>+</a:t>
            </a:r>
          </a:p>
        </p:txBody>
      </p:sp>
      <p:cxnSp>
        <p:nvCxnSpPr>
          <p:cNvPr id="415781" name="AutoShape 37"/>
          <p:cNvCxnSpPr>
            <a:cxnSpLocks noChangeShapeType="1"/>
            <a:stCxn id="415780" idx="2"/>
            <a:endCxn id="415776" idx="0"/>
          </p:cNvCxnSpPr>
          <p:nvPr/>
        </p:nvCxnSpPr>
        <p:spPr bwMode="auto">
          <a:xfrm flipH="1">
            <a:off x="6952355" y="2436615"/>
            <a:ext cx="627062" cy="106382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15782" name="AutoShape 38"/>
          <p:cNvCxnSpPr>
            <a:cxnSpLocks noChangeShapeType="1"/>
            <a:stCxn id="415780" idx="2"/>
            <a:endCxn id="415779" idx="0"/>
          </p:cNvCxnSpPr>
          <p:nvPr/>
        </p:nvCxnSpPr>
        <p:spPr bwMode="auto">
          <a:xfrm>
            <a:off x="7579417" y="2436615"/>
            <a:ext cx="1105002" cy="22877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0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</p:spPr>
        <p:txBody>
          <a:bodyPr/>
          <a:lstStyle/>
          <a:p>
            <a:fld id="{DAF22AC9-109E-4E4D-92F9-530E51D9A3A2}" type="slidenum">
              <a:rPr lang="he-IL" smtClean="0"/>
              <a:pPr/>
              <a:t>21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AST hierarchy example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22</a:t>
            </a:fld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2206696" y="3635732"/>
            <a:ext cx="10533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1">
            <a:spAutoFit/>
          </a:bodyPr>
          <a:lstStyle/>
          <a:p>
            <a:pPr algn="l" rtl="0"/>
            <a:r>
              <a:rPr lang="en-US" dirty="0" err="1" smtClean="0"/>
              <a:t>int_const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3461190" y="3635732"/>
            <a:ext cx="570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plus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4233371" y="3635732"/>
            <a:ext cx="7553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minus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5189898" y="3635732"/>
            <a:ext cx="7040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times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6095128" y="3635732"/>
            <a:ext cx="7537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divide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4056984" y="2195572"/>
            <a:ext cx="5979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1">
            <a:spAutoFit/>
          </a:bodyPr>
          <a:lstStyle/>
          <a:p>
            <a:pPr algn="l" rtl="0"/>
            <a:r>
              <a:rPr lang="en-US" dirty="0" err="1" smtClean="0"/>
              <a:t>expr</a:t>
            </a:r>
            <a:endParaRPr lang="he-IL" dirty="0"/>
          </a:p>
        </p:txBody>
      </p:sp>
      <p:cxnSp>
        <p:nvCxnSpPr>
          <p:cNvPr id="12" name="מחבר חץ ישר 11"/>
          <p:cNvCxnSpPr>
            <a:stCxn id="5" idx="0"/>
            <a:endCxn id="10" idx="2"/>
          </p:cNvCxnSpPr>
          <p:nvPr/>
        </p:nvCxnSpPr>
        <p:spPr>
          <a:xfrm flipV="1">
            <a:off x="2733347" y="2564904"/>
            <a:ext cx="1622629" cy="1070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חץ ישר 12"/>
          <p:cNvCxnSpPr>
            <a:stCxn id="6" idx="0"/>
            <a:endCxn id="10" idx="2"/>
          </p:cNvCxnSpPr>
          <p:nvPr/>
        </p:nvCxnSpPr>
        <p:spPr>
          <a:xfrm flipV="1">
            <a:off x="3746685" y="2564904"/>
            <a:ext cx="609291" cy="1070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חץ ישר 15"/>
          <p:cNvCxnSpPr>
            <a:stCxn id="7" idx="0"/>
            <a:endCxn id="10" idx="2"/>
          </p:cNvCxnSpPr>
          <p:nvPr/>
        </p:nvCxnSpPr>
        <p:spPr>
          <a:xfrm flipH="1" flipV="1">
            <a:off x="4355976" y="2564904"/>
            <a:ext cx="255063" cy="1070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חץ ישר 18"/>
          <p:cNvCxnSpPr>
            <a:stCxn id="8" idx="0"/>
            <a:endCxn id="10" idx="2"/>
          </p:cNvCxnSpPr>
          <p:nvPr/>
        </p:nvCxnSpPr>
        <p:spPr>
          <a:xfrm flipH="1" flipV="1">
            <a:off x="4355976" y="2564904"/>
            <a:ext cx="1185942" cy="1070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חץ ישר 21"/>
          <p:cNvCxnSpPr>
            <a:stCxn id="9" idx="0"/>
            <a:endCxn id="10" idx="2"/>
          </p:cNvCxnSpPr>
          <p:nvPr/>
        </p:nvCxnSpPr>
        <p:spPr>
          <a:xfrm flipH="1" flipV="1">
            <a:off x="4355976" y="2564904"/>
            <a:ext cx="2116018" cy="1070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AST construction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AST Nodes constructed during parsing</a:t>
            </a:r>
          </a:p>
          <a:p>
            <a:pPr lvl="1"/>
            <a:r>
              <a:rPr lang="en-US"/>
              <a:t>Stored in push-down stack</a:t>
            </a:r>
          </a:p>
          <a:p>
            <a:r>
              <a:rPr lang="en-US"/>
              <a:t>Bottom-up parser</a:t>
            </a:r>
          </a:p>
          <a:p>
            <a:pPr lvl="1"/>
            <a:r>
              <a:rPr lang="en-US"/>
              <a:t>Grammar rules annotated with actions for AST construction</a:t>
            </a:r>
          </a:p>
          <a:p>
            <a:pPr lvl="1"/>
            <a:r>
              <a:rPr lang="en-US"/>
              <a:t>When node is constructed all children available (already constructed)</a:t>
            </a:r>
          </a:p>
          <a:p>
            <a:pPr lvl="1"/>
            <a:r>
              <a:rPr lang="en-US"/>
              <a:t>Node (RESULT) pushed on stack</a:t>
            </a:r>
          </a:p>
          <a:p>
            <a:r>
              <a:rPr lang="en-US"/>
              <a:t>Top-down parser</a:t>
            </a:r>
          </a:p>
          <a:p>
            <a:pPr lvl="1"/>
            <a:r>
              <a:rPr lang="en-US"/>
              <a:t>More complicated</a:t>
            </a:r>
          </a:p>
        </p:txBody>
      </p:sp>
      <p:sp>
        <p:nvSpPr>
          <p:cNvPr id="5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</p:spPr>
        <p:txBody>
          <a:bodyPr/>
          <a:lstStyle/>
          <a:p>
            <a:fld id="{DAF22AC9-109E-4E4D-92F9-530E51D9A3A2}" type="slidenum">
              <a:rPr lang="he-IL" smtClean="0"/>
              <a:pPr/>
              <a:t>23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5" name="Rectangle 3"/>
          <p:cNvSpPr>
            <a:spLocks noChangeArrowheads="1"/>
          </p:cNvSpPr>
          <p:nvPr/>
        </p:nvSpPr>
        <p:spPr bwMode="auto">
          <a:xfrm>
            <a:off x="609600" y="1169988"/>
            <a:ext cx="10166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sz="1400" b="0">
                <a:cs typeface="Arial" pitchFamily="34" charset="0"/>
              </a:rPr>
              <a:t>1 + (2) + (3)</a:t>
            </a:r>
          </a:p>
        </p:txBody>
      </p:sp>
      <p:sp>
        <p:nvSpPr>
          <p:cNvPr id="417796" name="Rectangle 4"/>
          <p:cNvSpPr>
            <a:spLocks noChangeArrowheads="1"/>
          </p:cNvSpPr>
          <p:nvPr/>
        </p:nvSpPr>
        <p:spPr bwMode="auto">
          <a:xfrm>
            <a:off x="609600" y="1920875"/>
            <a:ext cx="14793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sz="1400" b="0">
                <a:cs typeface="Arial" pitchFamily="34" charset="0"/>
              </a:rPr>
              <a:t>expr + (expr) + (3)</a:t>
            </a:r>
          </a:p>
        </p:txBody>
      </p:sp>
      <p:sp>
        <p:nvSpPr>
          <p:cNvPr id="417797" name="Rectangle 5"/>
          <p:cNvSpPr>
            <a:spLocks noChangeArrowheads="1"/>
          </p:cNvSpPr>
          <p:nvPr/>
        </p:nvSpPr>
        <p:spPr bwMode="auto">
          <a:xfrm>
            <a:off x="938213" y="5551488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sz="1400" b="0">
                <a:cs typeface="Arial" pitchFamily="34" charset="0"/>
              </a:rPr>
              <a:t>+</a:t>
            </a:r>
          </a:p>
        </p:txBody>
      </p:sp>
      <p:sp>
        <p:nvSpPr>
          <p:cNvPr id="417798" name="Rectangle 6"/>
          <p:cNvSpPr>
            <a:spLocks noChangeArrowheads="1"/>
          </p:cNvSpPr>
          <p:nvPr/>
        </p:nvSpPr>
        <p:spPr bwMode="auto">
          <a:xfrm>
            <a:off x="533400" y="4938713"/>
            <a:ext cx="527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kumimoji="1" lang="en-US" sz="1400" b="0">
                <a:cs typeface="Arial" pitchFamily="34" charset="0"/>
              </a:rPr>
              <a:t>expr</a:t>
            </a:r>
          </a:p>
        </p:txBody>
      </p:sp>
      <p:sp>
        <p:nvSpPr>
          <p:cNvPr id="417799" name="Rectangle 7"/>
          <p:cNvSpPr>
            <a:spLocks noChangeArrowheads="1"/>
          </p:cNvSpPr>
          <p:nvPr/>
        </p:nvSpPr>
        <p:spPr bwMode="auto">
          <a:xfrm>
            <a:off x="660400" y="5551488"/>
            <a:ext cx="280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kumimoji="1" lang="en-US" sz="1400" b="0">
                <a:cs typeface="Arial" pitchFamily="34" charset="0"/>
              </a:rPr>
              <a:t>1</a:t>
            </a:r>
          </a:p>
        </p:txBody>
      </p:sp>
      <p:sp>
        <p:nvSpPr>
          <p:cNvPr id="417800" name="Rectangle 8"/>
          <p:cNvSpPr>
            <a:spLocks noChangeArrowheads="1"/>
          </p:cNvSpPr>
          <p:nvPr/>
        </p:nvSpPr>
        <p:spPr bwMode="auto">
          <a:xfrm>
            <a:off x="2041525" y="5551488"/>
            <a:ext cx="280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kumimoji="1" lang="en-US" sz="1400" b="0">
                <a:cs typeface="Arial" pitchFamily="34" charset="0"/>
              </a:rPr>
              <a:t>2</a:t>
            </a:r>
          </a:p>
        </p:txBody>
      </p:sp>
      <p:sp>
        <p:nvSpPr>
          <p:cNvPr id="417801" name="Rectangle 9"/>
          <p:cNvSpPr>
            <a:spLocks noChangeArrowheads="1"/>
          </p:cNvSpPr>
          <p:nvPr/>
        </p:nvSpPr>
        <p:spPr bwMode="auto">
          <a:xfrm>
            <a:off x="2813050" y="5551488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kumimoji="1" lang="en-US" sz="1400" b="0">
                <a:cs typeface="Arial" pitchFamily="34" charset="0"/>
              </a:rPr>
              <a:t>+</a:t>
            </a:r>
          </a:p>
        </p:txBody>
      </p:sp>
      <p:sp>
        <p:nvSpPr>
          <p:cNvPr id="417802" name="Rectangle 10"/>
          <p:cNvSpPr>
            <a:spLocks noChangeArrowheads="1"/>
          </p:cNvSpPr>
          <p:nvPr/>
        </p:nvSpPr>
        <p:spPr bwMode="auto">
          <a:xfrm>
            <a:off x="3730625" y="5551488"/>
            <a:ext cx="280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sz="1400" b="0">
                <a:cs typeface="Arial" pitchFamily="34" charset="0"/>
              </a:rPr>
              <a:t>3</a:t>
            </a:r>
          </a:p>
        </p:txBody>
      </p:sp>
      <p:cxnSp>
        <p:nvCxnSpPr>
          <p:cNvPr id="417803" name="AutoShape 11"/>
          <p:cNvCxnSpPr>
            <a:cxnSpLocks noChangeShapeType="1"/>
            <a:stCxn id="417798" idx="2"/>
            <a:endCxn id="417799" idx="0"/>
          </p:cNvCxnSpPr>
          <p:nvPr/>
        </p:nvCxnSpPr>
        <p:spPr bwMode="auto">
          <a:xfrm>
            <a:off x="796925" y="5243513"/>
            <a:ext cx="4763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17804" name="Rectangle 12"/>
          <p:cNvSpPr>
            <a:spLocks noChangeArrowheads="1"/>
          </p:cNvSpPr>
          <p:nvPr/>
        </p:nvSpPr>
        <p:spPr bwMode="auto">
          <a:xfrm>
            <a:off x="1925638" y="4938713"/>
            <a:ext cx="527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kumimoji="1" lang="en-US" sz="1400" b="0">
                <a:cs typeface="Arial" pitchFamily="34" charset="0"/>
              </a:rPr>
              <a:t>expr</a:t>
            </a:r>
          </a:p>
        </p:txBody>
      </p:sp>
      <p:cxnSp>
        <p:nvCxnSpPr>
          <p:cNvPr id="417805" name="AutoShape 13"/>
          <p:cNvCxnSpPr>
            <a:cxnSpLocks noChangeShapeType="1"/>
            <a:stCxn id="417804" idx="2"/>
            <a:endCxn id="417800" idx="0"/>
          </p:cNvCxnSpPr>
          <p:nvPr/>
        </p:nvCxnSpPr>
        <p:spPr bwMode="auto">
          <a:xfrm flipH="1">
            <a:off x="2182813" y="5243513"/>
            <a:ext cx="6350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17806" name="Rectangle 14"/>
          <p:cNvSpPr>
            <a:spLocks noChangeArrowheads="1"/>
          </p:cNvSpPr>
          <p:nvPr/>
        </p:nvSpPr>
        <p:spPr bwMode="auto">
          <a:xfrm>
            <a:off x="609600" y="2295525"/>
            <a:ext cx="8776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sz="1400" b="0">
                <a:cs typeface="Arial" pitchFamily="34" charset="0"/>
              </a:rPr>
              <a:t>expr + (3)</a:t>
            </a:r>
          </a:p>
        </p:txBody>
      </p:sp>
      <p:sp>
        <p:nvSpPr>
          <p:cNvPr id="417807" name="Rectangle 15"/>
          <p:cNvSpPr>
            <a:spLocks noChangeArrowheads="1"/>
          </p:cNvSpPr>
          <p:nvPr/>
        </p:nvSpPr>
        <p:spPr bwMode="auto">
          <a:xfrm>
            <a:off x="2273300" y="4022725"/>
            <a:ext cx="527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kumimoji="1" lang="en-US" sz="1400" b="0">
                <a:cs typeface="Arial" pitchFamily="34" charset="0"/>
              </a:rPr>
              <a:t>expr</a:t>
            </a:r>
          </a:p>
        </p:txBody>
      </p:sp>
      <p:sp>
        <p:nvSpPr>
          <p:cNvPr id="417808" name="Rectangle 16"/>
          <p:cNvSpPr>
            <a:spLocks noChangeArrowheads="1"/>
          </p:cNvSpPr>
          <p:nvPr/>
        </p:nvSpPr>
        <p:spPr bwMode="auto">
          <a:xfrm>
            <a:off x="1379538" y="5551488"/>
            <a:ext cx="2391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kumimoji="1" lang="en-US" sz="1400" b="0">
                <a:cs typeface="Arial" pitchFamily="34" charset="0"/>
              </a:rPr>
              <a:t>(</a:t>
            </a:r>
          </a:p>
        </p:txBody>
      </p:sp>
      <p:sp>
        <p:nvSpPr>
          <p:cNvPr id="417809" name="Rectangle 17"/>
          <p:cNvSpPr>
            <a:spLocks noChangeArrowheads="1"/>
          </p:cNvSpPr>
          <p:nvPr/>
        </p:nvSpPr>
        <p:spPr bwMode="auto">
          <a:xfrm>
            <a:off x="2424113" y="5551488"/>
            <a:ext cx="2391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kumimoji="1" lang="en-US" sz="1400" b="0">
                <a:cs typeface="Arial" pitchFamily="34" charset="0"/>
              </a:rPr>
              <a:t>)</a:t>
            </a:r>
          </a:p>
        </p:txBody>
      </p:sp>
      <p:cxnSp>
        <p:nvCxnSpPr>
          <p:cNvPr id="417810" name="AutoShape 18"/>
          <p:cNvCxnSpPr>
            <a:cxnSpLocks noChangeShapeType="1"/>
            <a:stCxn id="417807" idx="2"/>
            <a:endCxn id="417798" idx="0"/>
          </p:cNvCxnSpPr>
          <p:nvPr/>
        </p:nvCxnSpPr>
        <p:spPr bwMode="auto">
          <a:xfrm flipH="1">
            <a:off x="796925" y="4327525"/>
            <a:ext cx="1739900" cy="611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17811" name="AutoShape 19"/>
          <p:cNvCxnSpPr>
            <a:cxnSpLocks noChangeShapeType="1"/>
            <a:stCxn id="417807" idx="2"/>
            <a:endCxn id="417797" idx="0"/>
          </p:cNvCxnSpPr>
          <p:nvPr/>
        </p:nvCxnSpPr>
        <p:spPr bwMode="auto">
          <a:xfrm flipH="1">
            <a:off x="1075430" y="4327525"/>
            <a:ext cx="1461395" cy="12239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17812" name="AutoShape 20"/>
          <p:cNvCxnSpPr>
            <a:cxnSpLocks noChangeShapeType="1"/>
            <a:stCxn id="417807" idx="2"/>
            <a:endCxn id="417808" idx="0"/>
          </p:cNvCxnSpPr>
          <p:nvPr/>
        </p:nvCxnSpPr>
        <p:spPr bwMode="auto">
          <a:xfrm flipH="1">
            <a:off x="1499122" y="4327525"/>
            <a:ext cx="1037703" cy="12239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17813" name="AutoShape 21"/>
          <p:cNvCxnSpPr>
            <a:cxnSpLocks noChangeShapeType="1"/>
            <a:stCxn id="417807" idx="2"/>
            <a:endCxn id="417804" idx="0"/>
          </p:cNvCxnSpPr>
          <p:nvPr/>
        </p:nvCxnSpPr>
        <p:spPr bwMode="auto">
          <a:xfrm flipH="1">
            <a:off x="2189163" y="4327525"/>
            <a:ext cx="347662" cy="611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17814" name="AutoShape 22"/>
          <p:cNvCxnSpPr>
            <a:cxnSpLocks noChangeShapeType="1"/>
            <a:stCxn id="417807" idx="2"/>
            <a:endCxn id="417809" idx="0"/>
          </p:cNvCxnSpPr>
          <p:nvPr/>
        </p:nvCxnSpPr>
        <p:spPr bwMode="auto">
          <a:xfrm>
            <a:off x="2536825" y="4327525"/>
            <a:ext cx="6872" cy="12239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17815" name="Rectangle 23"/>
          <p:cNvSpPr>
            <a:spLocks noChangeArrowheads="1"/>
          </p:cNvSpPr>
          <p:nvPr/>
        </p:nvSpPr>
        <p:spPr bwMode="auto">
          <a:xfrm>
            <a:off x="3346450" y="5551488"/>
            <a:ext cx="2391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kumimoji="1" lang="en-US" sz="1400" b="0">
                <a:cs typeface="Arial" pitchFamily="34" charset="0"/>
              </a:rPr>
              <a:t>(</a:t>
            </a:r>
          </a:p>
        </p:txBody>
      </p:sp>
      <p:sp>
        <p:nvSpPr>
          <p:cNvPr id="417816" name="Rectangle 24"/>
          <p:cNvSpPr>
            <a:spLocks noChangeArrowheads="1"/>
          </p:cNvSpPr>
          <p:nvPr/>
        </p:nvSpPr>
        <p:spPr bwMode="auto">
          <a:xfrm>
            <a:off x="4500563" y="5551488"/>
            <a:ext cx="2391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kumimoji="1" lang="en-US" sz="1400" b="0">
                <a:cs typeface="Arial" pitchFamily="34" charset="0"/>
              </a:rPr>
              <a:t>)</a:t>
            </a:r>
          </a:p>
        </p:txBody>
      </p:sp>
      <p:sp>
        <p:nvSpPr>
          <p:cNvPr id="417817" name="Rectangle 25"/>
          <p:cNvSpPr>
            <a:spLocks noChangeArrowheads="1"/>
          </p:cNvSpPr>
          <p:nvPr/>
        </p:nvSpPr>
        <p:spPr bwMode="auto">
          <a:xfrm>
            <a:off x="609600" y="2671763"/>
            <a:ext cx="110902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sz="1400" b="0">
                <a:cs typeface="Arial" pitchFamily="34" charset="0"/>
              </a:rPr>
              <a:t>expr + (expr)</a:t>
            </a:r>
          </a:p>
        </p:txBody>
      </p:sp>
      <p:sp>
        <p:nvSpPr>
          <p:cNvPr id="417818" name="Rectangle 26"/>
          <p:cNvSpPr>
            <a:spLocks noChangeArrowheads="1"/>
          </p:cNvSpPr>
          <p:nvPr/>
        </p:nvSpPr>
        <p:spPr bwMode="auto">
          <a:xfrm>
            <a:off x="3606800" y="4938713"/>
            <a:ext cx="527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kumimoji="1" lang="en-US" sz="1400" b="0">
                <a:cs typeface="Arial" pitchFamily="34" charset="0"/>
              </a:rPr>
              <a:t>expr</a:t>
            </a:r>
          </a:p>
        </p:txBody>
      </p:sp>
      <p:cxnSp>
        <p:nvCxnSpPr>
          <p:cNvPr id="417819" name="AutoShape 27"/>
          <p:cNvCxnSpPr>
            <a:cxnSpLocks noChangeShapeType="1"/>
            <a:stCxn id="417818" idx="2"/>
            <a:endCxn id="417802" idx="0"/>
          </p:cNvCxnSpPr>
          <p:nvPr/>
        </p:nvCxnSpPr>
        <p:spPr bwMode="auto">
          <a:xfrm>
            <a:off x="3870325" y="5243513"/>
            <a:ext cx="1588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17820" name="Rectangle 28"/>
          <p:cNvSpPr>
            <a:spLocks noChangeArrowheads="1"/>
          </p:cNvSpPr>
          <p:nvPr/>
        </p:nvSpPr>
        <p:spPr bwMode="auto">
          <a:xfrm>
            <a:off x="2930525" y="3429000"/>
            <a:ext cx="527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kumimoji="1" lang="en-US" sz="1400" b="0">
                <a:cs typeface="Arial" pitchFamily="34" charset="0"/>
              </a:rPr>
              <a:t>expr</a:t>
            </a:r>
          </a:p>
        </p:txBody>
      </p:sp>
      <p:cxnSp>
        <p:nvCxnSpPr>
          <p:cNvPr id="417821" name="AutoShape 29"/>
          <p:cNvCxnSpPr>
            <a:cxnSpLocks noChangeShapeType="1"/>
            <a:stCxn id="417820" idx="2"/>
            <a:endCxn id="417807" idx="0"/>
          </p:cNvCxnSpPr>
          <p:nvPr/>
        </p:nvCxnSpPr>
        <p:spPr bwMode="auto">
          <a:xfrm flipH="1">
            <a:off x="2536825" y="3733800"/>
            <a:ext cx="657225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17822" name="AutoShape 30"/>
          <p:cNvCxnSpPr>
            <a:cxnSpLocks noChangeShapeType="1"/>
            <a:stCxn id="417820" idx="2"/>
            <a:endCxn id="417801" idx="0"/>
          </p:cNvCxnSpPr>
          <p:nvPr/>
        </p:nvCxnSpPr>
        <p:spPr bwMode="auto">
          <a:xfrm flipH="1">
            <a:off x="2950267" y="3733800"/>
            <a:ext cx="243783" cy="1817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17823" name="AutoShape 31"/>
          <p:cNvCxnSpPr>
            <a:cxnSpLocks noChangeShapeType="1"/>
            <a:stCxn id="417820" idx="2"/>
            <a:endCxn id="417815" idx="0"/>
          </p:cNvCxnSpPr>
          <p:nvPr/>
        </p:nvCxnSpPr>
        <p:spPr bwMode="auto">
          <a:xfrm>
            <a:off x="3194050" y="3733800"/>
            <a:ext cx="271984" cy="1817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17824" name="AutoShape 32"/>
          <p:cNvCxnSpPr>
            <a:cxnSpLocks noChangeShapeType="1"/>
            <a:stCxn id="417820" idx="2"/>
            <a:endCxn id="417818" idx="0"/>
          </p:cNvCxnSpPr>
          <p:nvPr/>
        </p:nvCxnSpPr>
        <p:spPr bwMode="auto">
          <a:xfrm>
            <a:off x="3194050" y="3733800"/>
            <a:ext cx="676275" cy="1204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17825" name="AutoShape 33"/>
          <p:cNvCxnSpPr>
            <a:cxnSpLocks noChangeShapeType="1"/>
            <a:stCxn id="417820" idx="2"/>
            <a:endCxn id="417816" idx="0"/>
          </p:cNvCxnSpPr>
          <p:nvPr/>
        </p:nvCxnSpPr>
        <p:spPr bwMode="auto">
          <a:xfrm>
            <a:off x="3194050" y="3733800"/>
            <a:ext cx="1426097" cy="1817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17826" name="Rectangle 34"/>
          <p:cNvSpPr>
            <a:spLocks noChangeArrowheads="1"/>
          </p:cNvSpPr>
          <p:nvPr/>
        </p:nvSpPr>
        <p:spPr bwMode="auto">
          <a:xfrm>
            <a:off x="609600" y="3048000"/>
            <a:ext cx="527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sz="1400" b="0">
                <a:cs typeface="Arial" pitchFamily="34" charset="0"/>
              </a:rPr>
              <a:t>expr</a:t>
            </a:r>
          </a:p>
        </p:txBody>
      </p:sp>
      <p:sp>
        <p:nvSpPr>
          <p:cNvPr id="417827" name="Rectangle 35"/>
          <p:cNvSpPr>
            <a:spLocks noChangeArrowheads="1"/>
          </p:cNvSpPr>
          <p:nvPr/>
        </p:nvSpPr>
        <p:spPr bwMode="auto">
          <a:xfrm>
            <a:off x="609600" y="1544638"/>
            <a:ext cx="12479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sz="1400" b="0">
                <a:cs typeface="Arial" pitchFamily="34" charset="0"/>
              </a:rPr>
              <a:t>expr + (2) + (3)</a:t>
            </a:r>
          </a:p>
        </p:txBody>
      </p:sp>
      <p:cxnSp>
        <p:nvCxnSpPr>
          <p:cNvPr id="417828" name="AutoShape 36"/>
          <p:cNvCxnSpPr>
            <a:cxnSpLocks noChangeShapeType="1"/>
            <a:stCxn id="417843" idx="6"/>
            <a:endCxn id="417834" idx="0"/>
          </p:cNvCxnSpPr>
          <p:nvPr/>
        </p:nvCxnSpPr>
        <p:spPr bwMode="auto">
          <a:xfrm flipH="1">
            <a:off x="5795080" y="4460875"/>
            <a:ext cx="510470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17829" name="AutoShape 37"/>
          <p:cNvCxnSpPr>
            <a:cxnSpLocks noChangeShapeType="1"/>
            <a:stCxn id="417844" idx="5"/>
            <a:endCxn id="417847" idx="0"/>
          </p:cNvCxnSpPr>
          <p:nvPr/>
        </p:nvCxnSpPr>
        <p:spPr bwMode="auto">
          <a:xfrm>
            <a:off x="6684916" y="4489404"/>
            <a:ext cx="331705" cy="9207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17830" name="AutoShape 38"/>
          <p:cNvCxnSpPr>
            <a:cxnSpLocks noChangeShapeType="1"/>
            <a:stCxn id="417861" idx="4"/>
            <a:endCxn id="417839" idx="0"/>
          </p:cNvCxnSpPr>
          <p:nvPr/>
        </p:nvCxnSpPr>
        <p:spPr bwMode="auto">
          <a:xfrm flipH="1">
            <a:off x="6362445" y="3579813"/>
            <a:ext cx="971805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17831" name="AutoShape 39"/>
          <p:cNvCxnSpPr>
            <a:cxnSpLocks noChangeShapeType="1"/>
            <a:stCxn id="417862" idx="4"/>
            <a:endCxn id="417852" idx="0"/>
          </p:cNvCxnSpPr>
          <p:nvPr/>
        </p:nvCxnSpPr>
        <p:spPr bwMode="auto">
          <a:xfrm>
            <a:off x="7724775" y="3581400"/>
            <a:ext cx="473324" cy="1828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5076057" y="5410200"/>
            <a:ext cx="1367610" cy="612775"/>
            <a:chOff x="4176" y="1075"/>
            <a:chExt cx="699" cy="386"/>
          </a:xfrm>
        </p:grpSpPr>
        <p:sp>
          <p:nvSpPr>
            <p:cNvPr id="417833" name="AutoShape 41"/>
            <p:cNvSpPr>
              <a:spLocks noChangeArrowheads="1"/>
            </p:cNvSpPr>
            <p:nvPr/>
          </p:nvSpPr>
          <p:spPr bwMode="auto">
            <a:xfrm>
              <a:off x="4176" y="1104"/>
              <a:ext cx="57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rtl="0"/>
              <a:endParaRPr lang="he-IL"/>
            </a:p>
          </p:txBody>
        </p:sp>
        <p:sp>
          <p:nvSpPr>
            <p:cNvPr id="417834" name="Text Box 42"/>
            <p:cNvSpPr txBox="1">
              <a:spLocks noChangeArrowheads="1"/>
            </p:cNvSpPr>
            <p:nvPr/>
          </p:nvSpPr>
          <p:spPr bwMode="auto">
            <a:xfrm>
              <a:off x="4212" y="1075"/>
              <a:ext cx="66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b="0">
                  <a:cs typeface="Arial" pitchFamily="34" charset="0"/>
                </a:rPr>
                <a:t>int_const</a:t>
              </a:r>
            </a:p>
          </p:txBody>
        </p:sp>
        <p:sp>
          <p:nvSpPr>
            <p:cNvPr id="417835" name="Line 43"/>
            <p:cNvSpPr>
              <a:spLocks noChangeShapeType="1"/>
            </p:cNvSpPr>
            <p:nvPr/>
          </p:nvSpPr>
          <p:spPr bwMode="auto">
            <a:xfrm>
              <a:off x="4176" y="12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 rtl="0"/>
              <a:endParaRPr lang="he-IL"/>
            </a:p>
          </p:txBody>
        </p:sp>
        <p:sp>
          <p:nvSpPr>
            <p:cNvPr id="417836" name="Text Box 44"/>
            <p:cNvSpPr txBox="1">
              <a:spLocks noChangeArrowheads="1"/>
            </p:cNvSpPr>
            <p:nvPr/>
          </p:nvSpPr>
          <p:spPr bwMode="auto">
            <a:xfrm>
              <a:off x="4248" y="1228"/>
              <a:ext cx="4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b="0" dirty="0" err="1">
                  <a:cs typeface="Arial" pitchFamily="34" charset="0"/>
                </a:rPr>
                <a:t>val</a:t>
              </a:r>
              <a:r>
                <a:rPr lang="en-US" b="0" dirty="0">
                  <a:cs typeface="Arial" pitchFamily="34" charset="0"/>
                </a:rPr>
                <a:t> = 1</a:t>
              </a:r>
            </a:p>
          </p:txBody>
        </p:sp>
      </p:grp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6019800" y="3962400"/>
            <a:ext cx="914400" cy="582613"/>
            <a:chOff x="4176" y="1498"/>
            <a:chExt cx="576" cy="367"/>
          </a:xfrm>
        </p:grpSpPr>
        <p:sp>
          <p:nvSpPr>
            <p:cNvPr id="417838" name="AutoShape 46"/>
            <p:cNvSpPr>
              <a:spLocks noChangeArrowheads="1"/>
            </p:cNvSpPr>
            <p:nvPr/>
          </p:nvSpPr>
          <p:spPr bwMode="auto">
            <a:xfrm>
              <a:off x="4176" y="1527"/>
              <a:ext cx="57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rtl="0"/>
              <a:endParaRPr lang="he-IL"/>
            </a:p>
          </p:txBody>
        </p:sp>
        <p:sp>
          <p:nvSpPr>
            <p:cNvPr id="417839" name="Text Box 47"/>
            <p:cNvSpPr txBox="1">
              <a:spLocks noChangeArrowheads="1"/>
            </p:cNvSpPr>
            <p:nvPr/>
          </p:nvSpPr>
          <p:spPr bwMode="auto">
            <a:xfrm>
              <a:off x="4212" y="1498"/>
              <a:ext cx="36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b="0">
                  <a:cs typeface="Arial" pitchFamily="34" charset="0"/>
                </a:rPr>
                <a:t>plus</a:t>
              </a:r>
            </a:p>
          </p:txBody>
        </p:sp>
        <p:sp>
          <p:nvSpPr>
            <p:cNvPr id="417840" name="Line 48"/>
            <p:cNvSpPr>
              <a:spLocks noChangeShapeType="1"/>
            </p:cNvSpPr>
            <p:nvPr/>
          </p:nvSpPr>
          <p:spPr bwMode="auto">
            <a:xfrm>
              <a:off x="4176" y="1647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 rtl="0"/>
              <a:endParaRPr lang="he-IL"/>
            </a:p>
          </p:txBody>
        </p:sp>
        <p:sp>
          <p:nvSpPr>
            <p:cNvPr id="417841" name="Text Box 49"/>
            <p:cNvSpPr txBox="1">
              <a:spLocks noChangeArrowheads="1"/>
            </p:cNvSpPr>
            <p:nvPr/>
          </p:nvSpPr>
          <p:spPr bwMode="auto">
            <a:xfrm>
              <a:off x="4212" y="1632"/>
              <a:ext cx="26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b="0">
                  <a:cs typeface="Arial" pitchFamily="34" charset="0"/>
                </a:rPr>
                <a:t>e1</a:t>
              </a:r>
            </a:p>
          </p:txBody>
        </p:sp>
        <p:sp>
          <p:nvSpPr>
            <p:cNvPr id="417842" name="Text Box 50"/>
            <p:cNvSpPr txBox="1">
              <a:spLocks noChangeArrowheads="1"/>
            </p:cNvSpPr>
            <p:nvPr/>
          </p:nvSpPr>
          <p:spPr bwMode="auto">
            <a:xfrm>
              <a:off x="4440" y="1632"/>
              <a:ext cx="26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b="0" dirty="0">
                  <a:cs typeface="Arial" pitchFamily="34" charset="0"/>
                </a:rPr>
                <a:t>e2</a:t>
              </a:r>
            </a:p>
          </p:txBody>
        </p:sp>
        <p:sp>
          <p:nvSpPr>
            <p:cNvPr id="417843" name="Oval 51"/>
            <p:cNvSpPr>
              <a:spLocks noChangeArrowheads="1"/>
            </p:cNvSpPr>
            <p:nvPr/>
          </p:nvSpPr>
          <p:spPr bwMode="auto">
            <a:xfrm>
              <a:off x="4308" y="1788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rtl="0"/>
              <a:endParaRPr lang="he-IL"/>
            </a:p>
          </p:txBody>
        </p:sp>
        <p:sp>
          <p:nvSpPr>
            <p:cNvPr id="417844" name="Oval 52"/>
            <p:cNvSpPr>
              <a:spLocks noChangeArrowheads="1"/>
            </p:cNvSpPr>
            <p:nvPr/>
          </p:nvSpPr>
          <p:spPr bwMode="auto">
            <a:xfrm>
              <a:off x="4554" y="1789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rtl="0"/>
              <a:endParaRPr lang="he-IL"/>
            </a:p>
          </p:txBody>
        </p:sp>
      </p:grp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6300193" y="5410200"/>
            <a:ext cx="1362674" cy="612775"/>
            <a:chOff x="4176" y="1075"/>
            <a:chExt cx="699" cy="386"/>
          </a:xfrm>
        </p:grpSpPr>
        <p:sp>
          <p:nvSpPr>
            <p:cNvPr id="417846" name="AutoShape 54"/>
            <p:cNvSpPr>
              <a:spLocks noChangeArrowheads="1"/>
            </p:cNvSpPr>
            <p:nvPr/>
          </p:nvSpPr>
          <p:spPr bwMode="auto">
            <a:xfrm>
              <a:off x="4176" y="1104"/>
              <a:ext cx="57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rtl="0"/>
              <a:endParaRPr lang="he-IL"/>
            </a:p>
          </p:txBody>
        </p:sp>
        <p:sp>
          <p:nvSpPr>
            <p:cNvPr id="417847" name="Text Box 55"/>
            <p:cNvSpPr txBox="1">
              <a:spLocks noChangeArrowheads="1"/>
            </p:cNvSpPr>
            <p:nvPr/>
          </p:nvSpPr>
          <p:spPr bwMode="auto">
            <a:xfrm>
              <a:off x="4212" y="1075"/>
              <a:ext cx="66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b="0">
                  <a:cs typeface="Arial" pitchFamily="34" charset="0"/>
                </a:rPr>
                <a:t>int_const</a:t>
              </a:r>
            </a:p>
          </p:txBody>
        </p:sp>
        <p:sp>
          <p:nvSpPr>
            <p:cNvPr id="417848" name="Line 56"/>
            <p:cNvSpPr>
              <a:spLocks noChangeShapeType="1"/>
            </p:cNvSpPr>
            <p:nvPr/>
          </p:nvSpPr>
          <p:spPr bwMode="auto">
            <a:xfrm>
              <a:off x="4176" y="12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 rtl="0"/>
              <a:endParaRPr lang="he-IL"/>
            </a:p>
          </p:txBody>
        </p:sp>
        <p:sp>
          <p:nvSpPr>
            <p:cNvPr id="417849" name="Text Box 57"/>
            <p:cNvSpPr txBox="1">
              <a:spLocks noChangeArrowheads="1"/>
            </p:cNvSpPr>
            <p:nvPr/>
          </p:nvSpPr>
          <p:spPr bwMode="auto">
            <a:xfrm>
              <a:off x="4248" y="1228"/>
              <a:ext cx="4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b="0" dirty="0" err="1">
                  <a:cs typeface="Arial" pitchFamily="34" charset="0"/>
                </a:rPr>
                <a:t>val</a:t>
              </a:r>
              <a:r>
                <a:rPr lang="en-US" b="0" dirty="0">
                  <a:cs typeface="Arial" pitchFamily="34" charset="0"/>
                </a:rPr>
                <a:t> = 2</a:t>
              </a:r>
            </a:p>
          </p:txBody>
        </p:sp>
      </p:grp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7524329" y="5410200"/>
            <a:ext cx="1281538" cy="612775"/>
            <a:chOff x="4176" y="1075"/>
            <a:chExt cx="699" cy="386"/>
          </a:xfrm>
        </p:grpSpPr>
        <p:sp>
          <p:nvSpPr>
            <p:cNvPr id="417851" name="AutoShape 59"/>
            <p:cNvSpPr>
              <a:spLocks noChangeArrowheads="1"/>
            </p:cNvSpPr>
            <p:nvPr/>
          </p:nvSpPr>
          <p:spPr bwMode="auto">
            <a:xfrm>
              <a:off x="4176" y="1104"/>
              <a:ext cx="57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rtl="0"/>
              <a:endParaRPr lang="he-IL"/>
            </a:p>
          </p:txBody>
        </p:sp>
        <p:sp>
          <p:nvSpPr>
            <p:cNvPr id="417852" name="Text Box 60"/>
            <p:cNvSpPr txBox="1">
              <a:spLocks noChangeArrowheads="1"/>
            </p:cNvSpPr>
            <p:nvPr/>
          </p:nvSpPr>
          <p:spPr bwMode="auto">
            <a:xfrm>
              <a:off x="4212" y="1075"/>
              <a:ext cx="66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b="0">
                  <a:cs typeface="Arial" pitchFamily="34" charset="0"/>
                </a:rPr>
                <a:t>int_const</a:t>
              </a:r>
            </a:p>
          </p:txBody>
        </p:sp>
        <p:sp>
          <p:nvSpPr>
            <p:cNvPr id="417853" name="Line 61"/>
            <p:cNvSpPr>
              <a:spLocks noChangeShapeType="1"/>
            </p:cNvSpPr>
            <p:nvPr/>
          </p:nvSpPr>
          <p:spPr bwMode="auto">
            <a:xfrm>
              <a:off x="4176" y="12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 rtl="0"/>
              <a:endParaRPr lang="he-IL"/>
            </a:p>
          </p:txBody>
        </p:sp>
        <p:sp>
          <p:nvSpPr>
            <p:cNvPr id="417854" name="Text Box 62"/>
            <p:cNvSpPr txBox="1">
              <a:spLocks noChangeArrowheads="1"/>
            </p:cNvSpPr>
            <p:nvPr/>
          </p:nvSpPr>
          <p:spPr bwMode="auto">
            <a:xfrm>
              <a:off x="4248" y="1228"/>
              <a:ext cx="4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b="0" dirty="0" err="1">
                  <a:cs typeface="Arial" pitchFamily="34" charset="0"/>
                </a:rPr>
                <a:t>val</a:t>
              </a:r>
              <a:r>
                <a:rPr lang="en-US" b="0" dirty="0">
                  <a:cs typeface="Arial" pitchFamily="34" charset="0"/>
                </a:rPr>
                <a:t> = 3</a:t>
              </a:r>
            </a:p>
          </p:txBody>
        </p:sp>
      </p:grpSp>
      <p:grpSp>
        <p:nvGrpSpPr>
          <p:cNvPr id="6" name="Group 63"/>
          <p:cNvGrpSpPr>
            <a:grpSpLocks/>
          </p:cNvGrpSpPr>
          <p:nvPr/>
        </p:nvGrpSpPr>
        <p:grpSpPr bwMode="auto">
          <a:xfrm>
            <a:off x="7086600" y="3043238"/>
            <a:ext cx="914400" cy="582612"/>
            <a:chOff x="4176" y="1498"/>
            <a:chExt cx="576" cy="367"/>
          </a:xfrm>
        </p:grpSpPr>
        <p:sp>
          <p:nvSpPr>
            <p:cNvPr id="417856" name="AutoShape 64"/>
            <p:cNvSpPr>
              <a:spLocks noChangeArrowheads="1"/>
            </p:cNvSpPr>
            <p:nvPr/>
          </p:nvSpPr>
          <p:spPr bwMode="auto">
            <a:xfrm>
              <a:off x="4176" y="1527"/>
              <a:ext cx="57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rtl="0"/>
              <a:endParaRPr lang="he-IL"/>
            </a:p>
          </p:txBody>
        </p:sp>
        <p:sp>
          <p:nvSpPr>
            <p:cNvPr id="417857" name="Text Box 65"/>
            <p:cNvSpPr txBox="1">
              <a:spLocks noChangeArrowheads="1"/>
            </p:cNvSpPr>
            <p:nvPr/>
          </p:nvSpPr>
          <p:spPr bwMode="auto">
            <a:xfrm>
              <a:off x="4212" y="1498"/>
              <a:ext cx="36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b="0">
                  <a:cs typeface="Arial" pitchFamily="34" charset="0"/>
                </a:rPr>
                <a:t>plus</a:t>
              </a:r>
            </a:p>
          </p:txBody>
        </p:sp>
        <p:sp>
          <p:nvSpPr>
            <p:cNvPr id="417858" name="Line 66"/>
            <p:cNvSpPr>
              <a:spLocks noChangeShapeType="1"/>
            </p:cNvSpPr>
            <p:nvPr/>
          </p:nvSpPr>
          <p:spPr bwMode="auto">
            <a:xfrm>
              <a:off x="4176" y="1647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 rtl="0"/>
              <a:endParaRPr lang="he-IL"/>
            </a:p>
          </p:txBody>
        </p:sp>
        <p:sp>
          <p:nvSpPr>
            <p:cNvPr id="417859" name="Text Box 67"/>
            <p:cNvSpPr txBox="1">
              <a:spLocks noChangeArrowheads="1"/>
            </p:cNvSpPr>
            <p:nvPr/>
          </p:nvSpPr>
          <p:spPr bwMode="auto">
            <a:xfrm>
              <a:off x="4212" y="1632"/>
              <a:ext cx="26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b="0">
                  <a:cs typeface="Arial" pitchFamily="34" charset="0"/>
                </a:rPr>
                <a:t>e1</a:t>
              </a:r>
            </a:p>
          </p:txBody>
        </p:sp>
        <p:sp>
          <p:nvSpPr>
            <p:cNvPr id="417860" name="Text Box 68"/>
            <p:cNvSpPr txBox="1">
              <a:spLocks noChangeArrowheads="1"/>
            </p:cNvSpPr>
            <p:nvPr/>
          </p:nvSpPr>
          <p:spPr bwMode="auto">
            <a:xfrm>
              <a:off x="4440" y="1632"/>
              <a:ext cx="26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b="0">
                  <a:cs typeface="Arial" pitchFamily="34" charset="0"/>
                </a:rPr>
                <a:t>e2</a:t>
              </a:r>
            </a:p>
          </p:txBody>
        </p:sp>
        <p:sp>
          <p:nvSpPr>
            <p:cNvPr id="417861" name="Oval 69"/>
            <p:cNvSpPr>
              <a:spLocks noChangeArrowheads="1"/>
            </p:cNvSpPr>
            <p:nvPr/>
          </p:nvSpPr>
          <p:spPr bwMode="auto">
            <a:xfrm>
              <a:off x="4308" y="1788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rtl="0"/>
              <a:endParaRPr lang="he-IL"/>
            </a:p>
          </p:txBody>
        </p:sp>
        <p:sp>
          <p:nvSpPr>
            <p:cNvPr id="417862" name="Oval 70"/>
            <p:cNvSpPr>
              <a:spLocks noChangeArrowheads="1"/>
            </p:cNvSpPr>
            <p:nvPr/>
          </p:nvSpPr>
          <p:spPr bwMode="auto">
            <a:xfrm>
              <a:off x="4554" y="1789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rtl="0"/>
              <a:endParaRPr lang="he-IL"/>
            </a:p>
          </p:txBody>
        </p:sp>
      </p:grpSp>
      <p:sp>
        <p:nvSpPr>
          <p:cNvPr id="417863" name="Rectangle 71"/>
          <p:cNvSpPr>
            <a:spLocks noChangeArrowheads="1"/>
          </p:cNvSpPr>
          <p:nvPr/>
        </p:nvSpPr>
        <p:spPr bwMode="auto">
          <a:xfrm>
            <a:off x="3346450" y="1112838"/>
            <a:ext cx="56896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/>
            <a:r>
              <a:rPr kumimoji="1" lang="en-US" sz="1800">
                <a:latin typeface="Courier New" pitchFamily="49" charset="0"/>
                <a:cs typeface="Courier New" pitchFamily="49" charset="0"/>
              </a:rPr>
              <a:t>expr </a:t>
            </a:r>
            <a:r>
              <a:rPr kumimoji="1" lang="en-US" sz="1800">
                <a:latin typeface="Courier New" pitchFamily="49" charset="0"/>
                <a:cs typeface="Courier New" pitchFamily="49" charset="0"/>
                <a:sym typeface="Symbol" pitchFamily="18" charset="2"/>
              </a:rPr>
              <a:t>::= </a:t>
            </a:r>
            <a:r>
              <a:rPr kumimoji="1" lang="en-US" sz="1800">
                <a:latin typeface="Courier New" pitchFamily="49" charset="0"/>
                <a:cs typeface="Courier New" pitchFamily="49" charset="0"/>
              </a:rPr>
              <a:t>expr:e1 PLUS expr:e2           </a:t>
            </a:r>
          </a:p>
          <a:p>
            <a:pPr algn="l" rtl="0"/>
            <a:r>
              <a:rPr kumimoji="1" lang="en-US" sz="1800">
                <a:latin typeface="Courier New" pitchFamily="49" charset="0"/>
                <a:cs typeface="Courier New" pitchFamily="49" charset="0"/>
              </a:rPr>
              <a:t>     {: RESULT = new plus(e1,e2); :}        </a:t>
            </a:r>
          </a:p>
          <a:p>
            <a:pPr algn="l" rtl="0"/>
            <a:r>
              <a:rPr kumimoji="1" lang="en-US" sz="1800">
                <a:latin typeface="Courier New" pitchFamily="49" charset="0"/>
                <a:cs typeface="Courier New" pitchFamily="49" charset="0"/>
              </a:rPr>
              <a:t>  | LPAREN expr:e RPAREN          </a:t>
            </a:r>
          </a:p>
          <a:p>
            <a:pPr algn="l" rtl="0"/>
            <a:r>
              <a:rPr kumimoji="1" lang="en-US" sz="1800">
                <a:latin typeface="Courier New" pitchFamily="49" charset="0"/>
                <a:cs typeface="Courier New" pitchFamily="49" charset="0"/>
              </a:rPr>
              <a:t>     {: RESULT = e; :}</a:t>
            </a:r>
          </a:p>
          <a:p>
            <a:pPr algn="l" rtl="0"/>
            <a:r>
              <a:rPr kumimoji="1" lang="en-US" sz="1800">
                <a:latin typeface="Courier New" pitchFamily="49" charset="0"/>
                <a:cs typeface="Courier New" pitchFamily="49" charset="0"/>
              </a:rPr>
              <a:t>  | INT_CONST:i        </a:t>
            </a:r>
          </a:p>
          <a:p>
            <a:pPr algn="l" rtl="0"/>
            <a:r>
              <a:rPr kumimoji="1" lang="en-US" sz="1800">
                <a:latin typeface="Courier New" pitchFamily="49" charset="0"/>
                <a:cs typeface="Courier New" pitchFamily="49" charset="0"/>
              </a:rPr>
              <a:t>     {: RESULT = new int_const(…, i); :}</a:t>
            </a:r>
          </a:p>
        </p:txBody>
      </p:sp>
      <p:sp>
        <p:nvSpPr>
          <p:cNvPr id="417864" name="Rectangle 7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AST construction</a:t>
            </a:r>
          </a:p>
        </p:txBody>
      </p:sp>
      <p:sp>
        <p:nvSpPr>
          <p:cNvPr id="73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</p:spPr>
        <p:txBody>
          <a:bodyPr/>
          <a:lstStyle/>
          <a:p>
            <a:fld id="{DAF22AC9-109E-4E4D-92F9-530E51D9A3A2}" type="slidenum">
              <a:rPr lang="he-IL" smtClean="0"/>
              <a:pPr/>
              <a:t>24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17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78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7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7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7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17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77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1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1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1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17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17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178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17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17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1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1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17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17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178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17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17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17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17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17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17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17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178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17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17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17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1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41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6" grpId="0"/>
      <p:bldP spid="417798" grpId="0"/>
      <p:bldP spid="417804" grpId="0"/>
      <p:bldP spid="417806" grpId="0"/>
      <p:bldP spid="417807" grpId="0"/>
      <p:bldP spid="417817" grpId="0"/>
      <p:bldP spid="417818" grpId="0"/>
      <p:bldP spid="417820" grpId="0"/>
      <p:bldP spid="417826" grpId="0"/>
      <p:bldP spid="4178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ChangeArrowheads="1"/>
          </p:cNvSpPr>
          <p:nvPr/>
        </p:nvSpPr>
        <p:spPr bwMode="auto">
          <a:xfrm>
            <a:off x="457200" y="1143000"/>
            <a:ext cx="8178800" cy="552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terminal Integer NUMBER;</a:t>
            </a:r>
          </a:p>
          <a:p>
            <a:pPr marL="342900" indent="-342900" algn="l" rtl="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terminal PLUS,MINUS,MULT,DIV,LPAREN,RPAREN,</a:t>
            </a:r>
            <a:r>
              <a:rPr lang="en-US" sz="16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SEMI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 algn="l" rtl="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terminal UMINUS;</a:t>
            </a:r>
          </a:p>
          <a:p>
            <a:pPr marL="342900" indent="-342900" algn="l" rtl="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non terminal Integer expr;</a:t>
            </a:r>
          </a:p>
          <a:p>
            <a:pPr marL="342900" indent="-342900" algn="l" rtl="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non terminal expr_list, expr_part; </a:t>
            </a:r>
          </a:p>
          <a:p>
            <a:pPr marL="342900" indent="-342900" algn="l" rtl="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precedence left PLUS, MINUS;</a:t>
            </a:r>
          </a:p>
          <a:p>
            <a:pPr marL="342900" indent="-342900" algn="l" rtl="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precedence left DIV, MULT;</a:t>
            </a:r>
          </a:p>
          <a:p>
            <a:pPr marL="342900" indent="-342900" algn="l" rtl="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precedence left UMINUS;</a:t>
            </a:r>
          </a:p>
          <a:p>
            <a:pPr marL="342900" indent="-342900" algn="l" rtl="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342900" indent="-342900" algn="l" rtl="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expr_list ::= expr_list expr_part </a:t>
            </a:r>
          </a:p>
          <a:p>
            <a:pPr marL="342900" indent="-342900" algn="l" rtl="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| expr_part</a:t>
            </a:r>
          </a:p>
          <a:p>
            <a:pPr marL="342900" indent="-342900" algn="l" rtl="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; </a:t>
            </a:r>
          </a:p>
          <a:p>
            <a:pPr marL="342900" indent="-342900" algn="l" rtl="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expr_part ::= expr:e {: System.out.println("= " + e); :} SEMI </a:t>
            </a:r>
          </a:p>
          <a:p>
            <a:pPr marL="342900" indent="-342900" algn="l" rtl="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; </a:t>
            </a:r>
          </a:p>
          <a:p>
            <a:pPr marL="342900" indent="-342900" algn="l" rtl="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expr ::= expr PLUS expr</a:t>
            </a:r>
          </a:p>
          <a:p>
            <a:pPr marL="342900" indent="-342900" algn="l" rtl="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		| expr MINUS expr</a:t>
            </a:r>
          </a:p>
          <a:p>
            <a:pPr marL="342900" indent="-342900" algn="l" rtl="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		| expr MULT expr</a:t>
            </a:r>
          </a:p>
          <a:p>
            <a:pPr marL="342900" indent="-342900" algn="l" rtl="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		| expr DIV expr</a:t>
            </a:r>
          </a:p>
          <a:p>
            <a:pPr marL="342900" indent="-342900" algn="l" rtl="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		| MINUS expr %prec UMINUS</a:t>
            </a:r>
          </a:p>
          <a:p>
            <a:pPr marL="342900" indent="-342900" algn="l" rtl="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		| LPAREN expr RPAREN</a:t>
            </a:r>
          </a:p>
          <a:p>
            <a:pPr marL="342900" indent="-342900" algn="l" rtl="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		| NUMBER</a:t>
            </a:r>
          </a:p>
          <a:p>
            <a:pPr marL="342900" indent="-342900" algn="l" rtl="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	;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lists</a:t>
            </a:r>
            <a:endParaRPr lang="en-US" dirty="0"/>
          </a:p>
        </p:txBody>
      </p:sp>
      <p:sp>
        <p:nvSpPr>
          <p:cNvPr id="5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</p:spPr>
        <p:txBody>
          <a:bodyPr/>
          <a:lstStyle/>
          <a:p>
            <a:fld id="{DAF22AC9-109E-4E4D-92F9-530E51D9A3A2}" type="slidenum">
              <a:rPr lang="he-IL" smtClean="0"/>
              <a:pPr/>
              <a:t>25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 calculator</a:t>
            </a:r>
          </a:p>
        </p:txBody>
      </p:sp>
      <p:sp>
        <p:nvSpPr>
          <p:cNvPr id="392195" name="Rectangle 3"/>
          <p:cNvSpPr>
            <a:spLocks noChangeArrowheads="1"/>
          </p:cNvSpPr>
          <p:nvPr/>
        </p:nvSpPr>
        <p:spPr bwMode="auto">
          <a:xfrm>
            <a:off x="2286000" y="1905000"/>
            <a:ext cx="4572000" cy="198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sz="1800" dirty="0" err="1">
                <a:latin typeface="Courier New" pitchFamily="49" charset="0"/>
                <a:cs typeface="Courier New" pitchFamily="49" charset="0"/>
              </a:rPr>
              <a:t>expr</a:t>
            </a:r>
            <a:r>
              <a:rPr kumimoji="1"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sz="18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</a:t>
            </a:r>
            <a:r>
              <a:rPr kumimoji="1"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sz="1800" dirty="0" err="1">
                <a:latin typeface="Courier New" pitchFamily="49" charset="0"/>
                <a:cs typeface="Courier New" pitchFamily="49" charset="0"/>
              </a:rPr>
              <a:t>expr</a:t>
            </a:r>
            <a:r>
              <a:rPr kumimoji="1" lang="en-US" sz="18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kumimoji="1" lang="en-US" sz="1800" dirty="0" err="1">
                <a:latin typeface="Courier New" pitchFamily="49" charset="0"/>
                <a:cs typeface="Courier New" pitchFamily="49" charset="0"/>
              </a:rPr>
              <a:t>expr</a:t>
            </a:r>
            <a:endParaRPr kumimoji="1" lang="en-US" sz="1800" dirty="0">
              <a:latin typeface="Courier New" pitchFamily="49" charset="0"/>
              <a:cs typeface="Courier New" pitchFamily="49" charset="0"/>
            </a:endParaRPr>
          </a:p>
          <a:p>
            <a:pPr algn="l" rtl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sz="1800" dirty="0">
                <a:latin typeface="Courier New" pitchFamily="49" charset="0"/>
                <a:cs typeface="Courier New" pitchFamily="49" charset="0"/>
              </a:rPr>
              <a:t>	| </a:t>
            </a:r>
            <a:r>
              <a:rPr kumimoji="1" lang="en-US" sz="1800" dirty="0" err="1">
                <a:latin typeface="Courier New" pitchFamily="49" charset="0"/>
                <a:cs typeface="Courier New" pitchFamily="49" charset="0"/>
              </a:rPr>
              <a:t>expr</a:t>
            </a:r>
            <a:r>
              <a:rPr kumimoji="1" lang="en-US" sz="1800" dirty="0">
                <a:latin typeface="Courier New" pitchFamily="49" charset="0"/>
                <a:cs typeface="Courier New" pitchFamily="49" charset="0"/>
              </a:rPr>
              <a:t> - </a:t>
            </a:r>
            <a:r>
              <a:rPr kumimoji="1" lang="en-US" sz="1800" dirty="0" err="1">
                <a:latin typeface="Courier New" pitchFamily="49" charset="0"/>
                <a:cs typeface="Courier New" pitchFamily="49" charset="0"/>
              </a:rPr>
              <a:t>expr</a:t>
            </a:r>
            <a:endParaRPr kumimoji="1" lang="en-US" sz="1800" dirty="0">
              <a:latin typeface="Courier New" pitchFamily="49" charset="0"/>
              <a:cs typeface="Courier New" pitchFamily="49" charset="0"/>
            </a:endParaRPr>
          </a:p>
          <a:p>
            <a:pPr algn="l" rtl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sz="1800" dirty="0">
                <a:latin typeface="Courier New" pitchFamily="49" charset="0"/>
                <a:cs typeface="Courier New" pitchFamily="49" charset="0"/>
              </a:rPr>
              <a:t>	| </a:t>
            </a:r>
            <a:r>
              <a:rPr kumimoji="1" lang="en-US" sz="1800" dirty="0" err="1">
                <a:latin typeface="Courier New" pitchFamily="49" charset="0"/>
                <a:cs typeface="Courier New" pitchFamily="49" charset="0"/>
              </a:rPr>
              <a:t>expr</a:t>
            </a:r>
            <a:r>
              <a:rPr kumimoji="1" lang="en-US" sz="18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kumimoji="1" lang="en-US" sz="1800" dirty="0" err="1">
                <a:latin typeface="Courier New" pitchFamily="49" charset="0"/>
                <a:cs typeface="Courier New" pitchFamily="49" charset="0"/>
              </a:rPr>
              <a:t>expr</a:t>
            </a:r>
            <a:endParaRPr kumimoji="1" lang="en-US" sz="1800" dirty="0">
              <a:latin typeface="Courier New" pitchFamily="49" charset="0"/>
              <a:cs typeface="Courier New" pitchFamily="49" charset="0"/>
            </a:endParaRPr>
          </a:p>
          <a:p>
            <a:pPr algn="l" rtl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sz="1800" dirty="0">
                <a:latin typeface="Courier New" pitchFamily="49" charset="0"/>
                <a:cs typeface="Courier New" pitchFamily="49" charset="0"/>
              </a:rPr>
              <a:t>	| </a:t>
            </a:r>
            <a:r>
              <a:rPr kumimoji="1" lang="en-US" sz="1800" dirty="0" err="1">
                <a:latin typeface="Courier New" pitchFamily="49" charset="0"/>
                <a:cs typeface="Courier New" pitchFamily="49" charset="0"/>
              </a:rPr>
              <a:t>expr</a:t>
            </a:r>
            <a:r>
              <a:rPr kumimoji="1" lang="en-US" sz="1800" dirty="0">
                <a:latin typeface="Courier New" pitchFamily="49" charset="0"/>
                <a:cs typeface="Courier New" pitchFamily="49" charset="0"/>
              </a:rPr>
              <a:t> / </a:t>
            </a:r>
            <a:r>
              <a:rPr kumimoji="1" lang="en-US" sz="1800" dirty="0" err="1">
                <a:latin typeface="Courier New" pitchFamily="49" charset="0"/>
                <a:cs typeface="Courier New" pitchFamily="49" charset="0"/>
              </a:rPr>
              <a:t>expr</a:t>
            </a:r>
            <a:endParaRPr kumimoji="1" lang="en-US" sz="1800" dirty="0">
              <a:latin typeface="Courier New" pitchFamily="49" charset="0"/>
              <a:cs typeface="Courier New" pitchFamily="49" charset="0"/>
            </a:endParaRPr>
          </a:p>
          <a:p>
            <a:pPr algn="l" rtl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sz="1800" dirty="0">
                <a:latin typeface="Courier New" pitchFamily="49" charset="0"/>
                <a:cs typeface="Courier New" pitchFamily="49" charset="0"/>
              </a:rPr>
              <a:t>	| - </a:t>
            </a:r>
            <a:r>
              <a:rPr kumimoji="1" lang="en-US" sz="1800" dirty="0" err="1">
                <a:latin typeface="Courier New" pitchFamily="49" charset="0"/>
                <a:cs typeface="Courier New" pitchFamily="49" charset="0"/>
              </a:rPr>
              <a:t>expr</a:t>
            </a:r>
            <a:endParaRPr kumimoji="1" lang="en-US" sz="1800" dirty="0">
              <a:latin typeface="Courier New" pitchFamily="49" charset="0"/>
              <a:cs typeface="Courier New" pitchFamily="49" charset="0"/>
            </a:endParaRPr>
          </a:p>
          <a:p>
            <a:pPr algn="l" rtl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sz="1800" dirty="0">
                <a:latin typeface="Courier New" pitchFamily="49" charset="0"/>
                <a:cs typeface="Courier New" pitchFamily="49" charset="0"/>
              </a:rPr>
              <a:t>	| ( </a:t>
            </a:r>
            <a:r>
              <a:rPr kumimoji="1" lang="en-US" sz="1800" dirty="0" err="1">
                <a:latin typeface="Courier New" pitchFamily="49" charset="0"/>
                <a:cs typeface="Courier New" pitchFamily="49" charset="0"/>
              </a:rPr>
              <a:t>expr</a:t>
            </a:r>
            <a:r>
              <a:rPr kumimoji="1" lang="en-US" sz="1800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 algn="l" rtl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sz="1800" dirty="0">
                <a:latin typeface="Courier New" pitchFamily="49" charset="0"/>
                <a:cs typeface="Courier New" pitchFamily="49" charset="0"/>
              </a:rPr>
              <a:t>	| number</a:t>
            </a:r>
          </a:p>
        </p:txBody>
      </p:sp>
      <p:sp>
        <p:nvSpPr>
          <p:cNvPr id="392196" name="Text Box 4"/>
          <p:cNvSpPr txBox="1">
            <a:spLocks noChangeArrowheads="1"/>
          </p:cNvSpPr>
          <p:nvPr/>
        </p:nvSpPr>
        <p:spPr bwMode="auto">
          <a:xfrm>
            <a:off x="1177925" y="4529138"/>
            <a:ext cx="631288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400" b="0">
                <a:cs typeface="Arial" pitchFamily="34" charset="0"/>
              </a:rPr>
              <a:t>Goals of expression calculator parser:</a:t>
            </a:r>
          </a:p>
          <a:p>
            <a:pPr algn="l" rtl="0">
              <a:buFontTx/>
              <a:buChar char="•"/>
            </a:pPr>
            <a:r>
              <a:rPr lang="en-US" sz="2400" b="0">
                <a:cs typeface="Arial" pitchFamily="34" charset="0"/>
              </a:rPr>
              <a:t> Is 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2+3+4+5</a:t>
            </a:r>
            <a:r>
              <a:rPr lang="en-US" sz="2400" b="0">
                <a:cs typeface="Arial" pitchFamily="34" charset="0"/>
              </a:rPr>
              <a:t> a </a:t>
            </a:r>
            <a:r>
              <a:rPr lang="en-US" sz="2400" b="0">
                <a:solidFill>
                  <a:schemeClr val="tx2"/>
                </a:solidFill>
                <a:cs typeface="Arial" pitchFamily="34" charset="0"/>
              </a:rPr>
              <a:t>valid</a:t>
            </a:r>
            <a:r>
              <a:rPr lang="en-US" sz="2400" b="0">
                <a:cs typeface="Arial" pitchFamily="34" charset="0"/>
              </a:rPr>
              <a:t> expression?</a:t>
            </a:r>
          </a:p>
          <a:p>
            <a:pPr algn="l" rtl="0">
              <a:buFontTx/>
              <a:buChar char="•"/>
            </a:pPr>
            <a:r>
              <a:rPr lang="en-US" sz="2400" b="0">
                <a:cs typeface="Arial" pitchFamily="34" charset="0"/>
              </a:rPr>
              <a:t> What is the </a:t>
            </a:r>
            <a:r>
              <a:rPr lang="en-US" sz="2400" b="0">
                <a:solidFill>
                  <a:schemeClr val="tx2"/>
                </a:solidFill>
                <a:cs typeface="Arial" pitchFamily="34" charset="0"/>
              </a:rPr>
              <a:t>meaning</a:t>
            </a:r>
            <a:r>
              <a:rPr lang="en-US" sz="2400" b="0">
                <a:cs typeface="Arial" pitchFamily="34" charset="0"/>
              </a:rPr>
              <a:t> (value) of this expression?</a:t>
            </a:r>
          </a:p>
        </p:txBody>
      </p:sp>
      <p:sp>
        <p:nvSpPr>
          <p:cNvPr id="6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</p:spPr>
        <p:txBody>
          <a:bodyPr/>
          <a:lstStyle/>
          <a:p>
            <a:fld id="{DAF22AC9-109E-4E4D-92F9-530E51D9A3A2}" type="slidenum">
              <a:rPr lang="he-IL" smtClean="0"/>
              <a:pPr/>
              <a:t>3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Syntax analysis with </a:t>
            </a:r>
            <a:r>
              <a:rPr lang="en-US" sz="4000" dirty="0" smtClean="0"/>
              <a:t>CUP</a:t>
            </a:r>
            <a:endParaRPr lang="en-US" sz="4000" dirty="0"/>
          </a:p>
        </p:txBody>
      </p:sp>
      <p:sp>
        <p:nvSpPr>
          <p:cNvPr id="393220" name="AutoShape 4"/>
          <p:cNvSpPr>
            <a:spLocks noChangeArrowheads="1"/>
          </p:cNvSpPr>
          <p:nvPr/>
        </p:nvSpPr>
        <p:spPr bwMode="auto">
          <a:xfrm>
            <a:off x="1981200" y="4684713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rtl="0"/>
            <a:r>
              <a:rPr lang="en-US" sz="1600" b="0" dirty="0" smtClean="0">
                <a:cs typeface="Arial" pitchFamily="34" charset="0"/>
              </a:rPr>
              <a:t>CUP</a:t>
            </a:r>
            <a:endParaRPr lang="en-US" sz="1600" b="0" dirty="0">
              <a:cs typeface="Arial" pitchFamily="34" charset="0"/>
            </a:endParaRPr>
          </a:p>
        </p:txBody>
      </p:sp>
      <p:sp>
        <p:nvSpPr>
          <p:cNvPr id="393221" name="AutoShape 5"/>
          <p:cNvSpPr>
            <a:spLocks noChangeArrowheads="1"/>
          </p:cNvSpPr>
          <p:nvPr/>
        </p:nvSpPr>
        <p:spPr bwMode="auto">
          <a:xfrm>
            <a:off x="5181600" y="4684713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rtl="0"/>
            <a:r>
              <a:rPr lang="en-US" sz="1600" b="0">
                <a:cs typeface="Arial" pitchFamily="34" charset="0"/>
              </a:rPr>
              <a:t>javac</a:t>
            </a:r>
          </a:p>
        </p:txBody>
      </p:sp>
      <p:cxnSp>
        <p:nvCxnSpPr>
          <p:cNvPr id="393222" name="AutoShape 6"/>
          <p:cNvCxnSpPr>
            <a:cxnSpLocks noChangeShapeType="1"/>
            <a:stCxn id="393220" idx="3"/>
            <a:endCxn id="393226" idx="2"/>
          </p:cNvCxnSpPr>
          <p:nvPr/>
        </p:nvCxnSpPr>
        <p:spPr bwMode="auto">
          <a:xfrm>
            <a:off x="3429000" y="5027613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93223" name="Oval 7"/>
          <p:cNvSpPr>
            <a:spLocks noChangeArrowheads="1"/>
          </p:cNvSpPr>
          <p:nvPr/>
        </p:nvSpPr>
        <p:spPr bwMode="auto">
          <a:xfrm>
            <a:off x="533400" y="4608513"/>
            <a:ext cx="1143000" cy="8382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rtl="0"/>
            <a:r>
              <a:rPr lang="en-US" sz="1600" b="0">
                <a:cs typeface="Arial" pitchFamily="34" charset="0"/>
              </a:rPr>
              <a:t>Parser</a:t>
            </a:r>
            <a:br>
              <a:rPr lang="en-US" sz="1600" b="0">
                <a:cs typeface="Arial" pitchFamily="34" charset="0"/>
              </a:rPr>
            </a:br>
            <a:r>
              <a:rPr lang="en-US" sz="1600" b="0">
                <a:cs typeface="Arial" pitchFamily="34" charset="0"/>
              </a:rPr>
              <a:t>spec</a:t>
            </a:r>
          </a:p>
        </p:txBody>
      </p:sp>
      <p:cxnSp>
        <p:nvCxnSpPr>
          <p:cNvPr id="393224" name="AutoShape 8"/>
          <p:cNvCxnSpPr>
            <a:cxnSpLocks noChangeShapeType="1"/>
            <a:stCxn id="393221" idx="3"/>
            <a:endCxn id="393228" idx="2"/>
          </p:cNvCxnSpPr>
          <p:nvPr/>
        </p:nvCxnSpPr>
        <p:spPr bwMode="auto">
          <a:xfrm>
            <a:off x="6629400" y="5027613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3225" name="AutoShape 9"/>
          <p:cNvCxnSpPr>
            <a:cxnSpLocks noChangeShapeType="1"/>
            <a:stCxn id="393223" idx="6"/>
            <a:endCxn id="393220" idx="1"/>
          </p:cNvCxnSpPr>
          <p:nvPr/>
        </p:nvCxnSpPr>
        <p:spPr bwMode="auto">
          <a:xfrm>
            <a:off x="1676400" y="5027613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93226" name="Oval 10"/>
          <p:cNvSpPr>
            <a:spLocks noChangeArrowheads="1"/>
          </p:cNvSpPr>
          <p:nvPr/>
        </p:nvSpPr>
        <p:spPr bwMode="auto">
          <a:xfrm>
            <a:off x="3733800" y="4608513"/>
            <a:ext cx="1143000" cy="8382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rtl="0"/>
            <a:r>
              <a:rPr lang="en-US" sz="1600" b="0">
                <a:cs typeface="Arial" pitchFamily="34" charset="0"/>
              </a:rPr>
              <a:t>.java</a:t>
            </a:r>
          </a:p>
        </p:txBody>
      </p:sp>
      <p:cxnSp>
        <p:nvCxnSpPr>
          <p:cNvPr id="393227" name="AutoShape 11"/>
          <p:cNvCxnSpPr>
            <a:cxnSpLocks noChangeShapeType="1"/>
            <a:stCxn id="393226" idx="6"/>
            <a:endCxn id="393221" idx="1"/>
          </p:cNvCxnSpPr>
          <p:nvPr/>
        </p:nvCxnSpPr>
        <p:spPr bwMode="auto">
          <a:xfrm>
            <a:off x="4876800" y="5027613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93228" name="Oval 12"/>
          <p:cNvSpPr>
            <a:spLocks noChangeArrowheads="1"/>
          </p:cNvSpPr>
          <p:nvPr/>
        </p:nvSpPr>
        <p:spPr bwMode="auto">
          <a:xfrm>
            <a:off x="6934200" y="4608513"/>
            <a:ext cx="1143000" cy="8382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rtl="0"/>
            <a:r>
              <a:rPr lang="en-US" sz="1600" b="0">
                <a:cs typeface="Arial" pitchFamily="34" charset="0"/>
              </a:rPr>
              <a:t>Parser</a:t>
            </a:r>
          </a:p>
        </p:txBody>
      </p:sp>
      <p:cxnSp>
        <p:nvCxnSpPr>
          <p:cNvPr id="393229" name="AutoShape 13"/>
          <p:cNvCxnSpPr>
            <a:cxnSpLocks noChangeShapeType="1"/>
            <a:stCxn id="393242" idx="2"/>
            <a:endCxn id="393228" idx="0"/>
          </p:cNvCxnSpPr>
          <p:nvPr/>
        </p:nvCxnSpPr>
        <p:spPr bwMode="auto">
          <a:xfrm>
            <a:off x="7486913" y="4399379"/>
            <a:ext cx="18787" cy="20913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3230" name="AutoShape 14"/>
          <p:cNvCxnSpPr>
            <a:cxnSpLocks noChangeShapeType="1"/>
            <a:stCxn id="393228" idx="4"/>
          </p:cNvCxnSpPr>
          <p:nvPr/>
        </p:nvCxnSpPr>
        <p:spPr bwMode="auto">
          <a:xfrm>
            <a:off x="7505700" y="5446713"/>
            <a:ext cx="9525" cy="246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93231" name="Oval 15"/>
          <p:cNvSpPr>
            <a:spLocks noChangeArrowheads="1"/>
          </p:cNvSpPr>
          <p:nvPr/>
        </p:nvSpPr>
        <p:spPr bwMode="auto">
          <a:xfrm>
            <a:off x="7519988" y="57689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/>
            <a:endParaRPr lang="he-IL"/>
          </a:p>
        </p:txBody>
      </p:sp>
      <p:sp>
        <p:nvSpPr>
          <p:cNvPr id="393232" name="Oval 16"/>
          <p:cNvSpPr>
            <a:spLocks noChangeArrowheads="1"/>
          </p:cNvSpPr>
          <p:nvPr/>
        </p:nvSpPr>
        <p:spPr bwMode="auto">
          <a:xfrm>
            <a:off x="7215188" y="602932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/>
            <a:endParaRPr lang="he-IL"/>
          </a:p>
        </p:txBody>
      </p:sp>
      <p:sp>
        <p:nvSpPr>
          <p:cNvPr id="393233" name="Oval 17"/>
          <p:cNvSpPr>
            <a:spLocks noChangeArrowheads="1"/>
          </p:cNvSpPr>
          <p:nvPr/>
        </p:nvSpPr>
        <p:spPr bwMode="auto">
          <a:xfrm>
            <a:off x="7519988" y="602932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/>
            <a:endParaRPr lang="he-IL"/>
          </a:p>
        </p:txBody>
      </p:sp>
      <p:sp>
        <p:nvSpPr>
          <p:cNvPr id="393234" name="Oval 18"/>
          <p:cNvSpPr>
            <a:spLocks noChangeArrowheads="1"/>
          </p:cNvSpPr>
          <p:nvPr/>
        </p:nvSpPr>
        <p:spPr bwMode="auto">
          <a:xfrm>
            <a:off x="7062788" y="62515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/>
            <a:endParaRPr lang="he-IL"/>
          </a:p>
        </p:txBody>
      </p:sp>
      <p:sp>
        <p:nvSpPr>
          <p:cNvPr id="393235" name="Oval 19"/>
          <p:cNvSpPr>
            <a:spLocks noChangeArrowheads="1"/>
          </p:cNvSpPr>
          <p:nvPr/>
        </p:nvSpPr>
        <p:spPr bwMode="auto">
          <a:xfrm>
            <a:off x="7367588" y="62515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/>
            <a:endParaRPr lang="he-IL"/>
          </a:p>
        </p:txBody>
      </p:sp>
      <p:cxnSp>
        <p:nvCxnSpPr>
          <p:cNvPr id="393236" name="AutoShape 20"/>
          <p:cNvCxnSpPr>
            <a:cxnSpLocks noChangeShapeType="1"/>
            <a:stCxn id="393231" idx="4"/>
            <a:endCxn id="393232" idx="7"/>
          </p:cNvCxnSpPr>
          <p:nvPr/>
        </p:nvCxnSpPr>
        <p:spPr bwMode="auto">
          <a:xfrm flipH="1">
            <a:off x="7280275" y="5845175"/>
            <a:ext cx="277813" cy="195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3237" name="AutoShape 21"/>
          <p:cNvCxnSpPr>
            <a:cxnSpLocks noChangeShapeType="1"/>
            <a:stCxn id="393231" idx="4"/>
            <a:endCxn id="393233" idx="0"/>
          </p:cNvCxnSpPr>
          <p:nvPr/>
        </p:nvCxnSpPr>
        <p:spPr bwMode="auto">
          <a:xfrm>
            <a:off x="7558088" y="5845175"/>
            <a:ext cx="0" cy="184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3238" name="AutoShape 22"/>
          <p:cNvCxnSpPr>
            <a:cxnSpLocks noChangeShapeType="1"/>
            <a:stCxn id="393232" idx="4"/>
            <a:endCxn id="393234" idx="0"/>
          </p:cNvCxnSpPr>
          <p:nvPr/>
        </p:nvCxnSpPr>
        <p:spPr bwMode="auto">
          <a:xfrm flipH="1">
            <a:off x="7100888" y="6105525"/>
            <a:ext cx="152400" cy="146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3239" name="AutoShape 23"/>
          <p:cNvCxnSpPr>
            <a:cxnSpLocks noChangeShapeType="1"/>
            <a:stCxn id="393232" idx="4"/>
            <a:endCxn id="393235" idx="0"/>
          </p:cNvCxnSpPr>
          <p:nvPr/>
        </p:nvCxnSpPr>
        <p:spPr bwMode="auto">
          <a:xfrm>
            <a:off x="7253288" y="6105525"/>
            <a:ext cx="152400" cy="146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93240" name="Text Box 24"/>
          <p:cNvSpPr txBox="1">
            <a:spLocks noChangeArrowheads="1"/>
          </p:cNvSpPr>
          <p:nvPr/>
        </p:nvSpPr>
        <p:spPr bwMode="auto">
          <a:xfrm>
            <a:off x="7273925" y="6332538"/>
            <a:ext cx="4958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1600" b="0">
                <a:cs typeface="Arial" pitchFamily="34" charset="0"/>
              </a:rPr>
              <a:t>AST</a:t>
            </a:r>
          </a:p>
        </p:txBody>
      </p:sp>
      <p:sp>
        <p:nvSpPr>
          <p:cNvPr id="393241" name="Rectangle 25"/>
          <p:cNvSpPr>
            <a:spLocks noChangeArrowheads="1"/>
          </p:cNvSpPr>
          <p:nvPr/>
        </p:nvSpPr>
        <p:spPr bwMode="auto">
          <a:xfrm>
            <a:off x="457200" y="1371600"/>
            <a:ext cx="8178800" cy="295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3200" b="0" dirty="0" smtClean="0">
                <a:cs typeface="Arial" pitchFamily="34" charset="0"/>
              </a:rPr>
              <a:t>CUP </a:t>
            </a:r>
            <a:r>
              <a:rPr lang="en-US" sz="3200" b="0" dirty="0">
                <a:cs typeface="Arial" pitchFamily="34" charset="0"/>
              </a:rPr>
              <a:t>– parser generator</a:t>
            </a:r>
          </a:p>
          <a:p>
            <a:pPr marL="342900" indent="-342900" algn="l" rtl="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3200" b="0" dirty="0">
                <a:cs typeface="Arial" pitchFamily="34" charset="0"/>
              </a:rPr>
              <a:t>Generates an LALR(1) Parser</a:t>
            </a:r>
          </a:p>
          <a:p>
            <a:pPr marL="342900" indent="-342900" algn="l" rtl="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3200" b="0" dirty="0">
                <a:cs typeface="Arial" pitchFamily="34" charset="0"/>
              </a:rPr>
              <a:t>Input: spec file</a:t>
            </a:r>
          </a:p>
          <a:p>
            <a:pPr marL="342900" indent="-342900" algn="l" rtl="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3200" b="0" dirty="0">
                <a:cs typeface="Arial" pitchFamily="34" charset="0"/>
              </a:rPr>
              <a:t>Output: a syntax analyzer</a:t>
            </a:r>
          </a:p>
        </p:txBody>
      </p:sp>
      <p:sp>
        <p:nvSpPr>
          <p:cNvPr id="393242" name="Text Box 26"/>
          <p:cNvSpPr txBox="1">
            <a:spLocks noChangeArrowheads="1"/>
          </p:cNvSpPr>
          <p:nvPr/>
        </p:nvSpPr>
        <p:spPr bwMode="auto">
          <a:xfrm>
            <a:off x="7118350" y="4060825"/>
            <a:ext cx="7371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1600" b="0">
                <a:cs typeface="Arial" pitchFamily="34" charset="0"/>
              </a:rPr>
              <a:t>tokens</a:t>
            </a:r>
          </a:p>
        </p:txBody>
      </p:sp>
      <p:sp>
        <p:nvSpPr>
          <p:cNvPr id="27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</p:spPr>
        <p:txBody>
          <a:bodyPr/>
          <a:lstStyle/>
          <a:p>
            <a:fld id="{DAF22AC9-109E-4E4D-92F9-530E51D9A3A2}" type="slidenum">
              <a:rPr lang="he-IL" smtClean="0"/>
              <a:pPr/>
              <a:t>4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CUP </a:t>
            </a:r>
            <a:r>
              <a:rPr lang="en-US" dirty="0"/>
              <a:t>spec file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Package and import specifications</a:t>
            </a:r>
          </a:p>
          <a:p>
            <a:r>
              <a:rPr lang="en-US"/>
              <a:t>User code components</a:t>
            </a:r>
          </a:p>
          <a:p>
            <a:r>
              <a:rPr lang="en-US"/>
              <a:t>Symbol (terminal and non-terminal) lists</a:t>
            </a:r>
          </a:p>
          <a:p>
            <a:pPr lvl="1"/>
            <a:r>
              <a:rPr lang="en-US"/>
              <a:t>Terminals go to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sym.java</a:t>
            </a:r>
          </a:p>
          <a:p>
            <a:pPr lvl="1"/>
            <a:r>
              <a:rPr lang="en-US"/>
              <a:t>Types of AST nodes</a:t>
            </a:r>
          </a:p>
          <a:p>
            <a:r>
              <a:rPr lang="en-US"/>
              <a:t>Precedence declarations</a:t>
            </a:r>
          </a:p>
          <a:p>
            <a:r>
              <a:rPr lang="en-US"/>
              <a:t>The grammar</a:t>
            </a:r>
          </a:p>
          <a:p>
            <a:pPr lvl="1"/>
            <a:r>
              <a:rPr lang="en-US"/>
              <a:t>Semantic actions to construct AST</a:t>
            </a:r>
          </a:p>
        </p:txBody>
      </p:sp>
      <p:sp>
        <p:nvSpPr>
          <p:cNvPr id="5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</p:spPr>
        <p:txBody>
          <a:bodyPr/>
          <a:lstStyle/>
          <a:p>
            <a:fld id="{DAF22AC9-109E-4E4D-92F9-530E51D9A3A2}" type="slidenum">
              <a:rPr lang="he-IL" smtClean="0"/>
              <a:pPr/>
              <a:t>5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15888"/>
            <a:ext cx="8532813" cy="1260475"/>
          </a:xfrm>
        </p:spPr>
        <p:txBody>
          <a:bodyPr>
            <a:normAutofit fontScale="90000"/>
          </a:bodyPr>
          <a:lstStyle/>
          <a:p>
            <a:r>
              <a:rPr lang="en-US" sz="4000"/>
              <a:t>Expression Calculator – </a:t>
            </a:r>
            <a:br>
              <a:rPr lang="en-US" sz="4000"/>
            </a:br>
            <a:r>
              <a:rPr lang="en-US" sz="4000"/>
              <a:t>1</a:t>
            </a:r>
            <a:r>
              <a:rPr lang="en-US" sz="4000" baseline="30000"/>
              <a:t>st</a:t>
            </a:r>
            <a:r>
              <a:rPr lang="en-US" sz="4000"/>
              <a:t> Attempt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55750"/>
            <a:ext cx="8353425" cy="46450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terminal Integer NUMBER;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terminal PLUS, MINUS, MULT, DIV;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terminal LPAREN, RPAREN;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non terminal Integer expr;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expr ::= expr PLUS expr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| expr MINUS expr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| expr MULT expr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| expr DIV expr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| MINUS expr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| LPAREN expr RPAREN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| NUMBER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;	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976938" y="2168525"/>
            <a:ext cx="2057400" cy="609600"/>
            <a:chOff x="3765" y="1366"/>
            <a:chExt cx="1296" cy="384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95268" name="AutoShape 4"/>
            <p:cNvSpPr>
              <a:spLocks noChangeArrowheads="1"/>
            </p:cNvSpPr>
            <p:nvPr/>
          </p:nvSpPr>
          <p:spPr bwMode="auto">
            <a:xfrm>
              <a:off x="3765" y="1366"/>
              <a:ext cx="1296" cy="384"/>
            </a:xfrm>
            <a:prstGeom prst="wedgeRoundRectCallout">
              <a:avLst>
                <a:gd name="adj1" fmla="val -177625"/>
                <a:gd name="adj2" fmla="val 57551"/>
                <a:gd name="adj3" fmla="val 16667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rtl="0"/>
              <a:endParaRPr lang="he-IL" sz="1600" b="0">
                <a:cs typeface="Arial" pitchFamily="34" charset="0"/>
              </a:endParaRPr>
            </a:p>
          </p:txBody>
        </p:sp>
        <p:sp>
          <p:nvSpPr>
            <p:cNvPr id="395269" name="AutoShape 5"/>
            <p:cNvSpPr>
              <a:spLocks noChangeArrowheads="1"/>
            </p:cNvSpPr>
            <p:nvPr/>
          </p:nvSpPr>
          <p:spPr bwMode="auto">
            <a:xfrm>
              <a:off x="3765" y="1366"/>
              <a:ext cx="1296" cy="384"/>
            </a:xfrm>
            <a:prstGeom prst="wedgeRoundRectCallout">
              <a:avLst>
                <a:gd name="adj1" fmla="val -200773"/>
                <a:gd name="adj2" fmla="val -106773"/>
                <a:gd name="adj3" fmla="val 16667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rtl="0"/>
              <a:r>
                <a:rPr lang="en-US" sz="1600" b="0">
                  <a:cs typeface="Arial" pitchFamily="34" charset="0"/>
                </a:rPr>
                <a:t>Symbol type</a:t>
              </a:r>
              <a:br>
                <a:rPr lang="en-US" sz="1600" b="0">
                  <a:cs typeface="Arial" pitchFamily="34" charset="0"/>
                </a:rPr>
              </a:br>
              <a:r>
                <a:rPr lang="en-US" sz="1600" b="0">
                  <a:cs typeface="Arial" pitchFamily="34" charset="0"/>
                </a:rPr>
                <a:t>explained later</a:t>
              </a:r>
            </a:p>
          </p:txBody>
        </p:sp>
      </p:grpSp>
      <p:sp>
        <p:nvSpPr>
          <p:cNvPr id="8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</p:spPr>
        <p:txBody>
          <a:bodyPr/>
          <a:lstStyle/>
          <a:p>
            <a:fld id="{DAF22AC9-109E-4E4D-92F9-530E51D9A3A2}" type="slidenum">
              <a:rPr lang="he-IL" smtClean="0"/>
              <a:pPr/>
              <a:t>6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Ambiguities</a:t>
            </a:r>
          </a:p>
        </p:txBody>
      </p:sp>
      <p:sp>
        <p:nvSpPr>
          <p:cNvPr id="420888" name="Text Box 24"/>
          <p:cNvSpPr txBox="1">
            <a:spLocks noChangeArrowheads="1"/>
          </p:cNvSpPr>
          <p:nvPr/>
        </p:nvSpPr>
        <p:spPr bwMode="auto">
          <a:xfrm>
            <a:off x="3606800" y="3400425"/>
            <a:ext cx="12073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400" b="0">
                <a:cs typeface="Arial" pitchFamily="34" charset="0"/>
              </a:rPr>
              <a:t>a * b + c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397000" y="1304925"/>
            <a:ext cx="1717675" cy="2057400"/>
            <a:chOff x="806" y="1632"/>
            <a:chExt cx="1082" cy="1296"/>
          </a:xfrm>
        </p:grpSpPr>
        <p:sp>
          <p:nvSpPr>
            <p:cNvPr id="420890" name="Text Box 26"/>
            <p:cNvSpPr txBox="1">
              <a:spLocks noChangeArrowheads="1"/>
            </p:cNvSpPr>
            <p:nvPr/>
          </p:nvSpPr>
          <p:spPr bwMode="auto">
            <a:xfrm>
              <a:off x="806" y="2639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sz="2400" b="0">
                  <a:cs typeface="Arial" pitchFamily="34" charset="0"/>
                </a:rPr>
                <a:t>a</a:t>
              </a:r>
            </a:p>
          </p:txBody>
        </p:sp>
        <p:sp>
          <p:nvSpPr>
            <p:cNvPr id="420891" name="Text Box 27"/>
            <p:cNvSpPr txBox="1">
              <a:spLocks noChangeArrowheads="1"/>
            </p:cNvSpPr>
            <p:nvPr/>
          </p:nvSpPr>
          <p:spPr bwMode="auto">
            <a:xfrm>
              <a:off x="1242" y="2640"/>
              <a:ext cx="2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sz="2400" b="0">
                  <a:cs typeface="Arial" pitchFamily="34" charset="0"/>
                </a:rPr>
                <a:t>b</a:t>
              </a:r>
            </a:p>
          </p:txBody>
        </p:sp>
        <p:sp>
          <p:nvSpPr>
            <p:cNvPr id="420892" name="Text Box 28"/>
            <p:cNvSpPr txBox="1">
              <a:spLocks noChangeArrowheads="1"/>
            </p:cNvSpPr>
            <p:nvPr/>
          </p:nvSpPr>
          <p:spPr bwMode="auto">
            <a:xfrm>
              <a:off x="1683" y="2640"/>
              <a:ext cx="2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sz="2400" b="0">
                  <a:cs typeface="Arial" pitchFamily="34" charset="0"/>
                </a:rPr>
                <a:t>c</a:t>
              </a:r>
            </a:p>
          </p:txBody>
        </p:sp>
        <p:sp>
          <p:nvSpPr>
            <p:cNvPr id="420893" name="Text Box 29"/>
            <p:cNvSpPr txBox="1">
              <a:spLocks noChangeArrowheads="1"/>
            </p:cNvSpPr>
            <p:nvPr/>
          </p:nvSpPr>
          <p:spPr bwMode="auto">
            <a:xfrm>
              <a:off x="1440" y="2160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sz="2400" b="0">
                  <a:cs typeface="Arial" pitchFamily="34" charset="0"/>
                </a:rPr>
                <a:t>+</a:t>
              </a:r>
            </a:p>
          </p:txBody>
        </p:sp>
        <p:sp>
          <p:nvSpPr>
            <p:cNvPr id="420894" name="Text Box 30"/>
            <p:cNvSpPr txBox="1">
              <a:spLocks noChangeArrowheads="1"/>
            </p:cNvSpPr>
            <p:nvPr/>
          </p:nvSpPr>
          <p:spPr bwMode="auto">
            <a:xfrm>
              <a:off x="1152" y="1632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sz="2400" b="0">
                  <a:cs typeface="Arial" pitchFamily="34" charset="0"/>
                </a:rPr>
                <a:t>*</a:t>
              </a:r>
            </a:p>
          </p:txBody>
        </p:sp>
        <p:cxnSp>
          <p:nvCxnSpPr>
            <p:cNvPr id="420895" name="AutoShape 31"/>
            <p:cNvCxnSpPr>
              <a:cxnSpLocks noChangeShapeType="1"/>
              <a:stCxn id="420894" idx="2"/>
              <a:endCxn id="420890" idx="0"/>
            </p:cNvCxnSpPr>
            <p:nvPr/>
          </p:nvCxnSpPr>
          <p:spPr bwMode="auto">
            <a:xfrm flipH="1">
              <a:off x="915" y="1920"/>
              <a:ext cx="365" cy="7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20896" name="AutoShape 32"/>
            <p:cNvCxnSpPr>
              <a:cxnSpLocks noChangeShapeType="1"/>
              <a:stCxn id="420894" idx="2"/>
              <a:endCxn id="420893" idx="0"/>
            </p:cNvCxnSpPr>
            <p:nvPr/>
          </p:nvCxnSpPr>
          <p:spPr bwMode="auto">
            <a:xfrm>
              <a:off x="1263" y="1920"/>
              <a:ext cx="284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20897" name="AutoShape 33"/>
            <p:cNvCxnSpPr>
              <a:cxnSpLocks noChangeShapeType="1"/>
              <a:stCxn id="420893" idx="2"/>
              <a:endCxn id="420891" idx="0"/>
            </p:cNvCxnSpPr>
            <p:nvPr/>
          </p:nvCxnSpPr>
          <p:spPr bwMode="auto">
            <a:xfrm flipH="1">
              <a:off x="1353" y="2451"/>
              <a:ext cx="194" cy="1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20898" name="AutoShape 34"/>
            <p:cNvCxnSpPr>
              <a:cxnSpLocks noChangeShapeType="1"/>
              <a:stCxn id="420893" idx="2"/>
              <a:endCxn id="420892" idx="0"/>
            </p:cNvCxnSpPr>
            <p:nvPr/>
          </p:nvCxnSpPr>
          <p:spPr bwMode="auto">
            <a:xfrm>
              <a:off x="1547" y="2451"/>
              <a:ext cx="239" cy="1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5435600" y="1304925"/>
            <a:ext cx="1717675" cy="2057400"/>
            <a:chOff x="3350" y="1632"/>
            <a:chExt cx="1082" cy="1296"/>
          </a:xfrm>
        </p:grpSpPr>
        <p:sp>
          <p:nvSpPr>
            <p:cNvPr id="420900" name="Text Box 36"/>
            <p:cNvSpPr txBox="1">
              <a:spLocks noChangeArrowheads="1"/>
            </p:cNvSpPr>
            <p:nvPr/>
          </p:nvSpPr>
          <p:spPr bwMode="auto">
            <a:xfrm flipH="1">
              <a:off x="3350" y="2639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sz="2400" b="0">
                  <a:cs typeface="Arial" pitchFamily="34" charset="0"/>
                </a:rPr>
                <a:t>a</a:t>
              </a:r>
            </a:p>
          </p:txBody>
        </p:sp>
        <p:sp>
          <p:nvSpPr>
            <p:cNvPr id="420901" name="Text Box 37"/>
            <p:cNvSpPr txBox="1">
              <a:spLocks noChangeArrowheads="1"/>
            </p:cNvSpPr>
            <p:nvPr/>
          </p:nvSpPr>
          <p:spPr bwMode="auto">
            <a:xfrm flipH="1">
              <a:off x="3786" y="2640"/>
              <a:ext cx="2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sz="2400" b="0">
                  <a:cs typeface="Arial" pitchFamily="34" charset="0"/>
                </a:rPr>
                <a:t>b</a:t>
              </a:r>
            </a:p>
          </p:txBody>
        </p:sp>
        <p:sp>
          <p:nvSpPr>
            <p:cNvPr id="420902" name="Text Box 38"/>
            <p:cNvSpPr txBox="1">
              <a:spLocks noChangeArrowheads="1"/>
            </p:cNvSpPr>
            <p:nvPr/>
          </p:nvSpPr>
          <p:spPr bwMode="auto">
            <a:xfrm flipH="1">
              <a:off x="4227" y="2640"/>
              <a:ext cx="2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sz="2400" b="0">
                  <a:cs typeface="Arial" pitchFamily="34" charset="0"/>
                </a:rPr>
                <a:t>c</a:t>
              </a:r>
            </a:p>
          </p:txBody>
        </p:sp>
        <p:sp>
          <p:nvSpPr>
            <p:cNvPr id="420903" name="Text Box 39"/>
            <p:cNvSpPr txBox="1">
              <a:spLocks noChangeArrowheads="1"/>
            </p:cNvSpPr>
            <p:nvPr/>
          </p:nvSpPr>
          <p:spPr bwMode="auto">
            <a:xfrm flipH="1">
              <a:off x="3504" y="2160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sz="2400" b="0">
                  <a:cs typeface="Arial" pitchFamily="34" charset="0"/>
                </a:rPr>
                <a:t>*</a:t>
              </a:r>
            </a:p>
          </p:txBody>
        </p:sp>
        <p:sp>
          <p:nvSpPr>
            <p:cNvPr id="420904" name="Text Box 40"/>
            <p:cNvSpPr txBox="1">
              <a:spLocks noChangeArrowheads="1"/>
            </p:cNvSpPr>
            <p:nvPr/>
          </p:nvSpPr>
          <p:spPr bwMode="auto">
            <a:xfrm flipH="1">
              <a:off x="3729" y="1632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sz="2400" b="0">
                  <a:cs typeface="Arial" pitchFamily="34" charset="0"/>
                </a:rPr>
                <a:t>+</a:t>
              </a:r>
            </a:p>
          </p:txBody>
        </p:sp>
        <p:cxnSp>
          <p:nvCxnSpPr>
            <p:cNvPr id="420905" name="AutoShape 41"/>
            <p:cNvCxnSpPr>
              <a:cxnSpLocks noChangeShapeType="1"/>
              <a:stCxn id="420904" idx="2"/>
              <a:endCxn id="420903" idx="0"/>
            </p:cNvCxnSpPr>
            <p:nvPr/>
          </p:nvCxnSpPr>
          <p:spPr bwMode="auto">
            <a:xfrm flipH="1">
              <a:off x="3615" y="1923"/>
              <a:ext cx="221" cy="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20906" name="AutoShape 42"/>
            <p:cNvCxnSpPr>
              <a:cxnSpLocks noChangeShapeType="1"/>
              <a:stCxn id="420903" idx="2"/>
              <a:endCxn id="420900" idx="0"/>
            </p:cNvCxnSpPr>
            <p:nvPr/>
          </p:nvCxnSpPr>
          <p:spPr bwMode="auto">
            <a:xfrm flipH="1">
              <a:off x="3459" y="2448"/>
              <a:ext cx="173" cy="1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20907" name="AutoShape 43"/>
            <p:cNvCxnSpPr>
              <a:cxnSpLocks noChangeShapeType="1"/>
              <a:stCxn id="420903" idx="2"/>
              <a:endCxn id="420901" idx="0"/>
            </p:cNvCxnSpPr>
            <p:nvPr/>
          </p:nvCxnSpPr>
          <p:spPr bwMode="auto">
            <a:xfrm>
              <a:off x="3632" y="2448"/>
              <a:ext cx="265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20908" name="AutoShape 44"/>
            <p:cNvCxnSpPr>
              <a:cxnSpLocks noChangeShapeType="1"/>
              <a:stCxn id="420904" idx="2"/>
              <a:endCxn id="420902" idx="0"/>
            </p:cNvCxnSpPr>
            <p:nvPr/>
          </p:nvCxnSpPr>
          <p:spPr bwMode="auto">
            <a:xfrm>
              <a:off x="3836" y="1923"/>
              <a:ext cx="494" cy="7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420909" name="Line 45"/>
          <p:cNvSpPr>
            <a:spLocks noChangeShapeType="1"/>
          </p:cNvSpPr>
          <p:nvPr/>
        </p:nvSpPr>
        <p:spPr bwMode="auto">
          <a:xfrm>
            <a:off x="827088" y="3933825"/>
            <a:ext cx="7200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algn="l" rtl="0"/>
            <a:endParaRPr lang="he-IL"/>
          </a:p>
        </p:txBody>
      </p:sp>
      <p:sp>
        <p:nvSpPr>
          <p:cNvPr id="420910" name="Text Box 46"/>
          <p:cNvSpPr txBox="1">
            <a:spLocks noChangeArrowheads="1"/>
          </p:cNvSpPr>
          <p:nvPr/>
        </p:nvSpPr>
        <p:spPr bwMode="auto">
          <a:xfrm>
            <a:off x="3613150" y="6140450"/>
            <a:ext cx="12073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400" b="0">
                <a:cs typeface="Arial" pitchFamily="34" charset="0"/>
              </a:rPr>
              <a:t>a + b + c</a:t>
            </a:r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1403350" y="4087813"/>
            <a:ext cx="1717675" cy="2057400"/>
            <a:chOff x="806" y="1632"/>
            <a:chExt cx="1082" cy="1296"/>
          </a:xfrm>
        </p:grpSpPr>
        <p:sp>
          <p:nvSpPr>
            <p:cNvPr id="420912" name="Text Box 48"/>
            <p:cNvSpPr txBox="1">
              <a:spLocks noChangeArrowheads="1"/>
            </p:cNvSpPr>
            <p:nvPr/>
          </p:nvSpPr>
          <p:spPr bwMode="auto">
            <a:xfrm>
              <a:off x="806" y="2639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sz="2400" b="0">
                  <a:cs typeface="Arial" pitchFamily="34" charset="0"/>
                </a:rPr>
                <a:t>a</a:t>
              </a:r>
            </a:p>
          </p:txBody>
        </p:sp>
        <p:sp>
          <p:nvSpPr>
            <p:cNvPr id="420913" name="Text Box 49"/>
            <p:cNvSpPr txBox="1">
              <a:spLocks noChangeArrowheads="1"/>
            </p:cNvSpPr>
            <p:nvPr/>
          </p:nvSpPr>
          <p:spPr bwMode="auto">
            <a:xfrm>
              <a:off x="1242" y="2640"/>
              <a:ext cx="2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sz="2400" b="0">
                  <a:cs typeface="Arial" pitchFamily="34" charset="0"/>
                </a:rPr>
                <a:t>b</a:t>
              </a:r>
            </a:p>
          </p:txBody>
        </p:sp>
        <p:sp>
          <p:nvSpPr>
            <p:cNvPr id="420914" name="Text Box 50"/>
            <p:cNvSpPr txBox="1">
              <a:spLocks noChangeArrowheads="1"/>
            </p:cNvSpPr>
            <p:nvPr/>
          </p:nvSpPr>
          <p:spPr bwMode="auto">
            <a:xfrm>
              <a:off x="1683" y="2640"/>
              <a:ext cx="2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sz="2400" b="0">
                  <a:cs typeface="Arial" pitchFamily="34" charset="0"/>
                </a:rPr>
                <a:t>c</a:t>
              </a:r>
            </a:p>
          </p:txBody>
        </p:sp>
        <p:sp>
          <p:nvSpPr>
            <p:cNvPr id="420915" name="Text Box 51"/>
            <p:cNvSpPr txBox="1">
              <a:spLocks noChangeArrowheads="1"/>
            </p:cNvSpPr>
            <p:nvPr/>
          </p:nvSpPr>
          <p:spPr bwMode="auto">
            <a:xfrm>
              <a:off x="1440" y="2160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sz="2400" b="0">
                  <a:cs typeface="Arial" pitchFamily="34" charset="0"/>
                </a:rPr>
                <a:t>+</a:t>
              </a:r>
            </a:p>
          </p:txBody>
        </p:sp>
        <p:sp>
          <p:nvSpPr>
            <p:cNvPr id="420916" name="Text Box 52"/>
            <p:cNvSpPr txBox="1">
              <a:spLocks noChangeArrowheads="1"/>
            </p:cNvSpPr>
            <p:nvPr/>
          </p:nvSpPr>
          <p:spPr bwMode="auto">
            <a:xfrm>
              <a:off x="1152" y="1632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sz="2400" b="0">
                  <a:cs typeface="Arial" pitchFamily="34" charset="0"/>
                </a:rPr>
                <a:t>+</a:t>
              </a:r>
            </a:p>
          </p:txBody>
        </p:sp>
        <p:cxnSp>
          <p:nvCxnSpPr>
            <p:cNvPr id="420917" name="AutoShape 53"/>
            <p:cNvCxnSpPr>
              <a:cxnSpLocks noChangeShapeType="1"/>
              <a:stCxn id="420916" idx="2"/>
              <a:endCxn id="420912" idx="0"/>
            </p:cNvCxnSpPr>
            <p:nvPr/>
          </p:nvCxnSpPr>
          <p:spPr bwMode="auto">
            <a:xfrm flipH="1">
              <a:off x="915" y="1923"/>
              <a:ext cx="344" cy="7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20918" name="AutoShape 54"/>
            <p:cNvCxnSpPr>
              <a:cxnSpLocks noChangeShapeType="1"/>
              <a:stCxn id="420916" idx="2"/>
              <a:endCxn id="420915" idx="0"/>
            </p:cNvCxnSpPr>
            <p:nvPr/>
          </p:nvCxnSpPr>
          <p:spPr bwMode="auto">
            <a:xfrm>
              <a:off x="1259" y="1923"/>
              <a:ext cx="288" cy="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20919" name="AutoShape 55"/>
            <p:cNvCxnSpPr>
              <a:cxnSpLocks noChangeShapeType="1"/>
              <a:stCxn id="420915" idx="2"/>
              <a:endCxn id="420913" idx="0"/>
            </p:cNvCxnSpPr>
            <p:nvPr/>
          </p:nvCxnSpPr>
          <p:spPr bwMode="auto">
            <a:xfrm flipH="1">
              <a:off x="1353" y="2451"/>
              <a:ext cx="194" cy="1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20920" name="AutoShape 56"/>
            <p:cNvCxnSpPr>
              <a:cxnSpLocks noChangeShapeType="1"/>
              <a:stCxn id="420915" idx="2"/>
              <a:endCxn id="420914" idx="0"/>
            </p:cNvCxnSpPr>
            <p:nvPr/>
          </p:nvCxnSpPr>
          <p:spPr bwMode="auto">
            <a:xfrm>
              <a:off x="1547" y="2451"/>
              <a:ext cx="239" cy="1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57"/>
          <p:cNvGrpSpPr>
            <a:grpSpLocks/>
          </p:cNvGrpSpPr>
          <p:nvPr/>
        </p:nvGrpSpPr>
        <p:grpSpPr bwMode="auto">
          <a:xfrm>
            <a:off x="5441950" y="4087813"/>
            <a:ext cx="1717675" cy="2057400"/>
            <a:chOff x="3350" y="1632"/>
            <a:chExt cx="1082" cy="1296"/>
          </a:xfrm>
        </p:grpSpPr>
        <p:sp>
          <p:nvSpPr>
            <p:cNvPr id="420922" name="Text Box 58"/>
            <p:cNvSpPr txBox="1">
              <a:spLocks noChangeArrowheads="1"/>
            </p:cNvSpPr>
            <p:nvPr/>
          </p:nvSpPr>
          <p:spPr bwMode="auto">
            <a:xfrm flipH="1">
              <a:off x="3350" y="2639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sz="2400" b="0">
                  <a:cs typeface="Arial" pitchFamily="34" charset="0"/>
                </a:rPr>
                <a:t>a</a:t>
              </a:r>
            </a:p>
          </p:txBody>
        </p:sp>
        <p:sp>
          <p:nvSpPr>
            <p:cNvPr id="420923" name="Text Box 59"/>
            <p:cNvSpPr txBox="1">
              <a:spLocks noChangeArrowheads="1"/>
            </p:cNvSpPr>
            <p:nvPr/>
          </p:nvSpPr>
          <p:spPr bwMode="auto">
            <a:xfrm flipH="1">
              <a:off x="3786" y="2640"/>
              <a:ext cx="2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sz="2400" b="0">
                  <a:cs typeface="Arial" pitchFamily="34" charset="0"/>
                </a:rPr>
                <a:t>b</a:t>
              </a:r>
            </a:p>
          </p:txBody>
        </p:sp>
        <p:sp>
          <p:nvSpPr>
            <p:cNvPr id="420924" name="Text Box 60"/>
            <p:cNvSpPr txBox="1">
              <a:spLocks noChangeArrowheads="1"/>
            </p:cNvSpPr>
            <p:nvPr/>
          </p:nvSpPr>
          <p:spPr bwMode="auto">
            <a:xfrm flipH="1">
              <a:off x="4227" y="2640"/>
              <a:ext cx="2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sz="2400" b="0">
                  <a:cs typeface="Arial" pitchFamily="34" charset="0"/>
                </a:rPr>
                <a:t>c</a:t>
              </a:r>
            </a:p>
          </p:txBody>
        </p:sp>
        <p:sp>
          <p:nvSpPr>
            <p:cNvPr id="420925" name="Text Box 61"/>
            <p:cNvSpPr txBox="1">
              <a:spLocks noChangeArrowheads="1"/>
            </p:cNvSpPr>
            <p:nvPr/>
          </p:nvSpPr>
          <p:spPr bwMode="auto">
            <a:xfrm flipH="1">
              <a:off x="3504" y="2160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sz="2400" b="0">
                  <a:cs typeface="Arial" pitchFamily="34" charset="0"/>
                </a:rPr>
                <a:t>+</a:t>
              </a:r>
            </a:p>
          </p:txBody>
        </p:sp>
        <p:sp>
          <p:nvSpPr>
            <p:cNvPr id="420926" name="Text Box 62"/>
            <p:cNvSpPr txBox="1">
              <a:spLocks noChangeArrowheads="1"/>
            </p:cNvSpPr>
            <p:nvPr/>
          </p:nvSpPr>
          <p:spPr bwMode="auto">
            <a:xfrm flipH="1">
              <a:off x="3728" y="1632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sz="2400" b="0">
                  <a:cs typeface="Arial" pitchFamily="34" charset="0"/>
                </a:rPr>
                <a:t>+</a:t>
              </a:r>
            </a:p>
          </p:txBody>
        </p:sp>
        <p:cxnSp>
          <p:nvCxnSpPr>
            <p:cNvPr id="420927" name="AutoShape 63"/>
            <p:cNvCxnSpPr>
              <a:cxnSpLocks noChangeShapeType="1"/>
              <a:stCxn id="420926" idx="2"/>
              <a:endCxn id="420925" idx="0"/>
            </p:cNvCxnSpPr>
            <p:nvPr/>
          </p:nvCxnSpPr>
          <p:spPr bwMode="auto">
            <a:xfrm flipH="1">
              <a:off x="3611" y="1923"/>
              <a:ext cx="224" cy="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20928" name="AutoShape 64"/>
            <p:cNvCxnSpPr>
              <a:cxnSpLocks noChangeShapeType="1"/>
              <a:stCxn id="420925" idx="2"/>
              <a:endCxn id="420922" idx="0"/>
            </p:cNvCxnSpPr>
            <p:nvPr/>
          </p:nvCxnSpPr>
          <p:spPr bwMode="auto">
            <a:xfrm flipH="1">
              <a:off x="3459" y="2451"/>
              <a:ext cx="152" cy="1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20929" name="AutoShape 65"/>
            <p:cNvCxnSpPr>
              <a:cxnSpLocks noChangeShapeType="1"/>
              <a:stCxn id="420925" idx="2"/>
              <a:endCxn id="420923" idx="0"/>
            </p:cNvCxnSpPr>
            <p:nvPr/>
          </p:nvCxnSpPr>
          <p:spPr bwMode="auto">
            <a:xfrm>
              <a:off x="3611" y="2451"/>
              <a:ext cx="286" cy="1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20930" name="AutoShape 66"/>
            <p:cNvCxnSpPr>
              <a:cxnSpLocks noChangeShapeType="1"/>
              <a:stCxn id="420926" idx="2"/>
              <a:endCxn id="420924" idx="0"/>
            </p:cNvCxnSpPr>
            <p:nvPr/>
          </p:nvCxnSpPr>
          <p:spPr bwMode="auto">
            <a:xfrm>
              <a:off x="3835" y="1923"/>
              <a:ext cx="495" cy="7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47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</p:spPr>
        <p:txBody>
          <a:bodyPr/>
          <a:lstStyle/>
          <a:p>
            <a:fld id="{DAF22AC9-109E-4E4D-92F9-530E51D9A3A2}" type="slidenum">
              <a:rPr lang="he-IL" smtClean="0"/>
              <a:pPr/>
              <a:t>7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Ambiguities as conflicts for LR(1)</a:t>
            </a:r>
            <a:endParaRPr lang="en-US" dirty="0"/>
          </a:p>
        </p:txBody>
      </p:sp>
      <p:sp>
        <p:nvSpPr>
          <p:cNvPr id="420888" name="Text Box 24"/>
          <p:cNvSpPr txBox="1">
            <a:spLocks noChangeArrowheads="1"/>
          </p:cNvSpPr>
          <p:nvPr/>
        </p:nvSpPr>
        <p:spPr bwMode="auto">
          <a:xfrm>
            <a:off x="3606800" y="3400425"/>
            <a:ext cx="12073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400" b="0">
                <a:cs typeface="Arial" pitchFamily="34" charset="0"/>
              </a:rPr>
              <a:t>a * b + c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397000" y="1304925"/>
            <a:ext cx="1717675" cy="2057400"/>
            <a:chOff x="806" y="1632"/>
            <a:chExt cx="1082" cy="1296"/>
          </a:xfrm>
        </p:grpSpPr>
        <p:sp>
          <p:nvSpPr>
            <p:cNvPr id="420890" name="Text Box 26"/>
            <p:cNvSpPr txBox="1">
              <a:spLocks noChangeArrowheads="1"/>
            </p:cNvSpPr>
            <p:nvPr/>
          </p:nvSpPr>
          <p:spPr bwMode="auto">
            <a:xfrm>
              <a:off x="806" y="2639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sz="2400" b="0">
                  <a:cs typeface="Arial" pitchFamily="34" charset="0"/>
                </a:rPr>
                <a:t>a</a:t>
              </a:r>
            </a:p>
          </p:txBody>
        </p:sp>
        <p:sp>
          <p:nvSpPr>
            <p:cNvPr id="420891" name="Text Box 27"/>
            <p:cNvSpPr txBox="1">
              <a:spLocks noChangeArrowheads="1"/>
            </p:cNvSpPr>
            <p:nvPr/>
          </p:nvSpPr>
          <p:spPr bwMode="auto">
            <a:xfrm>
              <a:off x="1242" y="2640"/>
              <a:ext cx="2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sz="2400" b="0">
                  <a:cs typeface="Arial" pitchFamily="34" charset="0"/>
                </a:rPr>
                <a:t>b</a:t>
              </a:r>
            </a:p>
          </p:txBody>
        </p:sp>
        <p:sp>
          <p:nvSpPr>
            <p:cNvPr id="420892" name="Text Box 28"/>
            <p:cNvSpPr txBox="1">
              <a:spLocks noChangeArrowheads="1"/>
            </p:cNvSpPr>
            <p:nvPr/>
          </p:nvSpPr>
          <p:spPr bwMode="auto">
            <a:xfrm>
              <a:off x="1683" y="2640"/>
              <a:ext cx="2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sz="2400" b="0">
                  <a:cs typeface="Arial" pitchFamily="34" charset="0"/>
                </a:rPr>
                <a:t>c</a:t>
              </a:r>
            </a:p>
          </p:txBody>
        </p:sp>
        <p:sp>
          <p:nvSpPr>
            <p:cNvPr id="420893" name="Text Box 29"/>
            <p:cNvSpPr txBox="1">
              <a:spLocks noChangeArrowheads="1"/>
            </p:cNvSpPr>
            <p:nvPr/>
          </p:nvSpPr>
          <p:spPr bwMode="auto">
            <a:xfrm>
              <a:off x="1440" y="2160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sz="2400" b="0">
                  <a:cs typeface="Arial" pitchFamily="34" charset="0"/>
                </a:rPr>
                <a:t>+</a:t>
              </a:r>
            </a:p>
          </p:txBody>
        </p:sp>
        <p:sp>
          <p:nvSpPr>
            <p:cNvPr id="420894" name="Text Box 30"/>
            <p:cNvSpPr txBox="1">
              <a:spLocks noChangeArrowheads="1"/>
            </p:cNvSpPr>
            <p:nvPr/>
          </p:nvSpPr>
          <p:spPr bwMode="auto">
            <a:xfrm>
              <a:off x="1152" y="1632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sz="2400" b="0">
                  <a:cs typeface="Arial" pitchFamily="34" charset="0"/>
                </a:rPr>
                <a:t>*</a:t>
              </a:r>
            </a:p>
          </p:txBody>
        </p:sp>
        <p:cxnSp>
          <p:nvCxnSpPr>
            <p:cNvPr id="420895" name="AutoShape 31"/>
            <p:cNvCxnSpPr>
              <a:cxnSpLocks noChangeShapeType="1"/>
              <a:stCxn id="420894" idx="2"/>
              <a:endCxn id="420890" idx="0"/>
            </p:cNvCxnSpPr>
            <p:nvPr/>
          </p:nvCxnSpPr>
          <p:spPr bwMode="auto">
            <a:xfrm flipH="1">
              <a:off x="915" y="1920"/>
              <a:ext cx="365" cy="7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20896" name="AutoShape 32"/>
            <p:cNvCxnSpPr>
              <a:cxnSpLocks noChangeShapeType="1"/>
              <a:stCxn id="420894" idx="2"/>
              <a:endCxn id="420893" idx="0"/>
            </p:cNvCxnSpPr>
            <p:nvPr/>
          </p:nvCxnSpPr>
          <p:spPr bwMode="auto">
            <a:xfrm>
              <a:off x="1263" y="1920"/>
              <a:ext cx="284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20897" name="AutoShape 33"/>
            <p:cNvCxnSpPr>
              <a:cxnSpLocks noChangeShapeType="1"/>
              <a:stCxn id="420893" idx="2"/>
              <a:endCxn id="420891" idx="0"/>
            </p:cNvCxnSpPr>
            <p:nvPr/>
          </p:nvCxnSpPr>
          <p:spPr bwMode="auto">
            <a:xfrm flipH="1">
              <a:off x="1353" y="2451"/>
              <a:ext cx="194" cy="1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20898" name="AutoShape 34"/>
            <p:cNvCxnSpPr>
              <a:cxnSpLocks noChangeShapeType="1"/>
              <a:stCxn id="420893" idx="2"/>
              <a:endCxn id="420892" idx="0"/>
            </p:cNvCxnSpPr>
            <p:nvPr/>
          </p:nvCxnSpPr>
          <p:spPr bwMode="auto">
            <a:xfrm>
              <a:off x="1547" y="2451"/>
              <a:ext cx="239" cy="1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5435600" y="1304925"/>
            <a:ext cx="1717675" cy="2057400"/>
            <a:chOff x="3350" y="1632"/>
            <a:chExt cx="1082" cy="1296"/>
          </a:xfrm>
        </p:grpSpPr>
        <p:sp>
          <p:nvSpPr>
            <p:cNvPr id="420900" name="Text Box 36"/>
            <p:cNvSpPr txBox="1">
              <a:spLocks noChangeArrowheads="1"/>
            </p:cNvSpPr>
            <p:nvPr/>
          </p:nvSpPr>
          <p:spPr bwMode="auto">
            <a:xfrm flipH="1">
              <a:off x="3350" y="2639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sz="2400" b="0">
                  <a:cs typeface="Arial" pitchFamily="34" charset="0"/>
                </a:rPr>
                <a:t>a</a:t>
              </a:r>
            </a:p>
          </p:txBody>
        </p:sp>
        <p:sp>
          <p:nvSpPr>
            <p:cNvPr id="420901" name="Text Box 37"/>
            <p:cNvSpPr txBox="1">
              <a:spLocks noChangeArrowheads="1"/>
            </p:cNvSpPr>
            <p:nvPr/>
          </p:nvSpPr>
          <p:spPr bwMode="auto">
            <a:xfrm flipH="1">
              <a:off x="3786" y="2640"/>
              <a:ext cx="2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sz="2400" b="0">
                  <a:cs typeface="Arial" pitchFamily="34" charset="0"/>
                </a:rPr>
                <a:t>b</a:t>
              </a:r>
            </a:p>
          </p:txBody>
        </p:sp>
        <p:sp>
          <p:nvSpPr>
            <p:cNvPr id="420902" name="Text Box 38"/>
            <p:cNvSpPr txBox="1">
              <a:spLocks noChangeArrowheads="1"/>
            </p:cNvSpPr>
            <p:nvPr/>
          </p:nvSpPr>
          <p:spPr bwMode="auto">
            <a:xfrm flipH="1">
              <a:off x="4227" y="2640"/>
              <a:ext cx="2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sz="2400" b="0">
                  <a:cs typeface="Arial" pitchFamily="34" charset="0"/>
                </a:rPr>
                <a:t>c</a:t>
              </a:r>
            </a:p>
          </p:txBody>
        </p:sp>
        <p:sp>
          <p:nvSpPr>
            <p:cNvPr id="420903" name="Text Box 39"/>
            <p:cNvSpPr txBox="1">
              <a:spLocks noChangeArrowheads="1"/>
            </p:cNvSpPr>
            <p:nvPr/>
          </p:nvSpPr>
          <p:spPr bwMode="auto">
            <a:xfrm flipH="1">
              <a:off x="3504" y="2160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sz="2400" b="0">
                  <a:cs typeface="Arial" pitchFamily="34" charset="0"/>
                </a:rPr>
                <a:t>*</a:t>
              </a:r>
            </a:p>
          </p:txBody>
        </p:sp>
        <p:sp>
          <p:nvSpPr>
            <p:cNvPr id="420904" name="Text Box 40"/>
            <p:cNvSpPr txBox="1">
              <a:spLocks noChangeArrowheads="1"/>
            </p:cNvSpPr>
            <p:nvPr/>
          </p:nvSpPr>
          <p:spPr bwMode="auto">
            <a:xfrm flipH="1">
              <a:off x="3729" y="1632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sz="2400" b="0">
                  <a:cs typeface="Arial" pitchFamily="34" charset="0"/>
                </a:rPr>
                <a:t>+</a:t>
              </a:r>
            </a:p>
          </p:txBody>
        </p:sp>
        <p:cxnSp>
          <p:nvCxnSpPr>
            <p:cNvPr id="420905" name="AutoShape 41"/>
            <p:cNvCxnSpPr>
              <a:cxnSpLocks noChangeShapeType="1"/>
              <a:stCxn id="420904" idx="2"/>
              <a:endCxn id="420903" idx="0"/>
            </p:cNvCxnSpPr>
            <p:nvPr/>
          </p:nvCxnSpPr>
          <p:spPr bwMode="auto">
            <a:xfrm flipH="1">
              <a:off x="3615" y="1923"/>
              <a:ext cx="221" cy="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20906" name="AutoShape 42"/>
            <p:cNvCxnSpPr>
              <a:cxnSpLocks noChangeShapeType="1"/>
              <a:stCxn id="420903" idx="2"/>
              <a:endCxn id="420900" idx="0"/>
            </p:cNvCxnSpPr>
            <p:nvPr/>
          </p:nvCxnSpPr>
          <p:spPr bwMode="auto">
            <a:xfrm flipH="1">
              <a:off x="3459" y="2448"/>
              <a:ext cx="173" cy="1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20907" name="AutoShape 43"/>
            <p:cNvCxnSpPr>
              <a:cxnSpLocks noChangeShapeType="1"/>
              <a:stCxn id="420903" idx="2"/>
              <a:endCxn id="420901" idx="0"/>
            </p:cNvCxnSpPr>
            <p:nvPr/>
          </p:nvCxnSpPr>
          <p:spPr bwMode="auto">
            <a:xfrm>
              <a:off x="3632" y="2448"/>
              <a:ext cx="265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20908" name="AutoShape 44"/>
            <p:cNvCxnSpPr>
              <a:cxnSpLocks noChangeShapeType="1"/>
              <a:stCxn id="420904" idx="2"/>
              <a:endCxn id="420902" idx="0"/>
            </p:cNvCxnSpPr>
            <p:nvPr/>
          </p:nvCxnSpPr>
          <p:spPr bwMode="auto">
            <a:xfrm>
              <a:off x="3836" y="1923"/>
              <a:ext cx="494" cy="7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420909" name="Line 45"/>
          <p:cNvSpPr>
            <a:spLocks noChangeShapeType="1"/>
          </p:cNvSpPr>
          <p:nvPr/>
        </p:nvSpPr>
        <p:spPr bwMode="auto">
          <a:xfrm>
            <a:off x="827088" y="3933825"/>
            <a:ext cx="7200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algn="l" rtl="0"/>
            <a:endParaRPr lang="he-IL"/>
          </a:p>
        </p:txBody>
      </p:sp>
      <p:sp>
        <p:nvSpPr>
          <p:cNvPr id="420910" name="Text Box 46"/>
          <p:cNvSpPr txBox="1">
            <a:spLocks noChangeArrowheads="1"/>
          </p:cNvSpPr>
          <p:nvPr/>
        </p:nvSpPr>
        <p:spPr bwMode="auto">
          <a:xfrm>
            <a:off x="3613150" y="6140450"/>
            <a:ext cx="12073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400" b="0">
                <a:cs typeface="Arial" pitchFamily="34" charset="0"/>
              </a:rPr>
              <a:t>a + b + c</a:t>
            </a:r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1403350" y="4087813"/>
            <a:ext cx="1717675" cy="2057400"/>
            <a:chOff x="806" y="1632"/>
            <a:chExt cx="1082" cy="1296"/>
          </a:xfrm>
        </p:grpSpPr>
        <p:sp>
          <p:nvSpPr>
            <p:cNvPr id="420912" name="Text Box 48"/>
            <p:cNvSpPr txBox="1">
              <a:spLocks noChangeArrowheads="1"/>
            </p:cNvSpPr>
            <p:nvPr/>
          </p:nvSpPr>
          <p:spPr bwMode="auto">
            <a:xfrm>
              <a:off x="806" y="2639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sz="2400" b="0">
                  <a:cs typeface="Arial" pitchFamily="34" charset="0"/>
                </a:rPr>
                <a:t>a</a:t>
              </a:r>
            </a:p>
          </p:txBody>
        </p:sp>
        <p:sp>
          <p:nvSpPr>
            <p:cNvPr id="420913" name="Text Box 49"/>
            <p:cNvSpPr txBox="1">
              <a:spLocks noChangeArrowheads="1"/>
            </p:cNvSpPr>
            <p:nvPr/>
          </p:nvSpPr>
          <p:spPr bwMode="auto">
            <a:xfrm>
              <a:off x="1242" y="2640"/>
              <a:ext cx="2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sz="2400" b="0">
                  <a:cs typeface="Arial" pitchFamily="34" charset="0"/>
                </a:rPr>
                <a:t>b</a:t>
              </a:r>
            </a:p>
          </p:txBody>
        </p:sp>
        <p:sp>
          <p:nvSpPr>
            <p:cNvPr id="420914" name="Text Box 50"/>
            <p:cNvSpPr txBox="1">
              <a:spLocks noChangeArrowheads="1"/>
            </p:cNvSpPr>
            <p:nvPr/>
          </p:nvSpPr>
          <p:spPr bwMode="auto">
            <a:xfrm>
              <a:off x="1683" y="2640"/>
              <a:ext cx="2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sz="2400" b="0">
                  <a:cs typeface="Arial" pitchFamily="34" charset="0"/>
                </a:rPr>
                <a:t>c</a:t>
              </a:r>
            </a:p>
          </p:txBody>
        </p:sp>
        <p:sp>
          <p:nvSpPr>
            <p:cNvPr id="420915" name="Text Box 51"/>
            <p:cNvSpPr txBox="1">
              <a:spLocks noChangeArrowheads="1"/>
            </p:cNvSpPr>
            <p:nvPr/>
          </p:nvSpPr>
          <p:spPr bwMode="auto">
            <a:xfrm>
              <a:off x="1440" y="2160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sz="2400" b="0">
                  <a:cs typeface="Arial" pitchFamily="34" charset="0"/>
                </a:rPr>
                <a:t>+</a:t>
              </a:r>
            </a:p>
          </p:txBody>
        </p:sp>
        <p:sp>
          <p:nvSpPr>
            <p:cNvPr id="420916" name="Text Box 52"/>
            <p:cNvSpPr txBox="1">
              <a:spLocks noChangeArrowheads="1"/>
            </p:cNvSpPr>
            <p:nvPr/>
          </p:nvSpPr>
          <p:spPr bwMode="auto">
            <a:xfrm>
              <a:off x="1152" y="1632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sz="2400" b="0">
                  <a:cs typeface="Arial" pitchFamily="34" charset="0"/>
                </a:rPr>
                <a:t>+</a:t>
              </a:r>
            </a:p>
          </p:txBody>
        </p:sp>
        <p:cxnSp>
          <p:nvCxnSpPr>
            <p:cNvPr id="420917" name="AutoShape 53"/>
            <p:cNvCxnSpPr>
              <a:cxnSpLocks noChangeShapeType="1"/>
              <a:stCxn id="420916" idx="2"/>
              <a:endCxn id="420912" idx="0"/>
            </p:cNvCxnSpPr>
            <p:nvPr/>
          </p:nvCxnSpPr>
          <p:spPr bwMode="auto">
            <a:xfrm flipH="1">
              <a:off x="915" y="1923"/>
              <a:ext cx="344" cy="7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20918" name="AutoShape 54"/>
            <p:cNvCxnSpPr>
              <a:cxnSpLocks noChangeShapeType="1"/>
              <a:stCxn id="420916" idx="2"/>
              <a:endCxn id="420915" idx="0"/>
            </p:cNvCxnSpPr>
            <p:nvPr/>
          </p:nvCxnSpPr>
          <p:spPr bwMode="auto">
            <a:xfrm>
              <a:off x="1259" y="1923"/>
              <a:ext cx="288" cy="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20919" name="AutoShape 55"/>
            <p:cNvCxnSpPr>
              <a:cxnSpLocks noChangeShapeType="1"/>
              <a:stCxn id="420915" idx="2"/>
              <a:endCxn id="420913" idx="0"/>
            </p:cNvCxnSpPr>
            <p:nvPr/>
          </p:nvCxnSpPr>
          <p:spPr bwMode="auto">
            <a:xfrm flipH="1">
              <a:off x="1353" y="2451"/>
              <a:ext cx="194" cy="1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20920" name="AutoShape 56"/>
            <p:cNvCxnSpPr>
              <a:cxnSpLocks noChangeShapeType="1"/>
              <a:stCxn id="420915" idx="2"/>
              <a:endCxn id="420914" idx="0"/>
            </p:cNvCxnSpPr>
            <p:nvPr/>
          </p:nvCxnSpPr>
          <p:spPr bwMode="auto">
            <a:xfrm>
              <a:off x="1547" y="2451"/>
              <a:ext cx="239" cy="1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57"/>
          <p:cNvGrpSpPr>
            <a:grpSpLocks/>
          </p:cNvGrpSpPr>
          <p:nvPr/>
        </p:nvGrpSpPr>
        <p:grpSpPr bwMode="auto">
          <a:xfrm>
            <a:off x="5441950" y="4087813"/>
            <a:ext cx="1717675" cy="2057400"/>
            <a:chOff x="3350" y="1632"/>
            <a:chExt cx="1082" cy="1296"/>
          </a:xfrm>
        </p:grpSpPr>
        <p:sp>
          <p:nvSpPr>
            <p:cNvPr id="420922" name="Text Box 58"/>
            <p:cNvSpPr txBox="1">
              <a:spLocks noChangeArrowheads="1"/>
            </p:cNvSpPr>
            <p:nvPr/>
          </p:nvSpPr>
          <p:spPr bwMode="auto">
            <a:xfrm flipH="1">
              <a:off x="3350" y="2639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sz="2400" b="0">
                  <a:cs typeface="Arial" pitchFamily="34" charset="0"/>
                </a:rPr>
                <a:t>a</a:t>
              </a:r>
            </a:p>
          </p:txBody>
        </p:sp>
        <p:sp>
          <p:nvSpPr>
            <p:cNvPr id="420923" name="Text Box 59"/>
            <p:cNvSpPr txBox="1">
              <a:spLocks noChangeArrowheads="1"/>
            </p:cNvSpPr>
            <p:nvPr/>
          </p:nvSpPr>
          <p:spPr bwMode="auto">
            <a:xfrm flipH="1">
              <a:off x="3786" y="2640"/>
              <a:ext cx="2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sz="2400" b="0">
                  <a:cs typeface="Arial" pitchFamily="34" charset="0"/>
                </a:rPr>
                <a:t>b</a:t>
              </a:r>
            </a:p>
          </p:txBody>
        </p:sp>
        <p:sp>
          <p:nvSpPr>
            <p:cNvPr id="420924" name="Text Box 60"/>
            <p:cNvSpPr txBox="1">
              <a:spLocks noChangeArrowheads="1"/>
            </p:cNvSpPr>
            <p:nvPr/>
          </p:nvSpPr>
          <p:spPr bwMode="auto">
            <a:xfrm flipH="1">
              <a:off x="4227" y="2640"/>
              <a:ext cx="2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sz="2400" b="0">
                  <a:cs typeface="Arial" pitchFamily="34" charset="0"/>
                </a:rPr>
                <a:t>c</a:t>
              </a:r>
            </a:p>
          </p:txBody>
        </p:sp>
        <p:sp>
          <p:nvSpPr>
            <p:cNvPr id="420925" name="Text Box 61"/>
            <p:cNvSpPr txBox="1">
              <a:spLocks noChangeArrowheads="1"/>
            </p:cNvSpPr>
            <p:nvPr/>
          </p:nvSpPr>
          <p:spPr bwMode="auto">
            <a:xfrm flipH="1">
              <a:off x="3504" y="2160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sz="2400" b="0">
                  <a:cs typeface="Arial" pitchFamily="34" charset="0"/>
                </a:rPr>
                <a:t>+</a:t>
              </a:r>
            </a:p>
          </p:txBody>
        </p:sp>
        <p:sp>
          <p:nvSpPr>
            <p:cNvPr id="420926" name="Text Box 62"/>
            <p:cNvSpPr txBox="1">
              <a:spLocks noChangeArrowheads="1"/>
            </p:cNvSpPr>
            <p:nvPr/>
          </p:nvSpPr>
          <p:spPr bwMode="auto">
            <a:xfrm flipH="1">
              <a:off x="3728" y="1632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sz="2400" b="0">
                  <a:cs typeface="Arial" pitchFamily="34" charset="0"/>
                </a:rPr>
                <a:t>+</a:t>
              </a:r>
            </a:p>
          </p:txBody>
        </p:sp>
        <p:cxnSp>
          <p:nvCxnSpPr>
            <p:cNvPr id="420927" name="AutoShape 63"/>
            <p:cNvCxnSpPr>
              <a:cxnSpLocks noChangeShapeType="1"/>
              <a:stCxn id="420926" idx="2"/>
              <a:endCxn id="420925" idx="0"/>
            </p:cNvCxnSpPr>
            <p:nvPr/>
          </p:nvCxnSpPr>
          <p:spPr bwMode="auto">
            <a:xfrm flipH="1">
              <a:off x="3611" y="1923"/>
              <a:ext cx="224" cy="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20928" name="AutoShape 64"/>
            <p:cNvCxnSpPr>
              <a:cxnSpLocks noChangeShapeType="1"/>
              <a:stCxn id="420925" idx="2"/>
              <a:endCxn id="420922" idx="0"/>
            </p:cNvCxnSpPr>
            <p:nvPr/>
          </p:nvCxnSpPr>
          <p:spPr bwMode="auto">
            <a:xfrm flipH="1">
              <a:off x="3459" y="2451"/>
              <a:ext cx="152" cy="1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20929" name="AutoShape 65"/>
            <p:cNvCxnSpPr>
              <a:cxnSpLocks noChangeShapeType="1"/>
              <a:stCxn id="420925" idx="2"/>
              <a:endCxn id="420923" idx="0"/>
            </p:cNvCxnSpPr>
            <p:nvPr/>
          </p:nvCxnSpPr>
          <p:spPr bwMode="auto">
            <a:xfrm>
              <a:off x="3611" y="2451"/>
              <a:ext cx="286" cy="1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20930" name="AutoShape 66"/>
            <p:cNvCxnSpPr>
              <a:cxnSpLocks noChangeShapeType="1"/>
              <a:stCxn id="420926" idx="2"/>
              <a:endCxn id="420924" idx="0"/>
            </p:cNvCxnSpPr>
            <p:nvPr/>
          </p:nvCxnSpPr>
          <p:spPr bwMode="auto">
            <a:xfrm>
              <a:off x="3835" y="1923"/>
              <a:ext cx="495" cy="7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47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</p:spPr>
        <p:txBody>
          <a:bodyPr/>
          <a:lstStyle/>
          <a:p>
            <a:fld id="{DAF22AC9-109E-4E4D-92F9-530E51D9A3A2}" type="slidenum">
              <a:rPr lang="he-IL" smtClean="0"/>
              <a:pPr/>
              <a:t>8</a:t>
            </a:fld>
            <a:endParaRPr lang="he-I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5025" t="46338" r="20406" b="41455"/>
          <a:stretch>
            <a:fillRect/>
          </a:stretch>
        </p:blipFill>
        <p:spPr bwMode="auto">
          <a:xfrm>
            <a:off x="2483768" y="1052736"/>
            <a:ext cx="345638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15025" t="20704" r="20406" b="67089"/>
          <a:stretch>
            <a:fillRect/>
          </a:stretch>
        </p:blipFill>
        <p:spPr bwMode="auto">
          <a:xfrm>
            <a:off x="2483768" y="4077072"/>
            <a:ext cx="345638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473200"/>
            <a:ext cx="8353425" cy="5087938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terminal Integer NUMBER;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terminal PLUS,MINUS,MULT,DIV;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terminal LPAREN, RPAREN;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terminal UMINUS;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non terminal Integer expr;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precedence left PLUS, MINUS;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precedence left DIV, MULT;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precedence left UMINUS;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b="1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expr ::= expr PLUS expr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		| expr MINUS expr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		| expr MULT expr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		| expr DIV expr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		| MINUS expr </a:t>
            </a:r>
            <a:r>
              <a:rPr lang="en-US" sz="18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%prec UMINUS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		| LPAREN expr RPAREN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		| NUMBER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	;	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8532813" cy="1044575"/>
          </a:xfrm>
          <a:noFill/>
          <a:ln/>
        </p:spPr>
        <p:txBody>
          <a:bodyPr anchor="ctr">
            <a:normAutofit fontScale="90000"/>
          </a:bodyPr>
          <a:lstStyle/>
          <a:p>
            <a:r>
              <a:rPr lang="en-US" sz="4000"/>
              <a:t>Expression Calculator – </a:t>
            </a:r>
            <a:br>
              <a:rPr lang="en-US" sz="4000"/>
            </a:br>
            <a:r>
              <a:rPr lang="en-US" sz="4000"/>
              <a:t>2</a:t>
            </a:r>
            <a:r>
              <a:rPr lang="en-US" sz="4000" baseline="30000"/>
              <a:t>nd</a:t>
            </a:r>
            <a:r>
              <a:rPr lang="en-US" sz="4000"/>
              <a:t> Attempt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00563" y="3165475"/>
            <a:ext cx="1617662" cy="838200"/>
            <a:chOff x="2832" y="1920"/>
            <a:chExt cx="1019" cy="528"/>
          </a:xfrm>
        </p:grpSpPr>
        <p:sp>
          <p:nvSpPr>
            <p:cNvPr id="397317" name="AutoShape 5"/>
            <p:cNvSpPr>
              <a:spLocks noChangeArrowheads="1"/>
            </p:cNvSpPr>
            <p:nvPr/>
          </p:nvSpPr>
          <p:spPr bwMode="auto">
            <a:xfrm>
              <a:off x="2832" y="1920"/>
              <a:ext cx="288" cy="528"/>
            </a:xfrm>
            <a:prstGeom prst="downArrow">
              <a:avLst>
                <a:gd name="adj1" fmla="val 50000"/>
                <a:gd name="adj2" fmla="val 458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/>
              <a:endParaRPr lang="he-IL"/>
            </a:p>
          </p:txBody>
        </p:sp>
        <p:sp>
          <p:nvSpPr>
            <p:cNvPr id="397318" name="Text Box 6"/>
            <p:cNvSpPr txBox="1">
              <a:spLocks noChangeArrowheads="1"/>
            </p:cNvSpPr>
            <p:nvPr/>
          </p:nvSpPr>
          <p:spPr bwMode="auto">
            <a:xfrm>
              <a:off x="3120" y="1920"/>
              <a:ext cx="731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sz="1600" b="0">
                  <a:cs typeface="Arial" pitchFamily="34" charset="0"/>
                </a:rPr>
                <a:t>Increasing </a:t>
              </a:r>
            </a:p>
            <a:p>
              <a:pPr algn="l" rtl="0"/>
              <a:r>
                <a:rPr lang="en-US" sz="1600" b="0">
                  <a:cs typeface="Arial" pitchFamily="34" charset="0"/>
                </a:rPr>
                <a:t>precedence</a:t>
              </a:r>
            </a:p>
          </p:txBody>
        </p:sp>
      </p:grpSp>
      <p:sp>
        <p:nvSpPr>
          <p:cNvPr id="397319" name="AutoShape 7"/>
          <p:cNvSpPr>
            <a:spLocks noChangeArrowheads="1"/>
          </p:cNvSpPr>
          <p:nvPr/>
        </p:nvSpPr>
        <p:spPr bwMode="auto">
          <a:xfrm>
            <a:off x="6048375" y="4749800"/>
            <a:ext cx="2057400" cy="609600"/>
          </a:xfrm>
          <a:prstGeom prst="wedgeRoundRectCallout">
            <a:avLst>
              <a:gd name="adj1" fmla="val -112500"/>
              <a:gd name="adj2" fmla="val 61718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rtl="0"/>
            <a:r>
              <a:rPr lang="en-US" sz="1600" b="0">
                <a:cs typeface="Arial" pitchFamily="34" charset="0"/>
              </a:rPr>
              <a:t>Contextual precedence </a:t>
            </a:r>
          </a:p>
        </p:txBody>
      </p:sp>
      <p:sp>
        <p:nvSpPr>
          <p:cNvPr id="9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</p:spPr>
        <p:txBody>
          <a:bodyPr/>
          <a:lstStyle/>
          <a:p>
            <a:fld id="{DAF22AC9-109E-4E4D-92F9-530E51D9A3A2}" type="slidenum">
              <a:rPr lang="he-IL" smtClean="0"/>
              <a:pPr/>
              <a:t>9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1" anchor="ctr"/>
      <a:lstStyle>
        <a:defPPr algn="l" rtl="0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11971</TotalTime>
  <Words>975</Words>
  <Application>Microsoft Office PowerPoint</Application>
  <PresentationFormat>On-screen Show (4:3)</PresentationFormat>
  <Paragraphs>409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ערכת נושא של Office</vt:lpstr>
      <vt:lpstr>Automated Parser Generation (via CUP)</vt:lpstr>
      <vt:lpstr>High-level structure</vt:lpstr>
      <vt:lpstr>Expression calculator</vt:lpstr>
      <vt:lpstr>Syntax analysis with CUP</vt:lpstr>
      <vt:lpstr>CUP spec file</vt:lpstr>
      <vt:lpstr>Expression Calculator –  1st Attempt</vt:lpstr>
      <vt:lpstr>Ambiguities</vt:lpstr>
      <vt:lpstr>Ambiguities as conflicts for LR(1)</vt:lpstr>
      <vt:lpstr>Expression Calculator –  2nd Attempt</vt:lpstr>
      <vt:lpstr>Parsing ambiguous grammars using precedence declarations</vt:lpstr>
      <vt:lpstr>Resolving ambiguity</vt:lpstr>
      <vt:lpstr>Resolving ambiguity</vt:lpstr>
      <vt:lpstr>Resolving ambiguity</vt:lpstr>
      <vt:lpstr>Resolving ambiguity</vt:lpstr>
      <vt:lpstr>More CUP directives</vt:lpstr>
      <vt:lpstr>Scanner integration</vt:lpstr>
      <vt:lpstr>Recap</vt:lpstr>
      <vt:lpstr>Assigning meaning</vt:lpstr>
      <vt:lpstr>Assigning meaning</vt:lpstr>
      <vt:lpstr>Building an AST</vt:lpstr>
      <vt:lpstr>Parse tree vs. AST</vt:lpstr>
      <vt:lpstr>AST hierarchy example</vt:lpstr>
      <vt:lpstr>AST construction</vt:lpstr>
      <vt:lpstr>AST construction</vt:lpstr>
      <vt:lpstr>Example of lists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IBM</dc:creator>
  <cp:lastModifiedBy>levitv</cp:lastModifiedBy>
  <cp:revision>651</cp:revision>
  <dcterms:created xsi:type="dcterms:W3CDTF">2012-10-28T06:17:00Z</dcterms:created>
  <dcterms:modified xsi:type="dcterms:W3CDTF">2012-12-13T12:05:10Z</dcterms:modified>
</cp:coreProperties>
</file>