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54"/>
  </p:notesMasterIdLst>
  <p:handoutMasterIdLst>
    <p:handoutMasterId r:id="rId55"/>
  </p:handoutMasterIdLst>
  <p:sldIdLst>
    <p:sldId id="2028" r:id="rId2"/>
    <p:sldId id="2030" r:id="rId3"/>
    <p:sldId id="2031" r:id="rId4"/>
    <p:sldId id="2032" r:id="rId5"/>
    <p:sldId id="2033" r:id="rId6"/>
    <p:sldId id="2034" r:id="rId7"/>
    <p:sldId id="2035" r:id="rId8"/>
    <p:sldId id="2036" r:id="rId9"/>
    <p:sldId id="2037" r:id="rId10"/>
    <p:sldId id="2038" r:id="rId11"/>
    <p:sldId id="2039" r:id="rId12"/>
    <p:sldId id="2040" r:id="rId13"/>
    <p:sldId id="2041" r:id="rId14"/>
    <p:sldId id="2042" r:id="rId15"/>
    <p:sldId id="2043" r:id="rId16"/>
    <p:sldId id="2044" r:id="rId17"/>
    <p:sldId id="2045" r:id="rId18"/>
    <p:sldId id="2046" r:id="rId19"/>
    <p:sldId id="2047" r:id="rId20"/>
    <p:sldId id="2048" r:id="rId21"/>
    <p:sldId id="2049" r:id="rId22"/>
    <p:sldId id="2050" r:id="rId23"/>
    <p:sldId id="2051" r:id="rId24"/>
    <p:sldId id="2052" r:id="rId25"/>
    <p:sldId id="2053" r:id="rId26"/>
    <p:sldId id="2054" r:id="rId27"/>
    <p:sldId id="2055" r:id="rId28"/>
    <p:sldId id="2056" r:id="rId29"/>
    <p:sldId id="2057" r:id="rId30"/>
    <p:sldId id="2058" r:id="rId31"/>
    <p:sldId id="2059" r:id="rId32"/>
    <p:sldId id="2060" r:id="rId33"/>
    <p:sldId id="2061" r:id="rId34"/>
    <p:sldId id="2062" r:id="rId35"/>
    <p:sldId id="2063" r:id="rId36"/>
    <p:sldId id="2064" r:id="rId37"/>
    <p:sldId id="2208" r:id="rId38"/>
    <p:sldId id="2066" r:id="rId39"/>
    <p:sldId id="2067" r:id="rId40"/>
    <p:sldId id="2068" r:id="rId41"/>
    <p:sldId id="2069" r:id="rId42"/>
    <p:sldId id="2070" r:id="rId43"/>
    <p:sldId id="2071" r:id="rId44"/>
    <p:sldId id="2072" r:id="rId45"/>
    <p:sldId id="2073" r:id="rId46"/>
    <p:sldId id="2074" r:id="rId47"/>
    <p:sldId id="2076" r:id="rId48"/>
    <p:sldId id="2077" r:id="rId49"/>
    <p:sldId id="2078" r:id="rId50"/>
    <p:sldId id="2079" r:id="rId51"/>
    <p:sldId id="2080" r:id="rId52"/>
    <p:sldId id="2081" r:id="rId53"/>
  </p:sldIdLst>
  <p:sldSz cx="9144000" cy="6858000" type="screen4x3"/>
  <p:notesSz cx="6769100" cy="9906000"/>
  <p:custShowLst>
    <p:custShow name="Custom Show 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AABC71-0430-3940-902C-657FD09BBE85}">
          <p14:sldIdLst/>
        </p14:section>
        <p14:section name="OO" id="{E72A3DF1-B90E-2648-AA58-D0FB32B240B3}">
          <p14:sldIdLst>
            <p14:sldId id="2028"/>
            <p14:sldId id="2030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  <p14:sldId id="2054"/>
            <p14:sldId id="2055"/>
            <p14:sldId id="2056"/>
            <p14:sldId id="2057"/>
            <p14:sldId id="2058"/>
            <p14:sldId id="2059"/>
            <p14:sldId id="2060"/>
            <p14:sldId id="2061"/>
            <p14:sldId id="2062"/>
            <p14:sldId id="2063"/>
            <p14:sldId id="2064"/>
            <p14:sldId id="2208"/>
            <p14:sldId id="2066"/>
            <p14:sldId id="2067"/>
            <p14:sldId id="2068"/>
            <p14:sldId id="2069"/>
            <p14:sldId id="2070"/>
            <p14:sldId id="2071"/>
            <p14:sldId id="2072"/>
            <p14:sldId id="2073"/>
            <p14:sldId id="2074"/>
            <p14:sldId id="2076"/>
            <p14:sldId id="2077"/>
            <p14:sldId id="2078"/>
            <p14:sldId id="2079"/>
            <p14:sldId id="2080"/>
            <p14:sldId id="2081"/>
          </p14:sldIdLst>
        </p14:section>
        <p14:section name="GC" id="{1BEC36C5-B63C-1D46-86EA-AB1B5B0748FB}">
          <p14:sldIdLst/>
        </p14:section>
        <p14:section name="Course recap" id="{F7DB4407-9DA2-BC46-AB10-15BB504201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66FF"/>
    <a:srgbClr val="FF8000"/>
    <a:srgbClr val="FFE1E1"/>
    <a:srgbClr val="008000"/>
    <a:srgbClr val="009900"/>
    <a:srgbClr val="FF0000"/>
    <a:srgbClr val="F0F0F0"/>
    <a:srgbClr val="F02E00"/>
    <a:srgbClr val="FFC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6" autoAdjust="0"/>
    <p:restoredTop sz="97085" autoAdjust="0"/>
  </p:normalViewPr>
  <p:slideViewPr>
    <p:cSldViewPr snapToGrid="0">
      <p:cViewPr>
        <p:scale>
          <a:sx n="95" d="100"/>
          <a:sy n="95" d="100"/>
        </p:scale>
        <p:origin x="-3848" y="-2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512"/>
    </p:cViewPr>
  </p:sorterViewPr>
  <p:notesViewPr>
    <p:cSldViewPr snapToGrid="0">
      <p:cViewPr varScale="1">
        <p:scale>
          <a:sx n="54" d="100"/>
          <a:sy n="54" d="100"/>
        </p:scale>
        <p:origin x="-1848" y="-96"/>
      </p:cViewPr>
      <p:guideLst>
        <p:guide orient="horz" pos="3120"/>
        <p:guide pos="2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Times New Roman" charset="0"/>
              </a:defRPr>
            </a:lvl1pPr>
          </a:lstStyle>
          <a:p>
            <a:fld id="{79F72E05-4412-C648-8AD5-7566B0E90F10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2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6" tIns="47697" rIns="95396" bIns="47697" numCol="1" anchor="t" anchorCtr="0" compatLnSpc="1">
            <a:prstTxWarp prst="textNoShape">
              <a:avLst/>
            </a:prstTxWarp>
          </a:bodyPr>
          <a:lstStyle>
            <a:lvl1pPr algn="l" defTabSz="953360" rtl="1">
              <a:defRPr sz="1200">
                <a:solidFill>
                  <a:schemeClr val="tx1"/>
                </a:solidFill>
                <a:latin typeface="Math C" pitchFamily="2" charset="2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5" y="0"/>
            <a:ext cx="29352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6" tIns="47697" rIns="95396" bIns="47697" numCol="1" anchor="t" anchorCtr="0" compatLnSpc="1">
            <a:prstTxWarp prst="textNoShape">
              <a:avLst/>
            </a:prstTxWarp>
          </a:bodyPr>
          <a:lstStyle>
            <a:lvl1pPr algn="r" defTabSz="953360" rtl="1">
              <a:defRPr sz="1200">
                <a:solidFill>
                  <a:schemeClr val="tx1"/>
                </a:solidFill>
                <a:latin typeface="Math C" pitchFamily="2" charset="2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8025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6463"/>
            <a:ext cx="4968875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6" tIns="47697" rIns="95396" bIns="47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35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6" tIns="47697" rIns="95396" bIns="47697" numCol="1" anchor="b" anchorCtr="0" compatLnSpc="1">
            <a:prstTxWarp prst="textNoShape">
              <a:avLst/>
            </a:prstTxWarp>
          </a:bodyPr>
          <a:lstStyle>
            <a:lvl1pPr algn="l" defTabSz="953360" rtl="1">
              <a:defRPr sz="1200">
                <a:solidFill>
                  <a:schemeClr val="tx1"/>
                </a:solidFill>
                <a:latin typeface="Math C" pitchFamily="2" charset="2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5" y="9439275"/>
            <a:ext cx="2935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6" tIns="47697" rIns="95396" bIns="47697" numCol="1" anchor="b" anchorCtr="0" compatLnSpc="1">
            <a:prstTxWarp prst="textNoShape">
              <a:avLst/>
            </a:prstTxWarp>
          </a:bodyPr>
          <a:lstStyle>
            <a:lvl1pPr algn="r" defTabSz="952500" rtl="1">
              <a:defRPr sz="1200">
                <a:solidFill>
                  <a:schemeClr val="tx1"/>
                </a:solidFill>
                <a:latin typeface="Math C" charset="0"/>
                <a:cs typeface="Arial" charset="0"/>
              </a:defRPr>
            </a:lvl1pPr>
          </a:lstStyle>
          <a:p>
            <a:fld id="{4CFB72C3-5B25-8448-B698-186BDE6102EE}" type="slidenum">
              <a:rPr lang="he-IL"/>
              <a:pPr/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508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871"/>
            <a:ext cx="9144000" cy="1905000"/>
          </a:xfrm>
          <a:solidFill>
            <a:schemeClr val="bg2"/>
          </a:solidFill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23655"/>
            <a:ext cx="9144000" cy="1230086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1" y="6400800"/>
            <a:ext cx="191529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39905" y="6400800"/>
            <a:ext cx="405414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2266"/>
            <a:ext cx="1905000" cy="455733"/>
          </a:xfrm>
          <a:ln/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286" y="4662714"/>
            <a:ext cx="83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1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8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199" y="1351935"/>
            <a:ext cx="8227961" cy="470596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9746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963" y="1416306"/>
            <a:ext cx="8223198" cy="476408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871"/>
            <a:ext cx="9144000" cy="1905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07" y="3323655"/>
            <a:ext cx="6400800" cy="12300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1" y="6400800"/>
            <a:ext cx="191529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39905" y="6400800"/>
            <a:ext cx="405414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2266"/>
            <a:ext cx="1905000" cy="455733"/>
          </a:xfrm>
          <a:ln/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286" y="4662714"/>
            <a:ext cx="83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 bwMode="auto">
          <a:xfrm>
            <a:off x="1376516" y="4762442"/>
            <a:ext cx="6400800" cy="123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smtClean="0"/>
              <a:t>Click to edit Master subtitle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78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8654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91DC04B3-BE37-5347-9FEA-5675243893B5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5298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40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3108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355" y="1292157"/>
            <a:ext cx="3930445" cy="48038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86613"/>
            <a:ext cx="3971414" cy="4809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D6D2BEDF-CE26-D84F-8DEE-6F9199931119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07562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42584-238B-A245-A1EE-DD2A542CD11E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28B1EF06-0F36-334D-B89B-0543A99EB4F8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99783"/>
            <a:ext cx="1905000" cy="45821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2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marL="0" indent="0"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3108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FC5B032E-F77E-AE4F-A50B-235317667ECC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9746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99783"/>
            <a:ext cx="1905000" cy="458217"/>
          </a:xfrm>
          <a:ln/>
        </p:spPr>
        <p:txBody>
          <a:bodyPr/>
          <a:lstStyle>
            <a:lvl1pPr>
              <a:defRPr/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355" y="1342571"/>
            <a:ext cx="7892845" cy="4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94061"/>
            <a:ext cx="1905000" cy="36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chemeClr val="tx1"/>
                </a:solidFill>
                <a:latin typeface="+mn-lt"/>
                <a:cs typeface="Times New Roman" charset="0"/>
              </a:defRPr>
            </a:lvl1pPr>
          </a:lstStyle>
          <a:p>
            <a:fld id="{89FD7B80-A883-FF49-98DE-0C9BC9596ACE}" type="slidenum">
              <a:rPr lang="he-IL" smtClean="0"/>
              <a:pPr/>
              <a:t>‹#›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02016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07" r:id="rId12"/>
  </p:sldLayoutIdLst>
  <p:hf hdr="0" ftr="0" dt="0"/>
  <p:txStyles>
    <p:titleStyle>
      <a:lvl1pPr marL="544513" indent="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34988" indent="-266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534988" indent="268288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803275" indent="185738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800">
          <a:solidFill>
            <a:schemeClr val="tx1"/>
          </a:solidFill>
          <a:latin typeface="+mn-lt"/>
          <a:ea typeface="ＭＳ Ｐゴシック" charset="0"/>
        </a:defRPr>
      </a:lvl4pPr>
      <a:lvl5pPr marL="989013" indent="1778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Compilation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 0368-3133  2014/15a</a:t>
            </a:r>
            <a:br>
              <a:rPr lang="en-US" b="0" dirty="0" smtClean="0"/>
            </a:br>
            <a:r>
              <a:rPr lang="en-US" b="0" dirty="0" smtClean="0"/>
              <a:t>Lecture 13</a:t>
            </a:r>
          </a:p>
          <a:p>
            <a:r>
              <a:rPr lang="en-US" b="0" dirty="0" smtClean="0"/>
              <a:t>Assembler, Linker and Loader</a:t>
            </a:r>
            <a:endParaRPr lang="en-US" dirty="0"/>
          </a:p>
          <a:p>
            <a:r>
              <a:rPr lang="en-US" dirty="0" smtClean="0"/>
              <a:t>Noam Rinetzky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B80-A883-FF49-98DE-0C9BC9596ACE}" type="slidenum">
              <a:rPr lang="he-IL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311" y="1259923"/>
            <a:ext cx="8820563" cy="4114800"/>
          </a:xfrm>
        </p:spPr>
        <p:txBody>
          <a:bodyPr/>
          <a:lstStyle/>
          <a:p>
            <a:r>
              <a:rPr lang="en-US" dirty="0"/>
              <a:t>Converts </a:t>
            </a:r>
            <a:r>
              <a:rPr lang="en-US" dirty="0" smtClean="0"/>
              <a:t>(symbolic) assembler to binary (object) code</a:t>
            </a:r>
          </a:p>
          <a:p>
            <a:pPr lvl="2"/>
            <a:r>
              <a:rPr lang="en-US" dirty="0" smtClean="0"/>
              <a:t>Object </a:t>
            </a:r>
            <a:r>
              <a:rPr lang="en-US" dirty="0"/>
              <a:t>files contain a combination of machine </a:t>
            </a:r>
            <a:r>
              <a:rPr lang="en-US" dirty="0" smtClean="0"/>
              <a:t> instructions</a:t>
            </a:r>
            <a:r>
              <a:rPr lang="en-US" dirty="0"/>
              <a:t>, data, and information needed to </a:t>
            </a:r>
            <a:r>
              <a:rPr lang="en-US" dirty="0" smtClean="0"/>
              <a:t>place instructions </a:t>
            </a:r>
            <a:r>
              <a:rPr lang="en-US" dirty="0"/>
              <a:t>properly in memory</a:t>
            </a:r>
            <a:endParaRPr lang="en-US" dirty="0" smtClean="0"/>
          </a:p>
          <a:p>
            <a:pPr lvl="1"/>
            <a:r>
              <a:rPr lang="en-US" dirty="0" smtClean="0"/>
              <a:t>Yet another(simple) compiler</a:t>
            </a:r>
          </a:p>
          <a:p>
            <a:pPr lvl="2"/>
            <a:r>
              <a:rPr lang="en-US" dirty="0" smtClean="0"/>
              <a:t>One-to one translation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Converts constants to machine </a:t>
            </a:r>
            <a:r>
              <a:rPr lang="en-US" dirty="0" err="1" smtClean="0"/>
              <a:t>repr</a:t>
            </a:r>
            <a:r>
              <a:rPr lang="en-US" dirty="0" smtClean="0"/>
              <a:t>. (3</a:t>
            </a:r>
            <a:r>
              <a:rPr lang="en-US" dirty="0" smtClean="0">
                <a:sym typeface="Wingdings"/>
              </a:rPr>
              <a:t>0…011)</a:t>
            </a:r>
            <a:endParaRPr lang="en-US" dirty="0" smtClean="0"/>
          </a:p>
          <a:p>
            <a:r>
              <a:rPr lang="en-US" dirty="0" smtClean="0"/>
              <a:t>Resolve internal references</a:t>
            </a:r>
          </a:p>
          <a:p>
            <a:r>
              <a:rPr lang="en-US" dirty="0" smtClean="0"/>
              <a:t>Records info for code &amp; data relocation</a:t>
            </a:r>
          </a:p>
        </p:txBody>
      </p:sp>
    </p:spTree>
    <p:extLst>
      <p:ext uri="{BB962C8B-B14F-4D97-AF65-F5344CB8AC3E}">
        <p14:creationId xmlns:p14="http://schemas.microsoft.com/office/powerpoint/2010/main" val="107325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03514"/>
            <a:ext cx="7772400" cy="3414736"/>
          </a:xfrm>
        </p:spPr>
        <p:txBody>
          <a:bodyPr/>
          <a:lstStyle/>
          <a:p>
            <a:r>
              <a:rPr lang="en-US" sz="2800" dirty="0" smtClean="0"/>
              <a:t>Header: Admin info + “file map”</a:t>
            </a:r>
          </a:p>
          <a:p>
            <a:r>
              <a:rPr lang="en-US" sz="2800" dirty="0" smtClean="0"/>
              <a:t>Text </a:t>
            </a:r>
            <a:r>
              <a:rPr lang="en-US" sz="2800" dirty="0" err="1" smtClean="0"/>
              <a:t>seg</a:t>
            </a:r>
            <a:r>
              <a:rPr lang="en-US" sz="2800" dirty="0" smtClean="0"/>
              <a:t>.: machine instruction</a:t>
            </a:r>
          </a:p>
          <a:p>
            <a:r>
              <a:rPr lang="en-US" sz="2800" dirty="0" smtClean="0"/>
              <a:t>Data </a:t>
            </a:r>
            <a:r>
              <a:rPr lang="en-US" sz="2800" dirty="0" err="1" smtClean="0"/>
              <a:t>seg</a:t>
            </a:r>
            <a:r>
              <a:rPr lang="en-US" sz="2800" dirty="0" smtClean="0"/>
              <a:t>.: (Initialized) data in machine format</a:t>
            </a:r>
          </a:p>
          <a:p>
            <a:r>
              <a:rPr lang="en-US" sz="2800" dirty="0" smtClean="0"/>
              <a:t>Relocation info: instructions and data that depend on absolute addresses</a:t>
            </a:r>
          </a:p>
          <a:p>
            <a:r>
              <a:rPr lang="en-US" sz="2800" dirty="0" smtClean="0"/>
              <a:t>Symbol table: “exported” references + unresolved references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066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Header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291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Text Segment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6516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Data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Segment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4742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Relocation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2967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Symbol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1192" y="17184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Debugging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92057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Internal Addresses</a:t>
            </a:r>
            <a:endParaRPr lang="en-US"/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2" r="-3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728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 Internal Addresses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scans of the code</a:t>
            </a:r>
          </a:p>
          <a:p>
            <a:pPr lvl="1"/>
            <a:r>
              <a:rPr lang="en-US" dirty="0" smtClean="0"/>
              <a:t>Construct a table label </a:t>
            </a:r>
            <a:r>
              <a:rPr lang="en-US" dirty="0" smtClean="0">
                <a:sym typeface="Symbol" charset="0"/>
              </a:rPr>
              <a:t> address</a:t>
            </a:r>
          </a:p>
          <a:p>
            <a:pPr lvl="1"/>
            <a:r>
              <a:rPr lang="en-US" dirty="0" smtClean="0">
                <a:sym typeface="Symbol" charset="0"/>
              </a:rPr>
              <a:t>Replace labels with values</a:t>
            </a:r>
          </a:p>
          <a:p>
            <a:pPr lvl="1"/>
            <a:endParaRPr lang="en-US" sz="2000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One scan of the code (</a:t>
            </a:r>
            <a:r>
              <a:rPr lang="en-US" dirty="0" err="1" smtClean="0">
                <a:sym typeface="Symbol" charset="0"/>
              </a:rPr>
              <a:t>Backpatching</a:t>
            </a:r>
            <a:r>
              <a:rPr lang="en-US" dirty="0" smtClean="0">
                <a:sym typeface="Symbol" charset="0"/>
              </a:rPr>
              <a:t>) </a:t>
            </a:r>
          </a:p>
          <a:p>
            <a:pPr lvl="1"/>
            <a:r>
              <a:rPr lang="en-US" dirty="0" smtClean="0">
                <a:sym typeface="Symbol" charset="0"/>
              </a:rPr>
              <a:t>Simultaneously construct the table and resolve symbolic addresses</a:t>
            </a:r>
          </a:p>
          <a:p>
            <a:pPr lvl="2"/>
            <a:r>
              <a:rPr lang="en-US" dirty="0" smtClean="0">
                <a:sym typeface="Symbol" charset="0"/>
              </a:rPr>
              <a:t>Maintains list of unresolved labels</a:t>
            </a:r>
          </a:p>
          <a:p>
            <a:pPr lvl="1"/>
            <a:r>
              <a:rPr lang="en-US" dirty="0" smtClean="0">
                <a:sym typeface="Symbol" charset="0"/>
              </a:rPr>
              <a:t>Useful beyond assemblers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7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Backpatching</a:t>
            </a:r>
            <a:endParaRPr lang="en-US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1" r="-3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3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External Addresses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91050"/>
          </a:xfrm>
        </p:spPr>
        <p:txBody>
          <a:bodyPr/>
          <a:lstStyle/>
          <a:p>
            <a:r>
              <a:rPr lang="en-US" dirty="0" smtClean="0"/>
              <a:t>Record symbol table in “external” table</a:t>
            </a:r>
          </a:p>
          <a:p>
            <a:pPr lvl="1"/>
            <a:r>
              <a:rPr lang="en-US" dirty="0" smtClean="0"/>
              <a:t>Exported (defined) symbols</a:t>
            </a:r>
          </a:p>
          <a:p>
            <a:pPr lvl="2"/>
            <a:r>
              <a:rPr lang="en-US" dirty="0" smtClean="0"/>
              <a:t>G, foo()</a:t>
            </a:r>
          </a:p>
          <a:p>
            <a:pPr lvl="1"/>
            <a:r>
              <a:rPr lang="en-US" dirty="0" smtClean="0"/>
              <a:t>Imported (required) symbols</a:t>
            </a:r>
          </a:p>
          <a:p>
            <a:pPr lvl="2"/>
            <a:r>
              <a:rPr lang="en-US" dirty="0" err="1" smtClean="0"/>
              <a:t>Extern_G</a:t>
            </a:r>
            <a:r>
              <a:rPr lang="en-US" dirty="0" smtClean="0"/>
              <a:t>, </a:t>
            </a:r>
            <a:r>
              <a:rPr lang="en-US" dirty="0" err="1" smtClean="0"/>
              <a:t>extern_bar</a:t>
            </a:r>
            <a:r>
              <a:rPr lang="en-US" dirty="0" smtClean="0"/>
              <a:t>(),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endParaRPr lang="en-US" sz="1000" dirty="0" smtClean="0"/>
          </a:p>
          <a:p>
            <a:r>
              <a:rPr lang="en-US" dirty="0" smtClean="0"/>
              <a:t>Relocation bits</a:t>
            </a:r>
          </a:p>
          <a:p>
            <a:pPr lvl="1"/>
            <a:r>
              <a:rPr lang="en-US" dirty="0" smtClean="0"/>
              <a:t>Mark instructions that depend on absolute (fixed) addresses </a:t>
            </a:r>
          </a:p>
          <a:p>
            <a:pPr lvl="2"/>
            <a:r>
              <a:rPr lang="en-US" dirty="0" smtClean="0"/>
              <a:t>Instructions using </a:t>
            </a:r>
            <a:r>
              <a:rPr lang="en-US" dirty="0" err="1" smtClean="0"/>
              <a:t>globals</a:t>
            </a:r>
            <a:r>
              <a:rPr lang="en-US" dirty="0" smtClean="0"/>
              <a:t>,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5093" r="44148" b="1157"/>
          <a:stretch/>
        </p:blipFill>
        <p:spPr>
          <a:xfrm>
            <a:off x="2876550" y="1714499"/>
            <a:ext cx="3298825" cy="4893861"/>
          </a:xfrm>
        </p:spPr>
      </p:pic>
      <p:sp>
        <p:nvSpPr>
          <p:cNvPr id="2" name="Rounded Rectangular Callout 1"/>
          <p:cNvSpPr/>
          <p:nvPr/>
        </p:nvSpPr>
        <p:spPr bwMode="auto">
          <a:xfrm>
            <a:off x="6413500" y="2294474"/>
            <a:ext cx="2524125" cy="1464231"/>
          </a:xfrm>
          <a:prstGeom prst="wedgeRoundRectCallout">
            <a:avLst>
              <a:gd name="adj1" fmla="val -35886"/>
              <a:gd name="adj2" fmla="val 72299"/>
              <a:gd name="adj3" fmla="val 16667"/>
            </a:avLst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External references resolved by the Linker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using the relocation info.</a:t>
            </a:r>
          </a:p>
        </p:txBody>
      </p:sp>
    </p:spTree>
    <p:extLst>
      <p:ext uri="{BB962C8B-B14F-4D97-AF65-F5344CB8AC3E}">
        <p14:creationId xmlns:p14="http://schemas.microsoft.com/office/powerpoint/2010/main" val="373096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External Symbol Table</a:t>
            </a:r>
            <a:endParaRPr lang="en-US" dirty="0"/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r="5785"/>
          <a:stretch>
            <a:fillRect/>
          </a:stretch>
        </p:blipFill>
        <p:spPr>
          <a:xfrm>
            <a:off x="1218467" y="1837202"/>
            <a:ext cx="6183628" cy="3724061"/>
          </a:xfrm>
        </p:spPr>
      </p:pic>
    </p:spTree>
    <p:extLst>
      <p:ext uri="{BB962C8B-B14F-4D97-AF65-F5344CB8AC3E}">
        <p14:creationId xmlns:p14="http://schemas.microsoft.com/office/powerpoint/2010/main" val="59577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Summary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Converts symbolic machine code to binary</a:t>
            </a:r>
          </a:p>
          <a:p>
            <a:pPr lvl="1"/>
            <a:r>
              <a:rPr lang="en-US" sz="2400" dirty="0" err="1" smtClean="0"/>
              <a:t>addl</a:t>
            </a:r>
            <a:r>
              <a:rPr lang="en-US" sz="2400" dirty="0" smtClean="0"/>
              <a:t> %</a:t>
            </a:r>
            <a:r>
              <a:rPr lang="en-US" sz="2400" dirty="0" err="1" smtClean="0"/>
              <a:t>edx</a:t>
            </a:r>
            <a:r>
              <a:rPr lang="en-US" sz="2400" dirty="0" smtClean="0"/>
              <a:t>, %</a:t>
            </a:r>
            <a:r>
              <a:rPr lang="en-US" sz="2400" dirty="0" err="1" smtClean="0"/>
              <a:t>ecx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0"/>
              </a:rPr>
              <a:t> 000 0001 11 010 001 = 01 D1 (Hex)</a:t>
            </a:r>
          </a:p>
          <a:p>
            <a:r>
              <a:rPr lang="en-US" dirty="0" smtClean="0">
                <a:sym typeface="Symbol" charset="0"/>
              </a:rPr>
              <a:t>Format conversions</a:t>
            </a:r>
          </a:p>
          <a:p>
            <a:pPr lvl="1"/>
            <a:r>
              <a:rPr lang="en-US" dirty="0" smtClean="0">
                <a:sym typeface="Symbol" charset="0"/>
              </a:rPr>
              <a:t>3 </a:t>
            </a:r>
            <a:r>
              <a:rPr lang="en-US" dirty="0" smtClean="0">
                <a:sym typeface="Wingdings"/>
              </a:rPr>
              <a:t> 0x0..011  or 0x000000110…0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Resolves internal addresses</a:t>
            </a:r>
          </a:p>
          <a:p>
            <a:endParaRPr lang="en-US" sz="1800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Some assemblers support overloading</a:t>
            </a:r>
          </a:p>
          <a:p>
            <a:pPr lvl="1"/>
            <a:r>
              <a:rPr lang="en-US" dirty="0">
                <a:sym typeface="Symbol" charset="0"/>
              </a:rPr>
              <a:t>Different </a:t>
            </a:r>
            <a:r>
              <a:rPr lang="en-US" dirty="0" err="1">
                <a:sym typeface="Symbol" charset="0"/>
              </a:rPr>
              <a:t>opcodes</a:t>
            </a:r>
            <a:r>
              <a:rPr lang="en-US" dirty="0">
                <a:sym typeface="Symbol" charset="0"/>
              </a:rPr>
              <a:t> based on types</a:t>
            </a:r>
          </a:p>
          <a:p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8950"/>
            <a:ext cx="8458200" cy="4114800"/>
          </a:xfrm>
        </p:spPr>
        <p:txBody>
          <a:bodyPr/>
          <a:lstStyle/>
          <a:p>
            <a:r>
              <a:rPr lang="en-US" dirty="0" smtClean="0"/>
              <a:t> Merges object files to an executable</a:t>
            </a:r>
          </a:p>
          <a:p>
            <a:pPr lvl="1"/>
            <a:r>
              <a:rPr lang="en-US" dirty="0" smtClean="0"/>
              <a:t>Enables separate compilation</a:t>
            </a:r>
          </a:p>
          <a:p>
            <a:endParaRPr lang="en-US" sz="2000" dirty="0" smtClean="0"/>
          </a:p>
          <a:p>
            <a:r>
              <a:rPr lang="en-US" dirty="0" smtClean="0"/>
              <a:t>Combine memory layouts of object modules</a:t>
            </a:r>
          </a:p>
          <a:p>
            <a:pPr lvl="1"/>
            <a:r>
              <a:rPr lang="en-US" dirty="0" smtClean="0"/>
              <a:t>Links program calls to library routines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(),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Relocates instructions by adjusting absolute references</a:t>
            </a:r>
          </a:p>
          <a:p>
            <a:pPr lvl="1"/>
            <a:r>
              <a:rPr lang="en-US" dirty="0" smtClean="0"/>
              <a:t>Resolves references among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054" y="1972381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 compiler is a computer program that transforms source code written in a programming language (source language) into another language (target language).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most common reason for wanting to transform source code is to create an executable program.”</a:t>
            </a:r>
            <a:br>
              <a:rPr lang="en-US" dirty="0" smtClean="0"/>
            </a:br>
            <a:r>
              <a:rPr lang="en-US" dirty="0" smtClean="0"/>
              <a:t>					--Wikipedia</a:t>
            </a:r>
          </a:p>
        </p:txBody>
      </p:sp>
    </p:spTree>
    <p:extLst>
      <p:ext uri="{BB962C8B-B14F-4D97-AF65-F5344CB8AC3E}">
        <p14:creationId xmlns:p14="http://schemas.microsoft.com/office/powerpoint/2010/main" val="30557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811213" y="1907223"/>
            <a:ext cx="1776412" cy="8604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Segment 1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815340" y="2770505"/>
            <a:ext cx="1776413" cy="10156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Segment 1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0554" name="Text Box 10"/>
          <p:cNvSpPr txBox="1">
            <a:spLocks noChangeArrowheads="1"/>
          </p:cNvSpPr>
          <p:nvPr/>
        </p:nvSpPr>
        <p:spPr bwMode="auto">
          <a:xfrm>
            <a:off x="813753" y="4322128"/>
            <a:ext cx="1776412" cy="8604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Segment 2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0555" name="Text Box 11"/>
          <p:cNvSpPr txBox="1">
            <a:spLocks noChangeArrowheads="1"/>
          </p:cNvSpPr>
          <p:nvPr/>
        </p:nvSpPr>
        <p:spPr bwMode="auto">
          <a:xfrm>
            <a:off x="817880" y="5175250"/>
            <a:ext cx="1776413" cy="1042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Segment 2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54" name="Text Box 20"/>
          <p:cNvSpPr txBox="1">
            <a:spLocks noChangeArrowheads="1"/>
          </p:cNvSpPr>
          <p:nvPr/>
        </p:nvSpPr>
        <p:spPr bwMode="auto">
          <a:xfrm>
            <a:off x="454977" y="1721802"/>
            <a:ext cx="34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620567" name="Text Box 23"/>
          <p:cNvSpPr txBox="1">
            <a:spLocks noChangeArrowheads="1"/>
          </p:cNvSpPr>
          <p:nvPr/>
        </p:nvSpPr>
        <p:spPr bwMode="auto">
          <a:xfrm>
            <a:off x="142240" y="345122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200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42240" y="252666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100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72097" y="4129722"/>
            <a:ext cx="34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0960" y="575754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450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0960" y="493458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300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620550" idx="3"/>
            <a:endCxn id="620551" idx="3"/>
          </p:cNvCxnSpPr>
          <p:nvPr/>
        </p:nvCxnSpPr>
        <p:spPr bwMode="auto">
          <a:xfrm>
            <a:off x="2587625" y="2337436"/>
            <a:ext cx="4128" cy="940901"/>
          </a:xfrm>
          <a:prstGeom prst="bentConnector3">
            <a:avLst>
              <a:gd name="adj1" fmla="val 5637791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879554" y="3045767"/>
            <a:ext cx="535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</a:rPr>
              <a:t>120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90800" y="2072640"/>
            <a:ext cx="802640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397497" y="1826567"/>
            <a:ext cx="1044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err="1" smtClean="0">
                <a:solidFill>
                  <a:schemeClr val="accent6"/>
                </a:solidFill>
                <a:latin typeface="+mn-lt"/>
              </a:rPr>
              <a:t>ext_bar</a:t>
            </a:r>
            <a:r>
              <a:rPr lang="en-US" sz="1800" dirty="0" smtClean="0">
                <a:solidFill>
                  <a:schemeClr val="accent6"/>
                </a:solidFill>
                <a:latin typeface="+mn-lt"/>
              </a:rPr>
              <a:t>()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28" name="Elbow Connector 27"/>
          <p:cNvCxnSpPr/>
          <p:nvPr/>
        </p:nvCxnSpPr>
        <p:spPr bwMode="auto">
          <a:xfrm>
            <a:off x="2607945" y="5070476"/>
            <a:ext cx="4128" cy="954563"/>
          </a:xfrm>
          <a:prstGeom prst="bentConnector3">
            <a:avLst>
              <a:gd name="adj1" fmla="val 5637791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889714" y="5707687"/>
            <a:ext cx="535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</a:rPr>
              <a:t>380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623538" y="4275127"/>
            <a:ext cx="8241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ext_bar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68834" y="4224327"/>
            <a:ext cx="535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</a:rPr>
              <a:t>150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2621839" y="4549447"/>
            <a:ext cx="4821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+mn-lt"/>
              </a:rPr>
              <a:t>zoo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448514" y="4529127"/>
            <a:ext cx="535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</a:rPr>
              <a:t>180</a:t>
            </a:r>
            <a:endParaRPr lang="en-US" sz="18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42" name="Elbow Connector 41"/>
          <p:cNvCxnSpPr>
            <a:endCxn id="31" idx="3"/>
          </p:cNvCxnSpPr>
          <p:nvPr/>
        </p:nvCxnSpPr>
        <p:spPr bwMode="auto">
          <a:xfrm flipV="1">
            <a:off x="2590801" y="4408993"/>
            <a:ext cx="1413681" cy="500521"/>
          </a:xfrm>
          <a:prstGeom prst="bentConnector3">
            <a:avLst>
              <a:gd name="adj1" fmla="val 116171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998720" y="1752282"/>
            <a:ext cx="3882562" cy="4088785"/>
            <a:chOff x="4998720" y="1752282"/>
            <a:chExt cx="3882562" cy="4088785"/>
          </a:xfrm>
        </p:grpSpPr>
        <p:grpSp>
          <p:nvGrpSpPr>
            <p:cNvPr id="47" name="Group 46"/>
            <p:cNvGrpSpPr/>
            <p:nvPr/>
          </p:nvGrpSpPr>
          <p:grpSpPr>
            <a:xfrm>
              <a:off x="4998720" y="1752282"/>
              <a:ext cx="3882562" cy="4088785"/>
              <a:chOff x="4998720" y="1752282"/>
              <a:chExt cx="3882562" cy="4088785"/>
            </a:xfrm>
          </p:grpSpPr>
          <p:cxnSp>
            <p:nvCxnSpPr>
              <p:cNvPr id="83" name="Elbow Connector 82"/>
              <p:cNvCxnSpPr/>
              <p:nvPr/>
            </p:nvCxnSpPr>
            <p:spPr bwMode="auto">
              <a:xfrm rot="10800000" flipH="1" flipV="1">
                <a:off x="7385622" y="3560483"/>
                <a:ext cx="106571" cy="2077869"/>
              </a:xfrm>
              <a:prstGeom prst="bentConnector3">
                <a:avLst>
                  <a:gd name="adj1" fmla="val 843719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5664993" y="3664585"/>
                <a:ext cx="1776413" cy="10156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Data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Segment 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5670233" y="2808288"/>
                <a:ext cx="1776412" cy="860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Code </a:t>
                </a: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Segment 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5664200" y="4687570"/>
                <a:ext cx="1776413" cy="1042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Data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Segment 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5311457" y="1752282"/>
                <a:ext cx="341313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tx1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76" name="Text Box 23"/>
              <p:cNvSpPr txBox="1">
                <a:spLocks noChangeArrowheads="1"/>
              </p:cNvSpPr>
              <p:nvPr/>
            </p:nvSpPr>
            <p:spPr bwMode="auto">
              <a:xfrm>
                <a:off x="4998720" y="3481705"/>
                <a:ext cx="6540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400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7" name="Text Box 23"/>
              <p:cNvSpPr txBox="1">
                <a:spLocks noChangeArrowheads="1"/>
              </p:cNvSpPr>
              <p:nvPr/>
            </p:nvSpPr>
            <p:spPr bwMode="auto">
              <a:xfrm>
                <a:off x="4998720" y="2557145"/>
                <a:ext cx="6540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100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5044033" y="4414202"/>
                <a:ext cx="652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500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79" name="Elbow Connector 78"/>
              <p:cNvCxnSpPr>
                <a:stCxn id="71" idx="3"/>
                <a:endCxn id="72" idx="3"/>
              </p:cNvCxnSpPr>
              <p:nvPr/>
            </p:nvCxnSpPr>
            <p:spPr bwMode="auto">
              <a:xfrm flipH="1">
                <a:off x="7441406" y="2367916"/>
                <a:ext cx="2699" cy="1804501"/>
              </a:xfrm>
              <a:prstGeom prst="bentConnector3">
                <a:avLst>
                  <a:gd name="adj1" fmla="val -8469804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7685234" y="3970327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 dirty="0" smtClean="0">
                    <a:solidFill>
                      <a:schemeClr val="accent6"/>
                    </a:solidFill>
                    <a:latin typeface="+mn-lt"/>
                  </a:rPr>
                  <a:t>420</a:t>
                </a:r>
                <a:endParaRPr lang="en-US" sz="18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sp>
            <p:nvSpPr>
              <p:cNvPr id="84" name="Text Box 25"/>
              <p:cNvSpPr txBox="1">
                <a:spLocks noChangeArrowheads="1"/>
              </p:cNvSpPr>
              <p:nvPr/>
            </p:nvSpPr>
            <p:spPr bwMode="auto">
              <a:xfrm>
                <a:off x="8345634" y="5423207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 dirty="0" smtClean="0">
                    <a:solidFill>
                      <a:schemeClr val="accent6"/>
                    </a:solidFill>
                    <a:latin typeface="+mn-lt"/>
                  </a:rPr>
                  <a:t>580</a:t>
                </a:r>
                <a:endParaRPr lang="en-US" sz="18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sp>
            <p:nvSpPr>
              <p:cNvPr id="85" name="Text Box 25"/>
              <p:cNvSpPr txBox="1">
                <a:spLocks noChangeArrowheads="1"/>
              </p:cNvSpPr>
              <p:nvPr/>
            </p:nvSpPr>
            <p:spPr bwMode="auto">
              <a:xfrm>
                <a:off x="7449538" y="2852727"/>
                <a:ext cx="82416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600" dirty="0" err="1" smtClean="0">
                    <a:solidFill>
                      <a:schemeClr val="tx1"/>
                    </a:solidFill>
                    <a:latin typeface="+mn-lt"/>
                  </a:rPr>
                  <a:t>ext_bar</a:t>
                </a:r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8294834" y="2801927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 dirty="0" smtClean="0">
                    <a:solidFill>
                      <a:schemeClr val="accent6"/>
                    </a:solidFill>
                    <a:latin typeface="+mn-lt"/>
                  </a:rPr>
                  <a:t>250</a:t>
                </a:r>
                <a:endParaRPr lang="en-US" sz="18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7478319" y="3137207"/>
                <a:ext cx="48212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  <a:latin typeface="+mn-lt"/>
                  </a:rPr>
                  <a:t>zoo</a:t>
                </a:r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8" name="Text Box 25"/>
              <p:cNvSpPr txBox="1">
                <a:spLocks noChangeArrowheads="1"/>
              </p:cNvSpPr>
              <p:nvPr/>
            </p:nvSpPr>
            <p:spPr bwMode="auto">
              <a:xfrm>
                <a:off x="8294834" y="3106727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 dirty="0" smtClean="0">
                    <a:solidFill>
                      <a:schemeClr val="accent6"/>
                    </a:solidFill>
                    <a:latin typeface="+mn-lt"/>
                  </a:rPr>
                  <a:t>280</a:t>
                </a:r>
                <a:endParaRPr lang="en-US" sz="18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cxnSp>
            <p:nvCxnSpPr>
              <p:cNvPr id="89" name="Elbow Connector 88"/>
              <p:cNvCxnSpPr/>
              <p:nvPr/>
            </p:nvCxnSpPr>
            <p:spPr bwMode="auto">
              <a:xfrm flipV="1">
                <a:off x="7447281" y="2986593"/>
                <a:ext cx="1413681" cy="500521"/>
              </a:xfrm>
              <a:prstGeom prst="bentConnector3">
                <a:avLst>
                  <a:gd name="adj1" fmla="val 116171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Elbow Connector 91"/>
              <p:cNvCxnSpPr/>
              <p:nvPr/>
            </p:nvCxnSpPr>
            <p:spPr bwMode="auto">
              <a:xfrm>
                <a:off x="7416800" y="2143760"/>
                <a:ext cx="1444162" cy="842833"/>
              </a:xfrm>
              <a:prstGeom prst="bentConnector3">
                <a:avLst>
                  <a:gd name="adj1" fmla="val 115829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5074513" y="5379402"/>
                <a:ext cx="652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650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5667693" y="1937703"/>
                <a:ext cx="1776412" cy="860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Code </a:t>
                </a:r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Segment 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7399685" y="1765607"/>
              <a:ext cx="4636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foo 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2533045" y="1664007"/>
            <a:ext cx="463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foo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25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Relocation information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99450" cy="4114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Information needed to change addresses</a:t>
            </a:r>
            <a:endParaRPr lang="en-US" dirty="0"/>
          </a:p>
          <a:p>
            <a:endParaRPr lang="en-US" sz="2000" dirty="0"/>
          </a:p>
          <a:p>
            <a:r>
              <a:rPr lang="en-US" dirty="0" smtClean="0"/>
              <a:t>Positions in the code which contains addresses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Two implementations</a:t>
            </a:r>
          </a:p>
          <a:p>
            <a:pPr lvl="1"/>
            <a:r>
              <a:rPr lang="en-US" dirty="0" smtClean="0"/>
              <a:t>Bitmap</a:t>
            </a:r>
          </a:p>
          <a:p>
            <a:pPr lvl="1"/>
            <a:r>
              <a:rPr lang="en-US" dirty="0" smtClean="0"/>
              <a:t>Linked-lists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References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code may include references to external names (identifiers)</a:t>
            </a:r>
          </a:p>
          <a:p>
            <a:pPr lvl="1"/>
            <a:r>
              <a:rPr lang="en-US" smtClean="0"/>
              <a:t>Library calls</a:t>
            </a:r>
          </a:p>
          <a:p>
            <a:pPr lvl="1"/>
            <a:r>
              <a:rPr lang="en-US" smtClean="0"/>
              <a:t>External data</a:t>
            </a:r>
          </a:p>
          <a:p>
            <a:r>
              <a:rPr lang="en-US" smtClean="0"/>
              <a:t>Stored in external symbol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External Symbol Table</a:t>
            </a:r>
            <a:endParaRPr lang="en-US" dirty="0"/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r="5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944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1433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2" b="12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59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(Summary)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several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Resolve external references</a:t>
            </a:r>
          </a:p>
          <a:p>
            <a:pPr lvl="1"/>
            <a:r>
              <a:rPr lang="en-US" dirty="0" smtClean="0"/>
              <a:t>Relocate addresses</a:t>
            </a:r>
          </a:p>
          <a:p>
            <a:endParaRPr lang="en-US" sz="1000" dirty="0" smtClean="0"/>
          </a:p>
          <a:p>
            <a:r>
              <a:rPr lang="en-US" dirty="0" smtClean="0"/>
              <a:t>User mode</a:t>
            </a:r>
          </a:p>
          <a:p>
            <a:endParaRPr lang="en-US" sz="1000" dirty="0" smtClean="0"/>
          </a:p>
          <a:p>
            <a:r>
              <a:rPr lang="en-US" dirty="0" smtClean="0"/>
              <a:t>Provided by the operating system</a:t>
            </a:r>
          </a:p>
          <a:p>
            <a:pPr lvl="1"/>
            <a:r>
              <a:rPr lang="en-US" dirty="0" smtClean="0"/>
              <a:t>But can be specific for the compiler</a:t>
            </a:r>
          </a:p>
          <a:p>
            <a:pPr lvl="2"/>
            <a:r>
              <a:rPr lang="en-US" dirty="0" smtClean="0"/>
              <a:t>More secure code</a:t>
            </a:r>
          </a:p>
          <a:p>
            <a:pPr lvl="2"/>
            <a:r>
              <a:rPr lang="en-US" dirty="0" smtClean="0"/>
              <a:t>Better error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Linker Design Issues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Merges</a:t>
            </a:r>
          </a:p>
          <a:p>
            <a:pPr lvl="1"/>
            <a:r>
              <a:rPr lang="en-US" sz="2000" dirty="0" smtClean="0"/>
              <a:t>Code segments</a:t>
            </a:r>
          </a:p>
          <a:p>
            <a:pPr lvl="1"/>
            <a:r>
              <a:rPr lang="en-US" sz="2000" dirty="0" smtClean="0"/>
              <a:t>Data segments</a:t>
            </a:r>
          </a:p>
          <a:p>
            <a:pPr lvl="1"/>
            <a:r>
              <a:rPr lang="en-US" sz="2000" dirty="0" smtClean="0"/>
              <a:t>Relocation bit maps</a:t>
            </a:r>
          </a:p>
          <a:p>
            <a:pPr lvl="1"/>
            <a:r>
              <a:rPr lang="en-US" sz="2000" dirty="0" smtClean="0"/>
              <a:t>External symbol tables</a:t>
            </a:r>
          </a:p>
          <a:p>
            <a:r>
              <a:rPr lang="en-US" sz="2400" dirty="0" smtClean="0"/>
              <a:t>Retain information about static length</a:t>
            </a:r>
          </a:p>
          <a:p>
            <a:r>
              <a:rPr lang="en-US" sz="2400" dirty="0" smtClean="0"/>
              <a:t>Real life complications</a:t>
            </a:r>
          </a:p>
          <a:p>
            <a:pPr lvl="1"/>
            <a:r>
              <a:rPr lang="en-US" sz="2000" dirty="0" smtClean="0"/>
              <a:t>Aggregate initializations </a:t>
            </a:r>
          </a:p>
          <a:p>
            <a:pPr lvl="1"/>
            <a:r>
              <a:rPr lang="en-US" sz="2000" dirty="0" smtClean="0"/>
              <a:t>Object file formats</a:t>
            </a:r>
          </a:p>
          <a:p>
            <a:pPr lvl="1"/>
            <a:r>
              <a:rPr lang="en-US" sz="2000" dirty="0" smtClean="0"/>
              <a:t>Large library</a:t>
            </a:r>
          </a:p>
          <a:p>
            <a:pPr lvl="1"/>
            <a:r>
              <a:rPr lang="en-US" sz="2000" dirty="0" smtClean="0"/>
              <a:t>Efficient search 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82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sz="2400" dirty="0"/>
              <a:t>B</a:t>
            </a:r>
            <a:r>
              <a:rPr lang="en-US" sz="2400" dirty="0" smtClean="0"/>
              <a:t>rings </a:t>
            </a:r>
            <a:r>
              <a:rPr lang="en-US" sz="2400" dirty="0"/>
              <a:t>an executable </a:t>
            </a:r>
            <a:r>
              <a:rPr lang="en-US" sz="2400" dirty="0" smtClean="0"/>
              <a:t>file from disk into </a:t>
            </a:r>
            <a:r>
              <a:rPr lang="en-US" sz="2400" dirty="0"/>
              <a:t>memory and starts it running </a:t>
            </a:r>
          </a:p>
          <a:p>
            <a:pPr lvl="1"/>
            <a:r>
              <a:rPr lang="en-US" sz="2000" dirty="0" smtClean="0"/>
              <a:t>Read </a:t>
            </a:r>
            <a:r>
              <a:rPr lang="en-US" sz="2000" dirty="0"/>
              <a:t>executable file’s header to determine the size of text and data segments </a:t>
            </a:r>
            <a:endParaRPr lang="en-US" sz="2000" dirty="0" smtClean="0"/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a new address space for the </a:t>
            </a:r>
            <a:r>
              <a:rPr lang="en-US" sz="2000" dirty="0" smtClean="0"/>
              <a:t>program</a:t>
            </a:r>
          </a:p>
          <a:p>
            <a:pPr lvl="1"/>
            <a:r>
              <a:rPr lang="en-US" sz="2000" dirty="0" smtClean="0"/>
              <a:t>Copies </a:t>
            </a:r>
            <a:r>
              <a:rPr lang="en-US" sz="2000" dirty="0"/>
              <a:t>instructions and data into </a:t>
            </a:r>
            <a:r>
              <a:rPr lang="en-US" sz="2000" dirty="0" smtClean="0"/>
              <a:t>memory</a:t>
            </a:r>
          </a:p>
          <a:p>
            <a:pPr lvl="1"/>
            <a:r>
              <a:rPr lang="en-US" sz="2000" dirty="0" smtClean="0"/>
              <a:t>Copies </a:t>
            </a:r>
            <a:r>
              <a:rPr lang="en-US" sz="2000" dirty="0"/>
              <a:t>arguments passed to the program on the stack </a:t>
            </a:r>
          </a:p>
          <a:p>
            <a:r>
              <a:rPr lang="en-US" sz="2400" dirty="0" smtClean="0"/>
              <a:t>Initializes </a:t>
            </a:r>
            <a:r>
              <a:rPr lang="en-US" sz="2400" dirty="0"/>
              <a:t>the machine registers including the stack </a:t>
            </a:r>
            <a:r>
              <a:rPr lang="en-US" sz="2400" dirty="0" err="1"/>
              <a:t>ptr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Jumps </a:t>
            </a:r>
            <a:r>
              <a:rPr lang="en-US" sz="2400" dirty="0"/>
              <a:t>to a startup routine that copies the program’s arguments from the stack to registers and calls the program’s main routine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71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Program Loading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561" y="2051848"/>
            <a:ext cx="1617034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Registers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8081" y="6167120"/>
            <a:ext cx="252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Loader Image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38320" y="1635761"/>
            <a:ext cx="1341120" cy="4094479"/>
            <a:chOff x="4338320" y="1635761"/>
            <a:chExt cx="1341120" cy="4094479"/>
          </a:xfrm>
        </p:grpSpPr>
        <p:grpSp>
          <p:nvGrpSpPr>
            <p:cNvPr id="14" name="Group 13"/>
            <p:cNvGrpSpPr/>
            <p:nvPr/>
          </p:nvGrpSpPr>
          <p:grpSpPr>
            <a:xfrm>
              <a:off x="4338320" y="1635761"/>
              <a:ext cx="1320804" cy="2001520"/>
              <a:chOff x="4338320" y="1635761"/>
              <a:chExt cx="1320804" cy="2001520"/>
            </a:xfrm>
          </p:grpSpPr>
          <p:sp>
            <p:nvSpPr>
              <p:cNvPr id="38" name="Trapezoid 37"/>
              <p:cNvSpPr/>
              <p:nvPr/>
            </p:nvSpPr>
            <p:spPr bwMode="auto">
              <a:xfrm rot="16200000">
                <a:off x="4318002" y="2306319"/>
                <a:ext cx="1351280" cy="1310644"/>
              </a:xfrm>
              <a:prstGeom prst="trapezoid">
                <a:avLst>
                  <a:gd name="adj" fmla="val 39613"/>
                </a:avLst>
              </a:prstGeom>
              <a:solidFill>
                <a:schemeClr val="bg1">
                  <a:lumMod val="20000"/>
                  <a:lumOff val="80000"/>
                </a:schemeClr>
              </a:solidFill>
              <a:ln w="38100" cap="flat" cmpd="sng" algn="ctr">
                <a:solidFill>
                  <a:schemeClr val="bg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 bwMode="auto">
              <a:xfrm rot="16200000">
                <a:off x="4323083" y="1651000"/>
                <a:ext cx="1351280" cy="1320802"/>
              </a:xfrm>
              <a:prstGeom prst="trapezoid">
                <a:avLst>
                  <a:gd name="adj" fmla="val 34228"/>
                </a:avLst>
              </a:prstGeom>
              <a:solidFill>
                <a:schemeClr val="bg1">
                  <a:lumMod val="20000"/>
                  <a:lumOff val="80000"/>
                </a:schemeClr>
              </a:solidFill>
              <a:ln w="38100" cap="flat" cmpd="sng" algn="ctr">
                <a:solidFill>
                  <a:schemeClr val="bg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338320" y="2509520"/>
                <a:ext cx="487680" cy="3860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38100" cap="flat" cmpd="sng" algn="ctr">
                <a:solidFill>
                  <a:schemeClr val="bg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3" name="Parallelogram 12"/>
            <p:cNvSpPr/>
            <p:nvPr/>
          </p:nvSpPr>
          <p:spPr bwMode="auto">
            <a:xfrm rot="5400000">
              <a:off x="4262120" y="3235958"/>
              <a:ext cx="1513840" cy="1320801"/>
            </a:xfrm>
            <a:prstGeom prst="parallelogram">
              <a:avLst>
                <a:gd name="adj" fmla="val 38846"/>
              </a:avLst>
            </a:prstGeom>
            <a:solidFill>
              <a:srgbClr val="CCFFCC"/>
            </a:solidFill>
            <a:ln w="3810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Right Triangle 40"/>
            <p:cNvSpPr/>
            <p:nvPr/>
          </p:nvSpPr>
          <p:spPr bwMode="auto">
            <a:xfrm rot="10800000">
              <a:off x="4340225" y="4135120"/>
              <a:ext cx="1308735" cy="1595120"/>
            </a:xfrm>
            <a:prstGeom prst="rtTriangle">
              <a:avLst/>
            </a:prstGeom>
            <a:solidFill>
              <a:srgbClr val="CCFFCC"/>
            </a:solidFill>
            <a:ln w="38100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8720" y="1467802"/>
            <a:ext cx="3882562" cy="4373265"/>
            <a:chOff x="4998720" y="1467802"/>
            <a:chExt cx="3882562" cy="4373265"/>
          </a:xfrm>
        </p:grpSpPr>
        <p:cxnSp>
          <p:nvCxnSpPr>
            <p:cNvPr id="19" name="Elbow Connector 18"/>
            <p:cNvCxnSpPr/>
            <p:nvPr/>
          </p:nvCxnSpPr>
          <p:spPr bwMode="auto">
            <a:xfrm rot="10800000" flipH="1" flipV="1">
              <a:off x="7385622" y="3560483"/>
              <a:ext cx="106571" cy="2077869"/>
            </a:xfrm>
            <a:prstGeom prst="bentConnector3">
              <a:avLst>
                <a:gd name="adj1" fmla="val 843719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5670233" y="2808288"/>
              <a:ext cx="1776412" cy="860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Code 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2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5664200" y="4687570"/>
              <a:ext cx="1776413" cy="10429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2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311457" y="1467802"/>
              <a:ext cx="341313" cy="4619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0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998720" y="3481705"/>
              <a:ext cx="654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400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998720" y="2557145"/>
              <a:ext cx="654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100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044033" y="4414202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500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7" name="Elbow Connector 26"/>
            <p:cNvCxnSpPr>
              <a:stCxn id="37" idx="3"/>
              <a:endCxn id="20" idx="3"/>
            </p:cNvCxnSpPr>
            <p:nvPr/>
          </p:nvCxnSpPr>
          <p:spPr bwMode="auto">
            <a:xfrm flipH="1">
              <a:off x="7441406" y="2201705"/>
              <a:ext cx="2699" cy="1970712"/>
            </a:xfrm>
            <a:prstGeom prst="bentConnector3">
              <a:avLst>
                <a:gd name="adj1" fmla="val -8469804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685234" y="3970327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chemeClr val="accent6"/>
                  </a:solidFill>
                  <a:latin typeface="+mn-lt"/>
                </a:rPr>
                <a:t>420</a:t>
              </a:r>
              <a:endParaRPr lang="en-US" sz="180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8345634" y="5423207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chemeClr val="accent6"/>
                  </a:solidFill>
                  <a:latin typeface="+mn-lt"/>
                </a:rPr>
                <a:t>580</a:t>
              </a:r>
              <a:endParaRPr lang="en-US" sz="180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7449538" y="2852727"/>
              <a:ext cx="8241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 smtClean="0">
                  <a:solidFill>
                    <a:schemeClr val="tx1"/>
                  </a:solidFill>
                  <a:latin typeface="+mn-lt"/>
                </a:rPr>
                <a:t>ext_bar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8294834" y="2801927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chemeClr val="accent6"/>
                  </a:solidFill>
                  <a:latin typeface="+mn-lt"/>
                </a:rPr>
                <a:t>250</a:t>
              </a:r>
              <a:endParaRPr lang="en-US" sz="180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7468159" y="3137207"/>
              <a:ext cx="4821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zoo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8294834" y="3106727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chemeClr val="accent6"/>
                  </a:solidFill>
                  <a:latin typeface="+mn-lt"/>
                </a:rPr>
                <a:t>280</a:t>
              </a:r>
              <a:endParaRPr lang="en-US" sz="1800" dirty="0">
                <a:solidFill>
                  <a:schemeClr val="accent6"/>
                </a:solidFill>
                <a:latin typeface="+mn-lt"/>
              </a:endParaRPr>
            </a:p>
          </p:txBody>
        </p:sp>
        <p:cxnSp>
          <p:nvCxnSpPr>
            <p:cNvPr id="34" name="Elbow Connector 33"/>
            <p:cNvCxnSpPr/>
            <p:nvPr/>
          </p:nvCxnSpPr>
          <p:spPr bwMode="auto">
            <a:xfrm flipV="1">
              <a:off x="7447281" y="2986593"/>
              <a:ext cx="1413681" cy="500521"/>
            </a:xfrm>
            <a:prstGeom prst="bentConnector3">
              <a:avLst>
                <a:gd name="adj1" fmla="val 116171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>
              <a:off x="7416800" y="2143760"/>
              <a:ext cx="1444162" cy="842833"/>
            </a:xfrm>
            <a:prstGeom prst="bentConnector3">
              <a:avLst>
                <a:gd name="adj1" fmla="val 115829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5074513" y="5379402"/>
              <a:ext cx="6526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650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5667693" y="1605281"/>
              <a:ext cx="1776412" cy="1192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Code 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1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664993" y="3664585"/>
              <a:ext cx="1776413" cy="10156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1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01321" y="2062480"/>
            <a:ext cx="1332602" cy="1060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Code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1321" y="3131348"/>
            <a:ext cx="1332602" cy="1003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Static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1321" y="413464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1321" y="500142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Heap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51120" y="6167120"/>
            <a:ext cx="298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Program Executable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7409845" y="1653847"/>
            <a:ext cx="463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foo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95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 (Summary)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Initializes the runtime state</a:t>
            </a:r>
          </a:p>
          <a:p>
            <a:endParaRPr lang="en-US" sz="2000" dirty="0" smtClean="0"/>
          </a:p>
          <a:p>
            <a:r>
              <a:rPr lang="en-US" dirty="0" smtClean="0"/>
              <a:t>Part of the operating system</a:t>
            </a:r>
          </a:p>
          <a:p>
            <a:pPr lvl="1"/>
            <a:r>
              <a:rPr lang="en-US" dirty="0"/>
              <a:t>Privileged mode</a:t>
            </a:r>
          </a:p>
          <a:p>
            <a:r>
              <a:rPr lang="en-US" dirty="0" smtClean="0"/>
              <a:t>Does not depend on the programming language</a:t>
            </a:r>
          </a:p>
          <a:p>
            <a:endParaRPr lang="en-US" sz="2000" dirty="0" smtClean="0"/>
          </a:p>
          <a:p>
            <a:r>
              <a:rPr lang="en-US" dirty="0" smtClean="0"/>
              <a:t>“Invisible activation record”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16200000">
            <a:off x="3493143" y="3620575"/>
            <a:ext cx="17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AST + Sym. Tab.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Stages of compilation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9513" y="1349778"/>
            <a:ext cx="1392238" cy="161962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kumimoji="1" lang="en-US" sz="2000" dirty="0" smtClean="0">
                <a:solidFill>
                  <a:srgbClr val="000000"/>
                </a:solidFill>
                <a:latin typeface="+mn-lt"/>
                <a:cs typeface="Tahoma" pitchFamily="34" charset="0"/>
              </a:rPr>
              <a:t>Source code</a:t>
            </a:r>
          </a:p>
          <a:p>
            <a:pPr algn="ctr" rtl="0" eaLnBrk="0" hangingPunct="0">
              <a:spcBef>
                <a:spcPct val="50000"/>
              </a:spcBef>
            </a:pPr>
            <a:r>
              <a:rPr kumimoji="1" lang="en-US" sz="2000" dirty="0" smtClean="0">
                <a:solidFill>
                  <a:srgbClr val="000000"/>
                </a:solidFill>
                <a:latin typeface="+mn-lt"/>
                <a:cs typeface="Tahoma" pitchFamily="34" charset="0"/>
              </a:rPr>
              <a:t>(program)</a:t>
            </a:r>
            <a:endParaRPr kumimoji="1" lang="en-US" sz="2000" dirty="0">
              <a:solidFill>
                <a:srgbClr val="000000"/>
              </a:solidFill>
              <a:latin typeface="+mn-lt"/>
              <a:cs typeface="Tahoma" pitchFamily="34" charset="0"/>
            </a:endParaRPr>
          </a:p>
          <a:p>
            <a:pPr algn="ctr" rtl="0" eaLnBrk="0" hangingPunct="0">
              <a:spcBef>
                <a:spcPct val="50000"/>
              </a:spcBef>
            </a:pPr>
            <a:endParaRPr kumimoji="1" lang="en-US" sz="2000" dirty="0">
              <a:solidFill>
                <a:srgbClr val="000000"/>
              </a:solidFill>
              <a:latin typeface="+mn-lt"/>
              <a:cs typeface="Tahoma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695133" y="1349778"/>
            <a:ext cx="762000" cy="162030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 eaLnBrk="0" hangingPunct="0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Lexical</a:t>
            </a:r>
            <a:br>
              <a:rPr lang="en-US" sz="1200" dirty="0">
                <a:solidFill>
                  <a:srgbClr val="000000"/>
                </a:solidFill>
                <a:latin typeface="+mn-lt"/>
              </a:rPr>
            </a:br>
            <a:r>
              <a:rPr lang="en-US" sz="1200" dirty="0">
                <a:solidFill>
                  <a:srgbClr val="000000"/>
                </a:solidFill>
                <a:latin typeface="+mn-lt"/>
              </a:rPr>
              <a:t>Analysis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559229" y="1349778"/>
            <a:ext cx="779463" cy="160619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 eaLnBrk="0" hangingPunct="0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  <a:latin typeface="+mn-lt"/>
              </a:rPr>
              <a:t>Syntax Analysis</a:t>
            </a:r>
          </a:p>
          <a:p>
            <a:pPr algn="ctr" rtl="0" eaLnBrk="0" hangingPunct="0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  <a:latin typeface="+mn-lt"/>
              </a:rPr>
              <a:t>Parsing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459329" y="1349778"/>
            <a:ext cx="786104" cy="160619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 eaLnBrk="0" hangingPunct="0"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Analysis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414766" y="1349779"/>
            <a:ext cx="1209524" cy="159208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Portable/</a:t>
            </a:r>
            <a:r>
              <a:rPr lang="en-US" sz="1200" dirty="0" err="1" smtClean="0">
                <a:solidFill>
                  <a:srgbClr val="000000"/>
                </a:solidFill>
                <a:latin typeface="+mn-lt"/>
              </a:rPr>
              <a:t>Retargetable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code generation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531301" y="1349778"/>
            <a:ext cx="1470150" cy="157993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kumimoji="1" lang="en-US" sz="2000" dirty="0" smtClean="0">
                <a:solidFill>
                  <a:srgbClr val="000000"/>
                </a:solidFill>
                <a:latin typeface="+mn-lt"/>
                <a:cs typeface="Tahoma" pitchFamily="34" charset="0"/>
              </a:rPr>
              <a:t>Target code</a:t>
            </a:r>
          </a:p>
          <a:p>
            <a:pPr algn="ctr" rtl="0" eaLnBrk="0" hangingPunct="0">
              <a:spcBef>
                <a:spcPct val="50000"/>
              </a:spcBef>
            </a:pPr>
            <a:r>
              <a:rPr kumimoji="1" lang="en-US" sz="2000" dirty="0" smtClean="0">
                <a:solidFill>
                  <a:srgbClr val="000000"/>
                </a:solidFill>
                <a:latin typeface="+mn-lt"/>
                <a:cs typeface="Tahoma" pitchFamily="34" charset="0"/>
              </a:rPr>
              <a:t>(executable)</a:t>
            </a:r>
          </a:p>
          <a:p>
            <a:pPr algn="ctr" rtl="0" eaLnBrk="0" hangingPunct="0">
              <a:spcBef>
                <a:spcPct val="50000"/>
              </a:spcBef>
            </a:pPr>
            <a:endParaRPr kumimoji="1" lang="en-US" sz="2000" dirty="0">
              <a:solidFill>
                <a:srgbClr val="000000"/>
              </a:solidFill>
              <a:latin typeface="+mn-lt"/>
              <a:cs typeface="Tahoma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7351978" y="2985184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 rot="16200000">
            <a:off x="6699029" y="3584290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Assembly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5622605" y="3021470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 rot="16200000">
            <a:off x="5434093" y="3620576"/>
            <a:ext cx="71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IR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227303" y="3021470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 rot="16200000">
            <a:off x="815258" y="3620575"/>
            <a:ext cx="17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Text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573607" y="3021470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 rot="16200000">
            <a:off x="1693376" y="3620576"/>
            <a:ext cx="17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Token stream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2451725" y="3021470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 rot="16200000">
            <a:off x="2583586" y="3620576"/>
            <a:ext cx="17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AST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3341935" y="3021470"/>
            <a:ext cx="0" cy="1567543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5793623" y="1349778"/>
            <a:ext cx="1560282" cy="159208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 eaLnBrk="0" hangingPunct="0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  <a:latin typeface="+mn-lt"/>
              </a:rPr>
              <a:t>Code</a:t>
            </a:r>
            <a:br>
              <a:rPr lang="en-US" sz="1200">
                <a:solidFill>
                  <a:srgbClr val="000000"/>
                </a:solidFill>
                <a:latin typeface="+mn-lt"/>
              </a:rPr>
            </a:br>
            <a:r>
              <a:rPr lang="en-US" sz="1200">
                <a:solidFill>
                  <a:srgbClr val="000000"/>
                </a:solidFill>
                <a:latin typeface="+mn-lt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6742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Linking (Recap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Assembler generates binary code </a:t>
            </a:r>
          </a:p>
          <a:p>
            <a:pPr lvl="1"/>
            <a:r>
              <a:rPr lang="en-US" smtClean="0"/>
              <a:t>Unresolved addresses</a:t>
            </a:r>
          </a:p>
          <a:p>
            <a:pPr lvl="1"/>
            <a:r>
              <a:rPr lang="en-US" smtClean="0"/>
              <a:t>Relocatable addresses</a:t>
            </a:r>
          </a:p>
          <a:p>
            <a:r>
              <a:rPr lang="en-US" smtClean="0"/>
              <a:t>Linker generates executable code</a:t>
            </a:r>
          </a:p>
          <a:p>
            <a:r>
              <a:rPr lang="en-US" smtClean="0"/>
              <a:t>Loader generates runtime states (images)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7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dynamic linking?</a:t>
            </a:r>
          </a:p>
          <a:p>
            <a:pPr lvl="1"/>
            <a:r>
              <a:rPr lang="en-US" dirty="0" smtClean="0"/>
              <a:t>Shared libraries</a:t>
            </a:r>
          </a:p>
          <a:p>
            <a:pPr lvl="2"/>
            <a:r>
              <a:rPr lang="en-US" dirty="0" smtClean="0"/>
              <a:t>Save space</a:t>
            </a:r>
          </a:p>
          <a:p>
            <a:pPr lvl="2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Dynamic loading</a:t>
            </a:r>
          </a:p>
          <a:p>
            <a:pPr lvl="2"/>
            <a:r>
              <a:rPr lang="en-US" dirty="0" smtClean="0"/>
              <a:t>Load on demand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7543244" y="5993398"/>
            <a:ext cx="204311" cy="479524"/>
          </a:xfrm>
          <a:prstGeom prst="roundRect">
            <a:avLst/>
          </a:prstGeom>
          <a:solidFill>
            <a:srgbClr val="FFFF00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challenge?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509" y="3260256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Assembler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48509" y="2155302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Compiler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48509" y="4365210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Linker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48509" y="5470164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Loader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9241" y="1646391"/>
            <a:ext cx="32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Source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014" y="2751345"/>
            <a:ext cx="38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Assembly lang. program (.s)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719" y="3856299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Machine lang. Module (.o): program (+library) modules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719" y="4961253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Executable (“.exe”):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719" y="6066208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Image (in memory):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0586" y="4892132"/>
            <a:ext cx="3005737" cy="1131504"/>
            <a:chOff x="360586" y="4892132"/>
            <a:chExt cx="3005737" cy="11315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V="1">
              <a:off x="595751" y="5456608"/>
              <a:ext cx="2477072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60586" y="4892132"/>
              <a:ext cx="2978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“compilation” 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566" y="5561971"/>
              <a:ext cx="2978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“execution” time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61325" y="5811889"/>
            <a:ext cx="298267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Libraries (.o)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(dynamic linking)</a:t>
            </a:r>
          </a:p>
        </p:txBody>
      </p:sp>
    </p:spTree>
    <p:extLst>
      <p:ext uri="{BB962C8B-B14F-4D97-AF65-F5344CB8AC3E}">
        <p14:creationId xmlns:p14="http://schemas.microsoft.com/office/powerpoint/2010/main" val="399946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Position-Independent Code (PIC)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Code which does not need to be changed  regardless of the address in which it is loaded </a:t>
            </a:r>
          </a:p>
          <a:p>
            <a:pPr lvl="1"/>
            <a:r>
              <a:rPr lang="en-US" sz="2000" dirty="0" smtClean="0"/>
              <a:t>Enable loading the same object file at different addresses</a:t>
            </a:r>
          </a:p>
          <a:p>
            <a:pPr lvl="2"/>
            <a:r>
              <a:rPr lang="en-US" sz="1800" dirty="0" smtClean="0"/>
              <a:t>Thus, shared libraries and dynamic loading</a:t>
            </a:r>
          </a:p>
          <a:p>
            <a:endParaRPr lang="en-US" sz="2400" dirty="0" smtClean="0"/>
          </a:p>
          <a:p>
            <a:r>
              <a:rPr lang="en-US" sz="2400" dirty="0" smtClean="0"/>
              <a:t>“Good” instructions for PIC: use relative addresses</a:t>
            </a:r>
          </a:p>
          <a:p>
            <a:pPr lvl="1"/>
            <a:r>
              <a:rPr lang="en-US" sz="2000" dirty="0" smtClean="0"/>
              <a:t>relative jumps</a:t>
            </a:r>
          </a:p>
          <a:p>
            <a:pPr lvl="1"/>
            <a:r>
              <a:rPr lang="en-US" sz="2000" dirty="0" smtClean="0"/>
              <a:t>reference to activation records</a:t>
            </a:r>
          </a:p>
          <a:p>
            <a:endParaRPr lang="en-US" sz="2400" dirty="0" smtClean="0"/>
          </a:p>
          <a:p>
            <a:r>
              <a:rPr lang="en-US" sz="2400" dirty="0" smtClean="0"/>
              <a:t>“Bad” instructions for : use fixed addresses</a:t>
            </a:r>
          </a:p>
          <a:p>
            <a:pPr lvl="1"/>
            <a:r>
              <a:rPr lang="en-US" sz="2000" dirty="0" smtClean="0"/>
              <a:t>Accessing global and static data</a:t>
            </a:r>
          </a:p>
          <a:p>
            <a:pPr lvl="1"/>
            <a:r>
              <a:rPr lang="en-US" sz="2000" dirty="0" smtClean="0"/>
              <a:t>Procedure calls</a:t>
            </a:r>
          </a:p>
          <a:p>
            <a:pPr lvl="2"/>
            <a:r>
              <a:rPr lang="en-US" sz="1800" dirty="0" smtClean="0"/>
              <a:t>Where are the library procedures located?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57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“All </a:t>
            </a:r>
            <a:r>
              <a:rPr lang="en-US" i="1" dirty="0"/>
              <a:t>problems in computer science can be solved by another level of </a:t>
            </a:r>
            <a:r>
              <a:rPr lang="en-US" i="1" dirty="0" smtClean="0"/>
              <a:t>indirection"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Butler </a:t>
            </a:r>
            <a:r>
              <a:rPr lang="en-US" dirty="0"/>
              <a:t>Lampson</a:t>
            </a:r>
          </a:p>
        </p:txBody>
      </p:sp>
    </p:spTree>
    <p:extLst>
      <p:ext uri="{BB962C8B-B14F-4D97-AF65-F5344CB8AC3E}">
        <p14:creationId xmlns:p14="http://schemas.microsoft.com/office/powerpoint/2010/main" val="20412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PIC: The Main 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the global data in a table</a:t>
            </a:r>
          </a:p>
          <a:p>
            <a:r>
              <a:rPr lang="en-US" smtClean="0"/>
              <a:t>Refer to all data relative to the designated register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33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Per-Routine Pointer Table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Record for every routine in a table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981200" y="214376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&amp;foo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981200" y="256032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81200" y="33934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PT </a:t>
            </a:r>
            <a:r>
              <a:rPr lang="en-US" sz="1800" dirty="0" err="1" smtClean="0"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981200" y="409448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81200" y="45110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971040" y="55270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&amp;zoo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971040" y="594360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71040" y="636016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PT </a:t>
            </a:r>
            <a:r>
              <a:rPr lang="en-US" sz="1800" dirty="0" err="1" smtClean="0"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66" name="Straight Arrow Connector 65"/>
          <p:cNvCxnSpPr>
            <a:stCxn id="39" idx="2"/>
            <a:endCxn id="40" idx="0"/>
          </p:cNvCxnSpPr>
          <p:nvPr/>
        </p:nvCxnSpPr>
        <p:spPr bwMode="auto">
          <a:xfrm>
            <a:off x="2585720" y="3810000"/>
            <a:ext cx="0" cy="28448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1981200" y="297688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183285" y="1978967"/>
            <a:ext cx="463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foo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62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stCxn id="41" idx="3"/>
          </p:cNvCxnSpPr>
          <p:nvPr/>
        </p:nvCxnSpPr>
        <p:spPr bwMode="auto">
          <a:xfrm>
            <a:off x="3190240" y="4719320"/>
            <a:ext cx="2221956" cy="779155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5" idx="3"/>
          </p:cNvCxnSpPr>
          <p:nvPr/>
        </p:nvCxnSpPr>
        <p:spPr bwMode="auto">
          <a:xfrm flipV="1">
            <a:off x="3180080" y="5498475"/>
            <a:ext cx="2232116" cy="653405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Per-Routine Pointer Table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Record for every routine in a table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79720" y="2791143"/>
            <a:ext cx="3217082" cy="3854836"/>
            <a:chOff x="5664200" y="1937703"/>
            <a:chExt cx="3217082" cy="3854836"/>
          </a:xfrm>
        </p:grpSpPr>
        <p:cxnSp>
          <p:nvCxnSpPr>
            <p:cNvPr id="14" name="Elbow Connector 13"/>
            <p:cNvCxnSpPr/>
            <p:nvPr/>
          </p:nvCxnSpPr>
          <p:spPr bwMode="auto">
            <a:xfrm rot="10800000" flipH="1" flipV="1">
              <a:off x="7385622" y="3560483"/>
              <a:ext cx="106571" cy="2077869"/>
            </a:xfrm>
            <a:prstGeom prst="bentConnector3">
              <a:avLst>
                <a:gd name="adj1" fmla="val 843719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664993" y="3664585"/>
              <a:ext cx="1776413" cy="10156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1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670233" y="2808288"/>
              <a:ext cx="1776412" cy="860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Code 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2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664200" y="4687570"/>
              <a:ext cx="1776413" cy="10429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Data</a:t>
              </a:r>
            </a:p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2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2" name="Elbow Connector 21"/>
            <p:cNvCxnSpPr>
              <a:stCxn id="32" idx="3"/>
              <a:endCxn id="15" idx="3"/>
            </p:cNvCxnSpPr>
            <p:nvPr/>
          </p:nvCxnSpPr>
          <p:spPr bwMode="auto">
            <a:xfrm flipH="1">
              <a:off x="7441406" y="2367916"/>
              <a:ext cx="2699" cy="1804501"/>
            </a:xfrm>
            <a:prstGeom prst="bentConnector3">
              <a:avLst>
                <a:gd name="adj1" fmla="val -8469804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8345634" y="5423207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smtClean="0">
                  <a:solidFill>
                    <a:schemeClr val="accent6"/>
                  </a:solidFill>
                  <a:latin typeface="+mn-lt"/>
                </a:rPr>
                <a:t>580</a:t>
              </a:r>
              <a:endParaRPr lang="en-US" sz="180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449538" y="2852727"/>
              <a:ext cx="8241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 err="1" smtClean="0">
                  <a:solidFill>
                    <a:schemeClr val="tx1"/>
                  </a:solidFill>
                  <a:latin typeface="+mn-lt"/>
                </a:rPr>
                <a:t>ext_bar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7460645" y="3137207"/>
              <a:ext cx="4971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zoo 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9" name="Elbow Connector 28"/>
            <p:cNvCxnSpPr/>
            <p:nvPr/>
          </p:nvCxnSpPr>
          <p:spPr bwMode="auto">
            <a:xfrm flipV="1">
              <a:off x="7447281" y="2986593"/>
              <a:ext cx="1413681" cy="500521"/>
            </a:xfrm>
            <a:prstGeom prst="bentConnector3">
              <a:avLst>
                <a:gd name="adj1" fmla="val 116171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>
              <a:off x="7416800" y="2143760"/>
              <a:ext cx="1444162" cy="842833"/>
            </a:xfrm>
            <a:prstGeom prst="bentConnector3">
              <a:avLst>
                <a:gd name="adj1" fmla="val 115829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5667693" y="1937703"/>
              <a:ext cx="1776412" cy="860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Code 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Segment 1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145685" y="2669847"/>
            <a:ext cx="463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foo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981200" y="214376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&amp;foo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981200" y="256032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81200" y="33934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PT </a:t>
            </a:r>
            <a:r>
              <a:rPr lang="en-US" sz="1800" dirty="0" err="1" smtClean="0"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981200" y="409448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981200" y="45110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971040" y="552704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&amp;zoo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971040" y="594360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71040" y="636016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PT </a:t>
            </a:r>
            <a:r>
              <a:rPr lang="en-US" sz="1800" dirty="0" err="1" smtClean="0">
                <a:latin typeface="+mn-lt"/>
              </a:rPr>
              <a:t>ext_bar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55" name="Straight Arrow Connector 54"/>
          <p:cNvCxnSpPr>
            <a:stCxn id="38" idx="3"/>
          </p:cNvCxnSpPr>
          <p:nvPr/>
        </p:nvCxnSpPr>
        <p:spPr bwMode="auto">
          <a:xfrm>
            <a:off x="3190240" y="2768600"/>
            <a:ext cx="2184400" cy="171196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9" idx="2"/>
            <a:endCxn id="40" idx="0"/>
          </p:cNvCxnSpPr>
          <p:nvPr/>
        </p:nvCxnSpPr>
        <p:spPr bwMode="auto">
          <a:xfrm>
            <a:off x="2585720" y="3810000"/>
            <a:ext cx="0" cy="28448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Elbow Connector 71"/>
          <p:cNvCxnSpPr>
            <a:stCxn id="46" idx="3"/>
            <a:endCxn id="40" idx="3"/>
          </p:cNvCxnSpPr>
          <p:nvPr/>
        </p:nvCxnSpPr>
        <p:spPr bwMode="auto">
          <a:xfrm flipV="1">
            <a:off x="3180080" y="4302760"/>
            <a:ext cx="10160" cy="2265680"/>
          </a:xfrm>
          <a:prstGeom prst="bentConnector3">
            <a:avLst>
              <a:gd name="adj1" fmla="val 2350000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37" idx="3"/>
          </p:cNvCxnSpPr>
          <p:nvPr/>
        </p:nvCxnSpPr>
        <p:spPr bwMode="auto">
          <a:xfrm>
            <a:off x="3190240" y="2352040"/>
            <a:ext cx="2143760" cy="61468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3190240" y="3830320"/>
            <a:ext cx="2194560" cy="34544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44" idx="3"/>
            <a:endCxn id="16" idx="1"/>
          </p:cNvCxnSpPr>
          <p:nvPr/>
        </p:nvCxnSpPr>
        <p:spPr bwMode="auto">
          <a:xfrm flipV="1">
            <a:off x="3180080" y="4091941"/>
            <a:ext cx="2205673" cy="164337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1981200" y="2976880"/>
            <a:ext cx="1209040" cy="416560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&amp;D.S.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153977" y="2913687"/>
            <a:ext cx="643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ext_g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2" name="Straight Arrow Connector 41"/>
          <p:cNvCxnSpPr>
            <a:stCxn id="33" idx="3"/>
          </p:cNvCxnSpPr>
          <p:nvPr/>
        </p:nvCxnSpPr>
        <p:spPr bwMode="auto">
          <a:xfrm>
            <a:off x="3190240" y="3185160"/>
            <a:ext cx="2164080" cy="2270760"/>
          </a:xfrm>
          <a:prstGeom prst="straightConnector1">
            <a:avLst/>
          </a:prstGeom>
          <a:noFill/>
          <a:ln w="38100" cap="flat" cmpd="sng" algn="ctr">
            <a:solidFill>
              <a:srgbClr val="F02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183285" y="1978967"/>
            <a:ext cx="463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foo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34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75640" y="172720"/>
            <a:ext cx="7772400" cy="1143000"/>
          </a:xfrm>
        </p:spPr>
        <p:txBody>
          <a:bodyPr/>
          <a:lstStyle/>
          <a:p>
            <a:r>
              <a:rPr lang="en-US" dirty="0" smtClean="0"/>
              <a:t>Per-Routine Pointer Table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24840" y="1290320"/>
            <a:ext cx="7772400" cy="4114800"/>
          </a:xfrm>
        </p:spPr>
        <p:txBody>
          <a:bodyPr/>
          <a:lstStyle/>
          <a:p>
            <a:r>
              <a:rPr lang="en-US" dirty="0" smtClean="0"/>
              <a:t>Record for every routine in a table</a:t>
            </a:r>
          </a:p>
          <a:p>
            <a:r>
              <a:rPr lang="en-US" dirty="0" smtClean="0"/>
              <a:t>Record used as a address to procedure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493" y="2551430"/>
            <a:ext cx="3621087" cy="1938338"/>
          </a:xfrm>
          <a:prstGeom prst="rect">
            <a:avLst/>
          </a:prstGeom>
          <a:solidFill>
            <a:srgbClr val="DCE6F2"/>
          </a:solidFill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Caller: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Load Pointer table address into RP</a:t>
            </a:r>
            <a:endParaRPr lang="en-US" sz="2000" dirty="0">
              <a:latin typeface="+mn-lt"/>
              <a:ea typeface="+mn-ea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Load Code address from 0(RP) into RC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Call via RC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3868" y="2551430"/>
            <a:ext cx="4585652" cy="1929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</a:rPr>
              <a:t>Callee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RP points to pointer table</a:t>
            </a:r>
            <a:endParaRPr lang="en-US" sz="2000" dirty="0">
              <a:latin typeface="+mn-lt"/>
              <a:ea typeface="+mn-ea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</a:rPr>
              <a:t>Table has addresses of pointer table for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</a:rPr>
              <a:t>subprocedures</a:t>
            </a:r>
            <a:endParaRPr lang="en-US" sz="2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6248" y="4779328"/>
            <a:ext cx="5133456" cy="1212162"/>
            <a:chOff x="192505" y="4993105"/>
            <a:chExt cx="5133695" cy="1211825"/>
          </a:xfrm>
        </p:grpSpPr>
        <p:sp>
          <p:nvSpPr>
            <p:cNvPr id="26636" name="TextBox 12"/>
            <p:cNvSpPr txBox="1">
              <a:spLocks noChangeArrowheads="1"/>
            </p:cNvSpPr>
            <p:nvPr/>
          </p:nvSpPr>
          <p:spPr bwMode="auto">
            <a:xfrm>
              <a:off x="2205232" y="5669509"/>
              <a:ext cx="3119265" cy="46153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633" name="TextBox 9"/>
            <p:cNvSpPr txBox="1">
              <a:spLocks noChangeArrowheads="1"/>
            </p:cNvSpPr>
            <p:nvPr/>
          </p:nvSpPr>
          <p:spPr bwMode="auto">
            <a:xfrm>
              <a:off x="3072211" y="5743265"/>
              <a:ext cx="1744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ther data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V="1">
              <a:off x="932314" y="5278776"/>
              <a:ext cx="1287522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35" name="TextBox 11"/>
            <p:cNvSpPr txBox="1">
              <a:spLocks noChangeArrowheads="1"/>
            </p:cNvSpPr>
            <p:nvPr/>
          </p:nvSpPr>
          <p:spPr bwMode="auto">
            <a:xfrm>
              <a:off x="192505" y="4993105"/>
              <a:ext cx="902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2"/>
                  </a:solidFill>
                  <a:latin typeface="+mn-lt"/>
                </a:rPr>
                <a:t>RP</a:t>
              </a:r>
            </a:p>
          </p:txBody>
        </p:sp>
        <p:sp>
          <p:nvSpPr>
            <p:cNvPr id="26637" name="TextBox 13"/>
            <p:cNvSpPr txBox="1">
              <a:spLocks noChangeArrowheads="1"/>
            </p:cNvSpPr>
            <p:nvPr/>
          </p:nvSpPr>
          <p:spPr bwMode="auto">
            <a:xfrm>
              <a:off x="2210021" y="5209293"/>
              <a:ext cx="3116179" cy="46166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+mn-lt"/>
                </a:rPr>
                <a:t>.func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6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PIC: The Main 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the global data in a table</a:t>
            </a:r>
          </a:p>
          <a:p>
            <a:r>
              <a:rPr lang="en-US" dirty="0" smtClean="0"/>
              <a:t>Refer to all data relative to the designated register</a:t>
            </a:r>
          </a:p>
          <a:p>
            <a:endParaRPr lang="en-US" dirty="0" smtClean="0"/>
          </a:p>
          <a:p>
            <a:r>
              <a:rPr lang="en-US" dirty="0" smtClean="0"/>
              <a:t>Efficiency: </a:t>
            </a:r>
            <a:r>
              <a:rPr lang="en-US" dirty="0"/>
              <a:t>u</a:t>
            </a:r>
            <a:r>
              <a:rPr lang="en-US" dirty="0" smtClean="0"/>
              <a:t>se a register </a:t>
            </a:r>
            <a:r>
              <a:rPr lang="en-US" dirty="0"/>
              <a:t>to point to the beginning of the table</a:t>
            </a:r>
          </a:p>
          <a:p>
            <a:pPr lvl="1"/>
            <a:r>
              <a:rPr lang="en-US" dirty="0" smtClean="0"/>
              <a:t>Troublesome in CISC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Compilation </a:t>
            </a:r>
            <a:r>
              <a:rPr lang="en-US" smtClean="0">
                <a:sym typeface="Wingdings"/>
              </a:rPr>
              <a:t> Execution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9513" y="1431718"/>
            <a:ext cx="8821938" cy="3338447"/>
            <a:chOff x="179513" y="1128540"/>
            <a:chExt cx="8821938" cy="3338447"/>
          </a:xfrm>
        </p:grpSpPr>
        <p:sp>
          <p:nvSpPr>
            <p:cNvPr id="34" name="TextBox 33"/>
            <p:cNvSpPr txBox="1"/>
            <p:nvPr/>
          </p:nvSpPr>
          <p:spPr>
            <a:xfrm rot="16200000">
              <a:off x="3493143" y="3399337"/>
              <a:ext cx="176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+mn-lt"/>
                </a:rPr>
                <a:t>AST + Sym. Tab.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79513" y="1128540"/>
              <a:ext cx="1392238" cy="161962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solidFill>
                    <a:schemeClr val="tx1"/>
                  </a:solidFill>
                  <a:latin typeface="+mn-lt"/>
                  <a:cs typeface="Tahoma" pitchFamily="34" charset="0"/>
                </a:rPr>
                <a:t>Source code</a:t>
              </a:r>
            </a:p>
            <a:p>
              <a:pPr algn="ctr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solidFill>
                    <a:schemeClr val="tx1"/>
                  </a:solidFill>
                  <a:latin typeface="+mn-lt"/>
                  <a:cs typeface="Tahoma" pitchFamily="34" charset="0"/>
                </a:rPr>
                <a:t>(program)</a:t>
              </a:r>
              <a:endParaRPr kumimoji="1" lang="en-US" sz="2000" dirty="0">
                <a:solidFill>
                  <a:schemeClr val="tx1"/>
                </a:solidFill>
                <a:latin typeface="+mn-lt"/>
                <a:cs typeface="Tahoma" pitchFamily="34" charset="0"/>
              </a:endParaRPr>
            </a:p>
            <a:p>
              <a:pPr algn="ctr" rtl="0" eaLnBrk="0" hangingPunct="0">
                <a:spcBef>
                  <a:spcPct val="50000"/>
                </a:spcBef>
              </a:pPr>
              <a:endParaRPr kumimoji="1" lang="en-US" sz="2000" dirty="0">
                <a:solidFill>
                  <a:schemeClr val="tx1"/>
                </a:solidFill>
                <a:latin typeface="+mn-lt"/>
                <a:cs typeface="Tahoma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695133" y="1128540"/>
              <a:ext cx="762000" cy="162030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Lexical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Analysis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559229" y="1128540"/>
              <a:ext cx="779463" cy="160619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1"/>
                  </a:solidFill>
                  <a:latin typeface="+mn-lt"/>
                </a:rPr>
                <a:t>Syntax Analysis</a:t>
              </a:r>
            </a:p>
            <a:p>
              <a:pPr algn="ctr" rtl="0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1"/>
                  </a:solidFill>
                  <a:latin typeface="+mn-lt"/>
                </a:rPr>
                <a:t>Parsing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59329" y="1128540"/>
              <a:ext cx="786104" cy="160619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Context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Analysis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4414766" y="1128541"/>
              <a:ext cx="1209524" cy="159208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Portable/</a:t>
              </a:r>
              <a:r>
                <a:rPr lang="en-US" sz="1200" dirty="0" err="1" smtClean="0">
                  <a:solidFill>
                    <a:schemeClr val="tx1"/>
                  </a:solidFill>
                  <a:latin typeface="+mn-lt"/>
                </a:rPr>
                <a:t>Retargetable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 code generation</a:t>
              </a:r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7531301" y="1128540"/>
              <a:ext cx="1470150" cy="15799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solidFill>
                    <a:schemeClr val="tx1"/>
                  </a:solidFill>
                  <a:latin typeface="+mn-lt"/>
                  <a:cs typeface="Tahoma" pitchFamily="34" charset="0"/>
                </a:rPr>
                <a:t>Target code</a:t>
              </a:r>
            </a:p>
            <a:p>
              <a:pPr algn="ctr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solidFill>
                    <a:schemeClr val="tx1"/>
                  </a:solidFill>
                  <a:latin typeface="+mn-lt"/>
                  <a:cs typeface="Tahoma" pitchFamily="34" charset="0"/>
                </a:rPr>
                <a:t>(executable)</a:t>
              </a:r>
            </a:p>
            <a:p>
              <a:pPr algn="ctr" rtl="0" eaLnBrk="0" hangingPunct="0">
                <a:spcBef>
                  <a:spcPct val="50000"/>
                </a:spcBef>
              </a:pPr>
              <a:endParaRPr kumimoji="1" lang="en-US" sz="2000" dirty="0">
                <a:solidFill>
                  <a:schemeClr val="tx1"/>
                </a:solidFill>
                <a:latin typeface="+mn-lt"/>
                <a:cs typeface="Tahoma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622605" y="2800232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 rot="16200000">
              <a:off x="5434093" y="3399338"/>
              <a:ext cx="71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+mn-lt"/>
                </a:rPr>
                <a:t>IR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4227303" y="2800232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 rot="16200000">
              <a:off x="815258" y="3399337"/>
              <a:ext cx="176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+mn-lt"/>
                </a:rPr>
                <a:t>Text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1573607" y="2800232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 rot="16200000">
              <a:off x="1693376" y="3399338"/>
              <a:ext cx="176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+mn-lt"/>
                </a:rPr>
                <a:t>Token stream</a:t>
              </a: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2451725" y="2800232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 rot="16200000">
              <a:off x="2583586" y="3399338"/>
              <a:ext cx="176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+mn-lt"/>
                </a:rPr>
                <a:t>AST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3341935" y="2800232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5793623" y="1128540"/>
              <a:ext cx="1560282" cy="1592083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1"/>
                  </a:solidFill>
                  <a:latin typeface="+mn-lt"/>
                </a:rPr>
                <a:t>Code</a:t>
              </a:r>
              <a:br>
                <a:rPr lang="en-US" sz="1200">
                  <a:solidFill>
                    <a:schemeClr val="tx1"/>
                  </a:solidFill>
                  <a:latin typeface="+mn-lt"/>
                </a:rPr>
              </a:br>
              <a:r>
                <a:rPr lang="en-US" sz="1200">
                  <a:solidFill>
                    <a:schemeClr val="tx1"/>
                  </a:solidFill>
                  <a:latin typeface="+mn-lt"/>
                </a:rPr>
                <a:t>Generation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30376" y="3128959"/>
            <a:ext cx="2147053" cy="1604319"/>
            <a:chOff x="6996947" y="2789497"/>
            <a:chExt cx="2147053" cy="160431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 rot="16200000">
              <a:off x="6872804" y="3433735"/>
              <a:ext cx="1587386" cy="332776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Linker</a:t>
              </a:r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16200000">
              <a:off x="6405923" y="3390197"/>
              <a:ext cx="1587386" cy="405338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Assembler</a:t>
              </a:r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 rot="16200000">
              <a:off x="8183919" y="3416802"/>
              <a:ext cx="1587386" cy="332776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Loader</a:t>
              </a:r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0356" y="4383312"/>
            <a:ext cx="2689197" cy="1965692"/>
            <a:chOff x="4000356" y="4383312"/>
            <a:chExt cx="2689197" cy="1965692"/>
          </a:xfrm>
        </p:grpSpPr>
        <p:sp>
          <p:nvSpPr>
            <p:cNvPr id="41" name="TextBox 40"/>
            <p:cNvSpPr txBox="1"/>
            <p:nvPr/>
          </p:nvSpPr>
          <p:spPr>
            <a:xfrm rot="16200000">
              <a:off x="3302039" y="5181492"/>
              <a:ext cx="176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Symbolic </a:t>
              </a:r>
              <a:r>
                <a:rPr lang="en-US" sz="1800" dirty="0" err="1" smtClean="0">
                  <a:latin typeface="+mn-lt"/>
                </a:rPr>
                <a:t>Addr</a:t>
              </a:r>
              <a:endParaRPr lang="en-US" sz="1800" dirty="0" smtClean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4060388" y="4582386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rot="16200000">
              <a:off x="3741621" y="5181492"/>
              <a:ext cx="1965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Object File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4575645" y="4582386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 rot="16200000">
              <a:off x="4172212" y="5181492"/>
              <a:ext cx="1965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Executable File</a:t>
              </a: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5006236" y="4582386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 rot="16200000">
              <a:off x="5522041" y="5181492"/>
              <a:ext cx="1965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image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356065" y="4582386"/>
              <a:ext cx="0" cy="156754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6367437" y="1414785"/>
            <a:ext cx="1392238" cy="3296722"/>
            <a:chOff x="6367437" y="1111607"/>
            <a:chExt cx="1392238" cy="3296722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6367437" y="1111607"/>
              <a:ext cx="1392238" cy="161962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solidFill>
                    <a:schemeClr val="tx1"/>
                  </a:solidFill>
                  <a:latin typeface="+mn-lt"/>
                  <a:cs typeface="Tahoma" pitchFamily="34" charset="0"/>
                </a:rPr>
                <a:t>Executing program</a:t>
              </a:r>
              <a:endParaRPr kumimoji="1" lang="en-US" sz="2000" dirty="0">
                <a:solidFill>
                  <a:schemeClr val="tx1"/>
                </a:solidFill>
                <a:latin typeface="+mn-lt"/>
                <a:cs typeface="Tahoma" pitchFamily="34" charset="0"/>
              </a:endParaRPr>
            </a:p>
            <a:p>
              <a:pPr algn="ctr" rtl="0" eaLnBrk="0" hangingPunct="0">
                <a:spcBef>
                  <a:spcPct val="50000"/>
                </a:spcBef>
              </a:pPr>
              <a:endParaRPr kumimoji="1" lang="en-US" sz="2000" dirty="0">
                <a:solidFill>
                  <a:schemeClr val="tx1"/>
                </a:solidFill>
                <a:latin typeface="+mn-lt"/>
                <a:cs typeface="Tahoma" pitchFamily="34" charset="0"/>
              </a:endParaRP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 rot="16200000">
              <a:off x="6304320" y="3448248"/>
              <a:ext cx="1587386" cy="3327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Runtime System</a:t>
              </a:r>
              <a:endParaRPr lang="en-US" sz="12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09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3161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75640" y="101600"/>
            <a:ext cx="7772400" cy="1143000"/>
          </a:xfrm>
        </p:spPr>
        <p:txBody>
          <a:bodyPr/>
          <a:lstStyle/>
          <a:p>
            <a:r>
              <a:rPr lang="en-US" dirty="0" smtClean="0"/>
              <a:t>ELF-Position Independent Code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178560"/>
            <a:ext cx="8021320" cy="4114800"/>
          </a:xfrm>
        </p:spPr>
        <p:txBody>
          <a:bodyPr/>
          <a:lstStyle/>
          <a:p>
            <a:r>
              <a:rPr lang="en-US" sz="2400" dirty="0" smtClean="0"/>
              <a:t>Executable and Linkable code </a:t>
            </a:r>
            <a:r>
              <a:rPr lang="en-US" sz="2400" dirty="0"/>
              <a:t>F</a:t>
            </a:r>
            <a:r>
              <a:rPr lang="en-US" sz="2400" dirty="0" smtClean="0"/>
              <a:t>ormat</a:t>
            </a:r>
          </a:p>
          <a:p>
            <a:pPr lvl="1"/>
            <a:r>
              <a:rPr lang="en-US" sz="2000" dirty="0" smtClean="0"/>
              <a:t>Introduced </a:t>
            </a:r>
            <a:r>
              <a:rPr lang="en-US" sz="2000" dirty="0"/>
              <a:t>in Unix System </a:t>
            </a:r>
            <a:r>
              <a:rPr lang="en-US" sz="2000" dirty="0" smtClean="0"/>
              <a:t>V</a:t>
            </a:r>
          </a:p>
          <a:p>
            <a:r>
              <a:rPr lang="en-US" sz="2400" dirty="0" smtClean="0"/>
              <a:t>Observation</a:t>
            </a:r>
          </a:p>
          <a:p>
            <a:pPr lvl="1"/>
            <a:r>
              <a:rPr lang="en-US" sz="2000" dirty="0" smtClean="0"/>
              <a:t>Executable consists of code followed by data</a:t>
            </a:r>
          </a:p>
          <a:p>
            <a:pPr lvl="1"/>
            <a:r>
              <a:rPr lang="en-US" sz="2000" dirty="0" smtClean="0"/>
              <a:t>The offset of the data from the beginning of the code is known at compile-time</a:t>
            </a:r>
            <a:endParaRPr lang="en-US" sz="20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9863" y="3832539"/>
            <a:ext cx="6061075" cy="2953699"/>
            <a:chOff x="313500" y="3833221"/>
            <a:chExt cx="6061166" cy="2952994"/>
          </a:xfrm>
        </p:grpSpPr>
        <p:sp>
          <p:nvSpPr>
            <p:cNvPr id="27655" name="TextBox 3"/>
            <p:cNvSpPr txBox="1">
              <a:spLocks noChangeArrowheads="1"/>
            </p:cNvSpPr>
            <p:nvPr/>
          </p:nvSpPr>
          <p:spPr bwMode="auto">
            <a:xfrm>
              <a:off x="1968128" y="3833221"/>
              <a:ext cx="2743200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7656" name="TextBox 5"/>
            <p:cNvSpPr txBox="1">
              <a:spLocks noChangeArrowheads="1"/>
            </p:cNvSpPr>
            <p:nvPr/>
          </p:nvSpPr>
          <p:spPr bwMode="auto">
            <a:xfrm>
              <a:off x="1968128" y="4293323"/>
              <a:ext cx="27432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/>
            </a:p>
            <a:p>
              <a:endParaRPr lang="en-US"/>
            </a:p>
          </p:txBody>
        </p:sp>
        <p:sp>
          <p:nvSpPr>
            <p:cNvPr id="27657" name="TextBox 6"/>
            <p:cNvSpPr txBox="1">
              <a:spLocks noChangeArrowheads="1"/>
            </p:cNvSpPr>
            <p:nvPr/>
          </p:nvSpPr>
          <p:spPr bwMode="auto">
            <a:xfrm>
              <a:off x="1968128" y="5122094"/>
              <a:ext cx="2743200" cy="8307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GOT</a:t>
              </a:r>
            </a:p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(Global </a:t>
              </a:r>
              <a:r>
                <a:rPr lang="en-US" dirty="0">
                  <a:solidFill>
                    <a:schemeClr val="tx2"/>
                  </a:solidFill>
                  <a:latin typeface="+mn-lt"/>
                </a:rPr>
                <a:t>O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ffset Table)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7658" name="TextBox 7"/>
            <p:cNvSpPr txBox="1">
              <a:spLocks noChangeArrowheads="1"/>
            </p:cNvSpPr>
            <p:nvPr/>
          </p:nvSpPr>
          <p:spPr bwMode="auto">
            <a:xfrm>
              <a:off x="1968128" y="5955218"/>
              <a:ext cx="27432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/>
            </a:p>
            <a:p>
              <a:endParaRPr lang="en-US"/>
            </a:p>
          </p:txBody>
        </p:sp>
        <p:sp>
          <p:nvSpPr>
            <p:cNvPr id="27659" name="TextBox 8"/>
            <p:cNvSpPr txBox="1">
              <a:spLocks noChangeArrowheads="1"/>
            </p:cNvSpPr>
            <p:nvPr/>
          </p:nvSpPr>
          <p:spPr bwMode="auto">
            <a:xfrm>
              <a:off x="313500" y="5473337"/>
              <a:ext cx="144997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  <a:latin typeface="+mn-lt"/>
                </a:rPr>
                <a:t>Data</a:t>
              </a:r>
            </a:p>
            <a:p>
              <a:r>
                <a:rPr lang="en-US">
                  <a:solidFill>
                    <a:schemeClr val="tx2"/>
                  </a:solidFill>
                  <a:latin typeface="+mn-lt"/>
                </a:rPr>
                <a:t>Segment</a:t>
              </a:r>
            </a:p>
          </p:txBody>
        </p:sp>
        <p:sp>
          <p:nvSpPr>
            <p:cNvPr id="27660" name="TextBox 9"/>
            <p:cNvSpPr txBox="1">
              <a:spLocks noChangeArrowheads="1"/>
            </p:cNvSpPr>
            <p:nvPr/>
          </p:nvSpPr>
          <p:spPr bwMode="auto">
            <a:xfrm>
              <a:off x="322207" y="4005925"/>
              <a:ext cx="144997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2"/>
                  </a:solidFill>
                  <a:latin typeface="+mn-lt"/>
                </a:rPr>
                <a:t>Code</a:t>
              </a:r>
            </a:p>
            <a:p>
              <a:r>
                <a:rPr lang="en-US" dirty="0">
                  <a:solidFill>
                    <a:schemeClr val="tx2"/>
                  </a:solidFill>
                  <a:latin typeface="+mn-lt"/>
                </a:rPr>
                <a:t>Segment</a:t>
              </a:r>
            </a:p>
          </p:txBody>
        </p:sp>
        <p:sp>
          <p:nvSpPr>
            <p:cNvPr id="27661" name="TextBox 10"/>
            <p:cNvSpPr txBox="1">
              <a:spLocks noChangeArrowheads="1"/>
            </p:cNvSpPr>
            <p:nvPr/>
          </p:nvSpPr>
          <p:spPr bwMode="auto">
            <a:xfrm>
              <a:off x="4794060" y="3905794"/>
              <a:ext cx="15806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  <a:latin typeface="+mn-lt"/>
                </a:rPr>
                <a:t>XX0000</a:t>
              </a:r>
            </a:p>
          </p:txBody>
        </p:sp>
        <p:cxnSp>
          <p:nvCxnSpPr>
            <p:cNvPr id="27662" name="Elbow Connector 12"/>
            <p:cNvCxnSpPr>
              <a:cxnSpLocks noChangeShapeType="1"/>
              <a:stCxn id="27655" idx="3"/>
              <a:endCxn id="27657" idx="3"/>
            </p:cNvCxnSpPr>
            <p:nvPr/>
          </p:nvCxnSpPr>
          <p:spPr bwMode="auto">
            <a:xfrm>
              <a:off x="4711328" y="4064054"/>
              <a:ext cx="12700" cy="1473439"/>
            </a:xfrm>
            <a:prstGeom prst="bentConnector3">
              <a:avLst>
                <a:gd name="adj1" fmla="val 18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11725" y="4402138"/>
            <a:ext cx="4179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latin typeface="+mn-lt"/>
              </a:rPr>
              <a:t>       call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L2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L2: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      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popl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%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ebx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      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addl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$_GOT[.-..L2], %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ebx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5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ELF: Accessing global data</a:t>
            </a:r>
            <a:endParaRPr lang="en-US" dirty="0"/>
          </a:p>
        </p:txBody>
      </p:sp>
      <p:pic>
        <p:nvPicPr>
          <p:cNvPr id="4" name="Picture 3" descr="Screen Shot 2014-01-07 at 7.4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71" y="1676400"/>
            <a:ext cx="419017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ELF: Calling Procedures </a:t>
            </a:r>
            <a:br>
              <a:rPr lang="en-US" dirty="0" smtClean="0"/>
            </a:br>
            <a:r>
              <a:rPr lang="en-US" sz="3200" dirty="0" smtClean="0"/>
              <a:t>(before 1st call)</a:t>
            </a:r>
            <a:endParaRPr lang="en-US" sz="3200" dirty="0"/>
          </a:p>
        </p:txBody>
      </p:sp>
      <p:pic>
        <p:nvPicPr>
          <p:cNvPr id="3" name="Picture 2" descr="Screen Shot 2014-01-07 at 7.5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2161540"/>
            <a:ext cx="69723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ELF: Calling Procedures </a:t>
            </a:r>
            <a:br>
              <a:rPr lang="en-US" dirty="0" smtClean="0"/>
            </a:br>
            <a:r>
              <a:rPr lang="en-US" sz="3200" dirty="0" smtClean="0"/>
              <a:t>(after 1st call)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203440" y="123952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pic>
        <p:nvPicPr>
          <p:cNvPr id="5" name="Picture 4" descr="Screen Shot 2014-01-07 at 7.5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936750"/>
            <a:ext cx="5791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8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PIC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costs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675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Enable loading w/o relocation</a:t>
            </a:r>
          </a:p>
          <a:p>
            <a:r>
              <a:rPr lang="en-US" dirty="0" smtClean="0"/>
              <a:t>Share memory locations among processes</a:t>
            </a:r>
            <a:endParaRPr lang="en-US" dirty="0"/>
          </a:p>
        </p:txBody>
      </p:sp>
      <p:sp>
        <p:nvSpPr>
          <p:cNvPr id="28676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Data segment may need to be reloaded</a:t>
            </a:r>
          </a:p>
          <a:p>
            <a:r>
              <a:rPr lang="en-US" dirty="0" smtClean="0"/>
              <a:t>GOT can be large</a:t>
            </a:r>
          </a:p>
          <a:p>
            <a:r>
              <a:rPr lang="en-US" dirty="0" smtClean="0"/>
              <a:t>More runtime overhead</a:t>
            </a:r>
          </a:p>
          <a:p>
            <a:r>
              <a:rPr lang="en-US" dirty="0" smtClean="0"/>
              <a:t>More space overhead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0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Libraries</a:t>
            </a:r>
            <a:endParaRPr lang="en-US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Heavily used libraries</a:t>
            </a:r>
          </a:p>
          <a:p>
            <a:r>
              <a:rPr lang="en-US" sz="2400" dirty="0" smtClean="0"/>
              <a:t>Significant code space </a:t>
            </a:r>
          </a:p>
          <a:p>
            <a:pPr lvl="1"/>
            <a:r>
              <a:rPr lang="en-US" sz="2000" dirty="0" smtClean="0"/>
              <a:t>5-10 Mega for print</a:t>
            </a:r>
          </a:p>
          <a:p>
            <a:pPr lvl="1"/>
            <a:r>
              <a:rPr lang="en-US" sz="2000" dirty="0" smtClean="0"/>
              <a:t>Significant disk space</a:t>
            </a:r>
          </a:p>
          <a:p>
            <a:pPr lvl="1"/>
            <a:r>
              <a:rPr lang="en-US" sz="2000" dirty="0" smtClean="0"/>
              <a:t>Significant memory space</a:t>
            </a:r>
          </a:p>
          <a:p>
            <a:r>
              <a:rPr lang="en-US" sz="2400" dirty="0" smtClean="0"/>
              <a:t>Can be saved by sharing the same code</a:t>
            </a:r>
          </a:p>
          <a:p>
            <a:r>
              <a:rPr lang="en-US" sz="2400" dirty="0" smtClean="0"/>
              <a:t>Enforce consistency</a:t>
            </a:r>
          </a:p>
          <a:p>
            <a:r>
              <a:rPr lang="en-US" sz="2400" dirty="0" smtClean="0"/>
              <a:t>But introduces some overhead</a:t>
            </a:r>
          </a:p>
          <a:p>
            <a:endParaRPr lang="en-US" sz="2400" dirty="0" smtClean="0"/>
          </a:p>
          <a:p>
            <a:r>
              <a:rPr lang="en-US" sz="2400" dirty="0" smtClean="0"/>
              <a:t>Can be implemented either with static or dynamic loading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15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of ELF file</a:t>
            </a:r>
            <a:endParaRPr lang="en-US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1837690" y="2819718"/>
            <a:ext cx="15668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Call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837690" y="3273743"/>
            <a:ext cx="15668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PLT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1837690" y="3726180"/>
            <a:ext cx="15668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1837690" y="4178618"/>
            <a:ext cx="15668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GOT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 rot="-5400000">
            <a:off x="1005840" y="2938780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Text</a:t>
            </a:r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 rot="-5400000">
            <a:off x="1001871" y="3939700"/>
            <a:ext cx="103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Data</a:t>
            </a:r>
          </a:p>
        </p:txBody>
      </p: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5869940" y="2802255"/>
            <a:ext cx="15668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Routine</a:t>
            </a:r>
          </a:p>
        </p:txBody>
      </p:sp>
      <p:sp>
        <p:nvSpPr>
          <p:cNvPr id="30730" name="TextBox 11"/>
          <p:cNvSpPr txBox="1">
            <a:spLocks noChangeArrowheads="1"/>
          </p:cNvSpPr>
          <p:nvPr/>
        </p:nvSpPr>
        <p:spPr bwMode="auto">
          <a:xfrm>
            <a:off x="5869940" y="3256280"/>
            <a:ext cx="15668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PLT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5869940" y="3708718"/>
            <a:ext cx="15668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5869940" y="4161155"/>
            <a:ext cx="15668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GOT</a:t>
            </a:r>
          </a:p>
        </p:txBody>
      </p:sp>
      <p:sp>
        <p:nvSpPr>
          <p:cNvPr id="30733" name="TextBox 14"/>
          <p:cNvSpPr txBox="1">
            <a:spLocks noChangeArrowheads="1"/>
          </p:cNvSpPr>
          <p:nvPr/>
        </p:nvSpPr>
        <p:spPr bwMode="auto">
          <a:xfrm rot="-5400000">
            <a:off x="7337584" y="2920524"/>
            <a:ext cx="103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Text</a:t>
            </a:r>
          </a:p>
        </p:txBody>
      </p:sp>
      <p:sp>
        <p:nvSpPr>
          <p:cNvPr id="30734" name="TextBox 15"/>
          <p:cNvSpPr txBox="1">
            <a:spLocks noChangeArrowheads="1"/>
          </p:cNvSpPr>
          <p:nvPr/>
        </p:nvSpPr>
        <p:spPr bwMode="auto">
          <a:xfrm rot="-5400000">
            <a:off x="7385209" y="3922236"/>
            <a:ext cx="103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Data</a:t>
            </a:r>
          </a:p>
        </p:txBody>
      </p:sp>
      <p:sp>
        <p:nvSpPr>
          <p:cNvPr id="30735" name="TextBox 16"/>
          <p:cNvSpPr txBox="1">
            <a:spLocks noChangeArrowheads="1"/>
          </p:cNvSpPr>
          <p:nvPr/>
        </p:nvSpPr>
        <p:spPr bwMode="auto">
          <a:xfrm>
            <a:off x="1842453" y="2075180"/>
            <a:ext cx="1801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Program</a:t>
            </a:r>
          </a:p>
        </p:txBody>
      </p:sp>
      <p:sp>
        <p:nvSpPr>
          <p:cNvPr id="30736" name="TextBox 17"/>
          <p:cNvSpPr txBox="1">
            <a:spLocks noChangeArrowheads="1"/>
          </p:cNvSpPr>
          <p:nvPr/>
        </p:nvSpPr>
        <p:spPr bwMode="auto">
          <a:xfrm>
            <a:off x="5847715" y="2097405"/>
            <a:ext cx="180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</a:rPr>
              <a:t>Libraries</a:t>
            </a:r>
          </a:p>
        </p:txBody>
      </p:sp>
      <p:cxnSp>
        <p:nvCxnSpPr>
          <p:cNvPr id="30737" name="Elbow Connector 19"/>
          <p:cNvCxnSpPr>
            <a:cxnSpLocks noChangeShapeType="1"/>
            <a:stCxn id="30723" idx="3"/>
            <a:endCxn id="30724" idx="3"/>
          </p:cNvCxnSpPr>
          <p:nvPr/>
        </p:nvCxnSpPr>
        <p:spPr bwMode="auto">
          <a:xfrm>
            <a:off x="3404553" y="3051493"/>
            <a:ext cx="1587" cy="452437"/>
          </a:xfrm>
          <a:prstGeom prst="bentConnector3">
            <a:avLst>
              <a:gd name="adj1" fmla="val 14395468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Elbow Connector 21"/>
          <p:cNvCxnSpPr>
            <a:cxnSpLocks noChangeShapeType="1"/>
          </p:cNvCxnSpPr>
          <p:nvPr/>
        </p:nvCxnSpPr>
        <p:spPr bwMode="auto">
          <a:xfrm>
            <a:off x="3404553" y="3634105"/>
            <a:ext cx="1587" cy="906463"/>
          </a:xfrm>
          <a:prstGeom prst="bentConnector3">
            <a:avLst>
              <a:gd name="adj1" fmla="val 14395468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Arrow Connector 23"/>
          <p:cNvCxnSpPr>
            <a:cxnSpLocks noChangeShapeType="1"/>
            <a:stCxn id="30726" idx="3"/>
          </p:cNvCxnSpPr>
          <p:nvPr/>
        </p:nvCxnSpPr>
        <p:spPr bwMode="auto">
          <a:xfrm flipV="1">
            <a:off x="3404553" y="3146743"/>
            <a:ext cx="2447925" cy="12620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92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guarantee that the code/library used the </a:t>
            </a:r>
            <a:r>
              <a:rPr lang="ja-JP" altLang="en-US" smtClean="0"/>
              <a:t>“</a:t>
            </a:r>
            <a:r>
              <a:rPr lang="en-US" smtClean="0"/>
              <a:t>right</a:t>
            </a:r>
            <a:r>
              <a:rPr lang="ja-JP" altLang="en-US" smtClean="0"/>
              <a:t>”</a:t>
            </a:r>
            <a:r>
              <a:rPr lang="en-US" smtClean="0"/>
              <a:t> library version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3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84711"/>
          </a:xfrm>
        </p:spPr>
        <p:txBody>
          <a:bodyPr/>
          <a:lstStyle/>
          <a:p>
            <a:r>
              <a:rPr lang="en-US" dirty="0" smtClean="0"/>
              <a:t>Loading Dynamically Linked Programs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dynamic linker</a:t>
            </a:r>
          </a:p>
          <a:p>
            <a:r>
              <a:rPr lang="en-US" dirty="0" smtClean="0"/>
              <a:t>Find the libraries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Resolve symbols </a:t>
            </a:r>
          </a:p>
          <a:p>
            <a:pPr lvl="1"/>
            <a:r>
              <a:rPr lang="en-US" dirty="0" smtClean="0"/>
              <a:t>GOT</a:t>
            </a:r>
          </a:p>
          <a:p>
            <a:pPr lvl="2"/>
            <a:r>
              <a:rPr lang="en-US" dirty="0" smtClean="0"/>
              <a:t>Typically small</a:t>
            </a:r>
          </a:p>
          <a:p>
            <a:pPr lvl="1"/>
            <a:r>
              <a:rPr lang="en-US" dirty="0" smtClean="0"/>
              <a:t>Library specific initialization</a:t>
            </a:r>
          </a:p>
          <a:p>
            <a:r>
              <a:rPr lang="en-US" dirty="0" smtClean="0"/>
              <a:t>Lazy procedure 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5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Microsoft Dynamic Libraries  (DLL)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to ELF</a:t>
            </a:r>
          </a:p>
          <a:p>
            <a:r>
              <a:rPr lang="en-US" smtClean="0"/>
              <a:t>Somewhat simpler</a:t>
            </a:r>
          </a:p>
          <a:p>
            <a:r>
              <a:rPr lang="en-US" smtClean="0"/>
              <a:t>Require compiler support to address dynamic libraries</a:t>
            </a:r>
          </a:p>
          <a:p>
            <a:r>
              <a:rPr lang="en-US" smtClean="0"/>
              <a:t>Programs and DLL are Portable Executable (PE)</a:t>
            </a:r>
          </a:p>
          <a:p>
            <a:r>
              <a:rPr lang="en-US" smtClean="0"/>
              <a:t>Each application has it own address</a:t>
            </a:r>
          </a:p>
          <a:p>
            <a:r>
              <a:rPr lang="en-US" smtClean="0"/>
              <a:t>Supports lazy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9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Runtime State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4441" y="217884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4441" y="302974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Static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4441" y="388064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4441" y="474742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841" y="2153448"/>
            <a:ext cx="1617034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Registers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125" y="206375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0x11000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9525" y="291465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0x22000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1425" y="3749675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0x33000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8575" y="515620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0x99000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9050" y="3257550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G, </a:t>
            </a:r>
            <a:r>
              <a:rPr lang="en-US" sz="1800" dirty="0" err="1" smtClean="0">
                <a:solidFill>
                  <a:schemeClr val="accent2"/>
                </a:solidFill>
                <a:latin typeface="+mn-lt"/>
              </a:rPr>
              <a:t>extern_G</a:t>
            </a:r>
            <a:endParaRPr lang="en-US" sz="18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2625" y="2393950"/>
            <a:ext cx="213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oo, </a:t>
            </a:r>
            <a:r>
              <a:rPr lang="en-US" sz="1800" dirty="0" err="1" smtClean="0">
                <a:solidFill>
                  <a:schemeClr val="accent2"/>
                </a:solidFill>
                <a:latin typeface="+mn-lt"/>
              </a:rPr>
              <a:t>extern_foo</a:t>
            </a:r>
            <a:endParaRPr lang="en-US" sz="1800" dirty="0" smtClean="0">
              <a:solidFill>
                <a:schemeClr val="accent2"/>
              </a:solidFill>
              <a:latin typeface="+mn-lt"/>
            </a:endParaRPr>
          </a:p>
          <a:p>
            <a:r>
              <a:rPr lang="en-US" sz="1800" dirty="0" err="1" smtClean="0">
                <a:solidFill>
                  <a:schemeClr val="accent2"/>
                </a:solidFill>
                <a:latin typeface="+mn-lt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5025" y="4022725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4550" y="4730750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0x88000</a:t>
            </a:r>
          </a:p>
        </p:txBody>
      </p:sp>
    </p:spTree>
    <p:extLst>
      <p:ext uri="{BB962C8B-B14F-4D97-AF65-F5344CB8AC3E}">
        <p14:creationId xmlns:p14="http://schemas.microsoft.com/office/powerpoint/2010/main" val="24021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Linking Approaches</a:t>
            </a:r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Unix/ELF uses a single name space space and MS/PE uses several name spaces</a:t>
            </a:r>
          </a:p>
          <a:p>
            <a:r>
              <a:rPr lang="en-US" smtClean="0"/>
              <a:t>ELF executable lists the names of symbols and libraries it needs</a:t>
            </a:r>
          </a:p>
          <a:p>
            <a:r>
              <a:rPr lang="en-US" smtClean="0"/>
              <a:t>PE file lists the libraries to import from other libraries</a:t>
            </a:r>
          </a:p>
          <a:p>
            <a:r>
              <a:rPr lang="en-US" smtClean="0"/>
              <a:t>ELF is more flexible</a:t>
            </a:r>
          </a:p>
          <a:p>
            <a:r>
              <a:rPr lang="en-US" smtClean="0"/>
              <a:t>PE is more efficient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Costs of dynamic loading</a:t>
            </a:r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Load time relocation of libraries</a:t>
            </a:r>
          </a:p>
          <a:p>
            <a:r>
              <a:rPr lang="en-US" smtClean="0"/>
              <a:t>Load time resolution of libraries and executable</a:t>
            </a:r>
          </a:p>
          <a:p>
            <a:r>
              <a:rPr lang="en-US" smtClean="0"/>
              <a:t>Overhead from PIC prolog</a:t>
            </a:r>
          </a:p>
          <a:p>
            <a:r>
              <a:rPr lang="en-US" smtClean="0"/>
              <a:t>Overhead from indirect addressing</a:t>
            </a:r>
          </a:p>
          <a:p>
            <a:r>
              <a:rPr lang="en-US" smtClean="0"/>
              <a:t>Reserved registers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 generation yields code which is still far from executable</a:t>
            </a:r>
          </a:p>
          <a:p>
            <a:pPr lvl="1"/>
            <a:r>
              <a:rPr lang="en-US" smtClean="0"/>
              <a:t>Delegate to existing assembler</a:t>
            </a:r>
          </a:p>
          <a:p>
            <a:r>
              <a:rPr lang="en-US" smtClean="0"/>
              <a:t>Assembler translates symbolic instructions into binary and creates relocation bits</a:t>
            </a:r>
          </a:p>
          <a:p>
            <a:r>
              <a:rPr lang="en-US" smtClean="0"/>
              <a:t>Linker creates executable from several files produced by the assembly</a:t>
            </a:r>
          </a:p>
          <a:p>
            <a:r>
              <a:rPr lang="en-US" smtClean="0"/>
              <a:t>Loader creates an image from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425" y="1949449"/>
            <a:ext cx="6203950" cy="4702175"/>
          </a:xfrm>
        </p:spPr>
        <p:txBody>
          <a:bodyPr/>
          <a:lstStyle/>
          <a:p>
            <a:r>
              <a:rPr lang="en-US" sz="2800" dirty="0" err="1" smtClean="0"/>
              <a:t>goto</a:t>
            </a:r>
            <a:r>
              <a:rPr lang="en-US" sz="2800" dirty="0" smtClean="0"/>
              <a:t> L2 </a:t>
            </a:r>
            <a:r>
              <a:rPr lang="en-US" sz="2800" dirty="0" smtClean="0">
                <a:sym typeface="Wingdings"/>
              </a:rPr>
              <a:t> JMP </a:t>
            </a:r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0x110FF</a:t>
            </a:r>
          </a:p>
          <a:p>
            <a:r>
              <a:rPr lang="en-US" sz="2800" dirty="0" smtClean="0">
                <a:sym typeface="Wingdings"/>
              </a:rPr>
              <a:t>G:=3  MOV </a:t>
            </a:r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0x2200F</a:t>
            </a:r>
            <a:r>
              <a:rPr lang="en-US" sz="2800" dirty="0" smtClean="0">
                <a:sym typeface="Wingdings"/>
              </a:rPr>
              <a:t>, 0..011</a:t>
            </a:r>
          </a:p>
          <a:p>
            <a:r>
              <a:rPr lang="en-US" sz="2800" dirty="0" smtClean="0">
                <a:sym typeface="Wingdings"/>
              </a:rPr>
              <a:t>foo()</a:t>
            </a:r>
            <a:r>
              <a:rPr lang="en-US" sz="2800" dirty="0">
                <a:sym typeface="Wingdings"/>
              </a:rPr>
              <a:t>  CALL </a:t>
            </a:r>
            <a:r>
              <a:rPr lang="en-US" sz="2800" dirty="0">
                <a:solidFill>
                  <a:srgbClr val="FF6600"/>
                </a:solidFill>
                <a:sym typeface="Wingdings"/>
              </a:rPr>
              <a:t>0x130FF</a:t>
            </a:r>
            <a:r>
              <a:rPr lang="en-US" sz="2800" dirty="0">
                <a:sym typeface="Wingdings"/>
              </a:rPr>
              <a:t> </a:t>
            </a:r>
            <a:endParaRPr lang="en-US" sz="2800" dirty="0" smtClean="0">
              <a:sym typeface="Wingdings"/>
            </a:endParaRPr>
          </a:p>
          <a:p>
            <a:r>
              <a:rPr lang="en-US" sz="2800" dirty="0" err="1" smtClean="0">
                <a:sym typeface="Wingdings"/>
              </a:rPr>
              <a:t>extern_G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:= 1  MOV </a:t>
            </a:r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0x2400F</a:t>
            </a:r>
            <a:r>
              <a:rPr lang="en-US" sz="2800" dirty="0">
                <a:sym typeface="Wingdings"/>
              </a:rPr>
              <a:t>, 0..01</a:t>
            </a:r>
          </a:p>
          <a:p>
            <a:r>
              <a:rPr lang="en-US" sz="2800" dirty="0" err="1" smtClean="0">
                <a:sym typeface="Wingdings"/>
              </a:rPr>
              <a:t>extern_foo</a:t>
            </a:r>
            <a:r>
              <a:rPr lang="en-US" sz="2800" dirty="0" smtClean="0">
                <a:sym typeface="Wingdings"/>
              </a:rPr>
              <a:t>() </a:t>
            </a:r>
            <a:r>
              <a:rPr lang="en-US" sz="2800" dirty="0">
                <a:sym typeface="Wingdings"/>
              </a:rPr>
              <a:t> CALL </a:t>
            </a:r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0x140FF</a:t>
            </a:r>
            <a:r>
              <a:rPr lang="en-US" sz="2800" dirty="0" smtClean="0">
                <a:sym typeface="Wingdings"/>
              </a:rPr>
              <a:t> </a:t>
            </a:r>
          </a:p>
          <a:p>
            <a:r>
              <a:rPr lang="en-US" sz="2800" dirty="0" err="1" smtClean="0">
                <a:sym typeface="Wingdings"/>
              </a:rPr>
              <a:t>printf</a:t>
            </a:r>
            <a:r>
              <a:rPr lang="en-US" sz="2800" dirty="0" smtClean="0">
                <a:sym typeface="Wingdings"/>
              </a:rPr>
              <a:t>()  CALL  </a:t>
            </a:r>
            <a:r>
              <a:rPr lang="en-US" sz="2800" dirty="0" smtClean="0">
                <a:solidFill>
                  <a:srgbClr val="FF6600"/>
                </a:solidFill>
                <a:sym typeface="Wingdings"/>
              </a:rPr>
              <a:t>0x150FF</a:t>
            </a:r>
          </a:p>
          <a:p>
            <a:endParaRPr lang="en-US" sz="2800" dirty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x:=2  MOV FP+32, 0…010</a:t>
            </a:r>
          </a:p>
          <a:p>
            <a:r>
              <a:rPr lang="en-US" sz="2800" dirty="0" err="1" smtClean="0">
                <a:sym typeface="Wingdings"/>
              </a:rPr>
              <a:t>goto</a:t>
            </a:r>
            <a:r>
              <a:rPr lang="en-US" sz="2800" dirty="0" smtClean="0">
                <a:sym typeface="Wingdings"/>
              </a:rPr>
              <a:t> L2  JMP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sym typeface="Wingdings"/>
              </a:rPr>
              <a:t>[PC +] </a:t>
            </a:r>
            <a:r>
              <a:rPr lang="en-US" sz="2800" dirty="0" smtClean="0">
                <a:solidFill>
                  <a:schemeClr val="accent3"/>
                </a:solidFill>
                <a:sym typeface="Wingdings"/>
              </a:rPr>
              <a:t>0x000FF</a:t>
            </a:r>
            <a:endParaRPr lang="en-US" sz="2800" dirty="0">
              <a:solidFill>
                <a:schemeClr val="accent3"/>
              </a:solidFill>
              <a:sym typeface="Wingdings"/>
            </a:endParaRPr>
          </a:p>
          <a:p>
            <a:endParaRPr lang="en-US" sz="2800" dirty="0" smtClean="0">
              <a:sym typeface="Wingding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0316" y="240109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0316" y="325199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Static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316" y="4102898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16" y="4969673"/>
            <a:ext cx="1332602" cy="86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0000" y="228600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0x11000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5400" y="313690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0x22000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7300" y="3971925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0x33000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4450" y="5378450"/>
            <a:ext cx="130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0x99000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300" y="3527425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6600"/>
                </a:solidFill>
                <a:latin typeface="+mn-lt"/>
              </a:rPr>
              <a:t>G, </a:t>
            </a:r>
            <a:r>
              <a:rPr lang="en-US" sz="1800" dirty="0" err="1" smtClean="0">
                <a:solidFill>
                  <a:srgbClr val="FF6600"/>
                </a:solidFill>
                <a:latin typeface="+mn-lt"/>
              </a:rPr>
              <a:t>extern_G</a:t>
            </a:r>
            <a:endParaRPr lang="en-US" sz="1800" dirty="0" smtClean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0875" y="2663825"/>
            <a:ext cx="213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  <a:latin typeface="+mn-lt"/>
              </a:rPr>
              <a:t>f</a:t>
            </a:r>
            <a:r>
              <a:rPr lang="en-US" sz="1800" dirty="0" smtClean="0">
                <a:solidFill>
                  <a:srgbClr val="FF6600"/>
                </a:solidFill>
                <a:latin typeface="+mn-lt"/>
              </a:rPr>
              <a:t>oo, </a:t>
            </a:r>
            <a:r>
              <a:rPr lang="en-US" sz="1800" dirty="0" err="1" smtClean="0">
                <a:solidFill>
                  <a:srgbClr val="FF6600"/>
                </a:solidFill>
                <a:latin typeface="+mn-lt"/>
              </a:rPr>
              <a:t>extern_foo</a:t>
            </a:r>
            <a:endParaRPr lang="en-US" sz="1800" dirty="0" smtClean="0">
              <a:solidFill>
                <a:srgbClr val="FF6600"/>
              </a:solidFill>
              <a:latin typeface="+mn-lt"/>
            </a:endParaRPr>
          </a:p>
          <a:p>
            <a:r>
              <a:rPr lang="en-US" sz="1800" dirty="0" err="1" smtClean="0">
                <a:solidFill>
                  <a:srgbClr val="FF6600"/>
                </a:solidFill>
                <a:latin typeface="+mn-lt"/>
              </a:rPr>
              <a:t>printf</a:t>
            </a:r>
            <a:endParaRPr lang="en-US" sz="1800" dirty="0" smtClean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3275" y="4292600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6600"/>
                </a:solidFill>
                <a:latin typeface="+mn-lt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2800" y="5000625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0x88000</a:t>
            </a:r>
          </a:p>
        </p:txBody>
      </p:sp>
    </p:spTree>
    <p:extLst>
      <p:ext uri="{BB962C8B-B14F-4D97-AF65-F5344CB8AC3E}">
        <p14:creationId xmlns:p14="http://schemas.microsoft.com/office/powerpoint/2010/main" val="392893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48509" y="3260256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Assembler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48509" y="2155302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Compiler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48509" y="4365210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Linker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48509" y="5470164"/>
            <a:ext cx="2022419" cy="548797"/>
          </a:xfrm>
          <a:prstGeom prst="rect">
            <a:avLst/>
          </a:prstGeom>
          <a:solidFill>
            <a:schemeClr val="bg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Loader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9241" y="1646391"/>
            <a:ext cx="32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Source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014" y="2751345"/>
            <a:ext cx="38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Assembly lang. program (.s)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719" y="3856299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Machine lang. Module (.o): program (+library) modules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719" y="4961253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Executable (“.exe”):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719" y="6066208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Image (in memory):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0586" y="4892132"/>
            <a:ext cx="3005737" cy="1131504"/>
            <a:chOff x="360586" y="4892132"/>
            <a:chExt cx="3005737" cy="11315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V="1">
              <a:off x="595751" y="5456608"/>
              <a:ext cx="2477072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60586" y="4892132"/>
              <a:ext cx="2978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“compilation” 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566" y="5561971"/>
              <a:ext cx="2978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“execution” time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61325" y="5811889"/>
            <a:ext cx="298267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Libraries (.o)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(dynamic loading)</a:t>
            </a:r>
          </a:p>
        </p:txBody>
      </p:sp>
    </p:spTree>
    <p:extLst>
      <p:ext uri="{BB962C8B-B14F-4D97-AF65-F5344CB8AC3E}">
        <p14:creationId xmlns:p14="http://schemas.microsoft.com/office/powerpoint/2010/main" val="394555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  <a:p>
            <a:r>
              <a:rPr lang="en-US" dirty="0" smtClean="0"/>
              <a:t>Linker / Link editor</a:t>
            </a:r>
          </a:p>
          <a:p>
            <a:r>
              <a:rPr lang="en-US" dirty="0" smtClean="0"/>
              <a:t>Loader</a:t>
            </a:r>
          </a:p>
          <a:p>
            <a:endParaRPr lang="en-US" dirty="0" smtClean="0"/>
          </a:p>
          <a:p>
            <a:r>
              <a:rPr lang="en-US" dirty="0" smtClean="0"/>
              <a:t>Static linking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Dynamic linking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758255" y="4365210"/>
            <a:ext cx="2022419" cy="5487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Linker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58255" y="5470164"/>
            <a:ext cx="2022419" cy="5487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Loader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41102" y="1532232"/>
            <a:ext cx="3845408" cy="2162662"/>
            <a:chOff x="0" y="1630711"/>
            <a:chExt cx="3845408" cy="2162662"/>
          </a:xfrm>
        </p:grpSpPr>
        <p:sp>
          <p:nvSpPr>
            <p:cNvPr id="6" name="Rectangle 5"/>
            <p:cNvSpPr/>
            <p:nvPr/>
          </p:nvSpPr>
          <p:spPr bwMode="auto">
            <a:xfrm>
              <a:off x="911495" y="3244576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Assembler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11495" y="2139622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Compiler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227" y="1630711"/>
              <a:ext cx="3260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Source file (</a:t>
              </a:r>
              <a:r>
                <a:rPr lang="en-US" i="1" dirty="0" smtClean="0">
                  <a:solidFill>
                    <a:srgbClr val="000000"/>
                  </a:solidFill>
                  <a:latin typeface="+mn-lt"/>
                </a:rPr>
                <a:t>e.g.,</a:t>
              </a: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i="1" dirty="0" err="1" smtClean="0">
                  <a:solidFill>
                    <a:srgbClr val="000000"/>
                  </a:solidFill>
                  <a:latin typeface="+mn-lt"/>
                </a:rPr>
                <a:t>utils</a:t>
              </a: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735665"/>
              <a:ext cx="3845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Assembly (.s)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0855" y="4961253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Executable (“.elf”)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539" y="6066208"/>
            <a:ext cx="807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Image (in memory):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27628" y="1532232"/>
            <a:ext cx="3845408" cy="2162662"/>
            <a:chOff x="0" y="1630711"/>
            <a:chExt cx="3845408" cy="216266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911495" y="3244576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Assembler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11495" y="2139622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Compiler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227" y="1630711"/>
              <a:ext cx="3260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Source file (</a:t>
              </a:r>
              <a:r>
                <a:rPr lang="en-US" i="1" dirty="0" smtClean="0">
                  <a:solidFill>
                    <a:srgbClr val="000000"/>
                  </a:solidFill>
                  <a:latin typeface="+mn-lt"/>
                </a:rPr>
                <a:t>e.g., main</a:t>
              </a: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2735665"/>
              <a:ext cx="3845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Assembly (.s)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96358" y="1532232"/>
            <a:ext cx="3845408" cy="2162662"/>
            <a:chOff x="0" y="1630711"/>
            <a:chExt cx="3845408" cy="216266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911495" y="3244576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Assembler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11495" y="2139622"/>
              <a:ext cx="2022419" cy="548797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Compiler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227" y="1630711"/>
              <a:ext cx="3260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library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0" y="2735665"/>
              <a:ext cx="3845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Assembly (.s)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13219" y="3757343"/>
            <a:ext cx="38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Object (.o)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47034" y="3757343"/>
            <a:ext cx="38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Object (.o)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3021" y="3757343"/>
            <a:ext cx="38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Object (.o)</a:t>
            </a:r>
          </a:p>
        </p:txBody>
      </p:sp>
    </p:spTree>
    <p:extLst>
      <p:ext uri="{BB962C8B-B14F-4D97-AF65-F5344CB8AC3E}">
        <p14:creationId xmlns:p14="http://schemas.microsoft.com/office/powerpoint/2010/main" val="156449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oam-legacy-blue">
  <a:themeElements>
    <a:clrScheme name="Noam Bright 2 colors">
      <a:dk1>
        <a:srgbClr val="000000"/>
      </a:dk1>
      <a:lt1>
        <a:srgbClr val="FFFFFF"/>
      </a:lt1>
      <a:dk2>
        <a:srgbClr val="004080"/>
      </a:dk2>
      <a:lt2>
        <a:srgbClr val="ADCDDF"/>
      </a:lt2>
      <a:accent1>
        <a:srgbClr val="0000FF"/>
      </a:accent1>
      <a:accent2>
        <a:srgbClr val="FF0000"/>
      </a:accent2>
      <a:accent3>
        <a:srgbClr val="008000"/>
      </a:accent3>
      <a:accent4>
        <a:srgbClr val="8000FF"/>
      </a:accent4>
      <a:accent5>
        <a:srgbClr val="4BACC6"/>
      </a:accent5>
      <a:accent6>
        <a:srgbClr val="F79646"/>
      </a:accent6>
      <a:hlink>
        <a:srgbClr val="0080FF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1">
        <a:spAutoFit/>
      </a:bodyPr>
      <a:lstStyle>
        <a:defPPr algn="l" rtl="0">
          <a:defRPr sz="2000" b="1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Noam-legacy-blue.thmx</Template>
  <TotalTime>16504</TotalTime>
  <Words>1809</Words>
  <Application>Microsoft Macintosh PowerPoint</Application>
  <PresentationFormat>On-screen Show (4:3)</PresentationFormat>
  <Paragraphs>502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Noam-legacy-blue</vt:lpstr>
      <vt:lpstr>Compilation</vt:lpstr>
      <vt:lpstr>What is a compiler?</vt:lpstr>
      <vt:lpstr>Stages of compilation</vt:lpstr>
      <vt:lpstr>Compilation  Execution</vt:lpstr>
      <vt:lpstr>Program Runtime State</vt:lpstr>
      <vt:lpstr>Challenges</vt:lpstr>
      <vt:lpstr>Assembly  Image</vt:lpstr>
      <vt:lpstr>Outline</vt:lpstr>
      <vt:lpstr>Assembly  Image</vt:lpstr>
      <vt:lpstr>Assembler</vt:lpstr>
      <vt:lpstr>Object File Format</vt:lpstr>
      <vt:lpstr>Handling Internal Addresses</vt:lpstr>
      <vt:lpstr>Resolving Internal Addresses</vt:lpstr>
      <vt:lpstr>Backpatching</vt:lpstr>
      <vt:lpstr>Handling External Addresses</vt:lpstr>
      <vt:lpstr>Example</vt:lpstr>
      <vt:lpstr>Example of External Symbol Table</vt:lpstr>
      <vt:lpstr>Assembler Summary</vt:lpstr>
      <vt:lpstr>Linker</vt:lpstr>
      <vt:lpstr>Linker</vt:lpstr>
      <vt:lpstr>Relocation information</vt:lpstr>
      <vt:lpstr>External References</vt:lpstr>
      <vt:lpstr>Example of External Symbol Table</vt:lpstr>
      <vt:lpstr>Example</vt:lpstr>
      <vt:lpstr>Linker (Summary)</vt:lpstr>
      <vt:lpstr>Linker Design Issues</vt:lpstr>
      <vt:lpstr>Loader</vt:lpstr>
      <vt:lpstr>Program Loading</vt:lpstr>
      <vt:lpstr>Loader (Summary)</vt:lpstr>
      <vt:lpstr>Static Linking (Recap)</vt:lpstr>
      <vt:lpstr>Dynamic Linking</vt:lpstr>
      <vt:lpstr>What’s the challenge?</vt:lpstr>
      <vt:lpstr>Position-Independent Code (PIC)</vt:lpstr>
      <vt:lpstr>How?</vt:lpstr>
      <vt:lpstr>PIC: The Main Idea</vt:lpstr>
      <vt:lpstr>Per-Routine Pointer Table</vt:lpstr>
      <vt:lpstr>Per-Routine Pointer Table</vt:lpstr>
      <vt:lpstr>Per-Routine Pointer Table</vt:lpstr>
      <vt:lpstr>PIC: The Main Idea</vt:lpstr>
      <vt:lpstr>ELF-Position Independent Code</vt:lpstr>
      <vt:lpstr>ELF: Accessing global data</vt:lpstr>
      <vt:lpstr>ELF: Calling Procedures  (before 1st call)</vt:lpstr>
      <vt:lpstr>ELF: Calling Procedures  (after 1st call)</vt:lpstr>
      <vt:lpstr>PIC benefits and costs</vt:lpstr>
      <vt:lpstr>Shared Libraries</vt:lpstr>
      <vt:lpstr>Content of ELF file</vt:lpstr>
      <vt:lpstr>Consistency</vt:lpstr>
      <vt:lpstr>Loading Dynamically Linked Programs</vt:lpstr>
      <vt:lpstr>Microsoft Dynamic Libraries  (DLL)</vt:lpstr>
      <vt:lpstr>Dynamic Linking Approaches</vt:lpstr>
      <vt:lpstr>Costs of dynamic loading</vt:lpstr>
      <vt:lpstr>Summary</vt:lpstr>
      <vt:lpstr>Custom Show 1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Shape Analysis via 3-Valued Logic</dc:title>
  <dc:creator>Thomas Reps</dc:creator>
  <cp:lastModifiedBy>Noam Rinetzky</cp:lastModifiedBy>
  <cp:revision>2711</cp:revision>
  <cp:lastPrinted>2013-10-15T05:56:26Z</cp:lastPrinted>
  <dcterms:created xsi:type="dcterms:W3CDTF">1998-04-16T20:54:14Z</dcterms:created>
  <dcterms:modified xsi:type="dcterms:W3CDTF">2015-01-20T11:16:21Z</dcterms:modified>
</cp:coreProperties>
</file>