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9" r:id="rId5"/>
    <p:sldId id="262" r:id="rId6"/>
    <p:sldId id="261" r:id="rId7"/>
    <p:sldId id="258" r:id="rId8"/>
    <p:sldId id="292" r:id="rId9"/>
    <p:sldId id="307" r:id="rId10"/>
    <p:sldId id="306" r:id="rId11"/>
    <p:sldId id="308" r:id="rId12"/>
    <p:sldId id="293" r:id="rId13"/>
    <p:sldId id="294" r:id="rId14"/>
    <p:sldId id="295" r:id="rId15"/>
    <p:sldId id="271" r:id="rId16"/>
    <p:sldId id="299" r:id="rId17"/>
    <p:sldId id="300" r:id="rId18"/>
    <p:sldId id="301" r:id="rId19"/>
    <p:sldId id="272" r:id="rId20"/>
    <p:sldId id="296" r:id="rId21"/>
    <p:sldId id="297" r:id="rId22"/>
    <p:sldId id="298" r:id="rId23"/>
    <p:sldId id="285" r:id="rId24"/>
    <p:sldId id="280" r:id="rId25"/>
    <p:sldId id="284" r:id="rId26"/>
    <p:sldId id="281" r:id="rId27"/>
    <p:sldId id="282" r:id="rId28"/>
    <p:sldId id="283" r:id="rId29"/>
    <p:sldId id="302" r:id="rId30"/>
    <p:sldId id="303" r:id="rId31"/>
    <p:sldId id="304" r:id="rId32"/>
    <p:sldId id="30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Montserrat" panose="020B0604020202020204" charset="-52"/>
      <p:regular r:id="rId43"/>
      <p:bold r:id="rId44"/>
      <p:italic r:id="rId45"/>
      <p:boldItalic r:id="rId46"/>
    </p:embeddedFont>
    <p:embeddedFont>
      <p:font typeface="Montserrat Medium" panose="020B0604020202020204" charset="-52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CyZFm4FJF50hphU7hLPr5wfQ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67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785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50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7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26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9212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73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59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9448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319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401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729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702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86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61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133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9353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424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976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569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11e58a75_0_1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eb11e58a7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783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890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010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176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090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Front-end overview.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Basics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JavaScript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в браузере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479143"/>
            <a:ext cx="723207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DOM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Document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. Работа со страницей: разметка, события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BOM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Browser Object Model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работа с браузером: история, хранилища, окно,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cookies,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таймеры, таймауты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HTTP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работа с сетью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Графика &lt;</a:t>
            </a:r>
            <a:r>
              <a:rPr lang="ru-RU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canvas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"/&gt;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— прослойка для создания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275984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Синхронное подключение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555340"/>
            <a:ext cx="7232073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&lt;header&gt;&lt;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="logo.jpg" /&gt;&lt;/header&gt;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  &lt;script src="example.js"&gt;&lt;/script&gt;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&lt;aside&gt;&lt;/aside&gt;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&lt;section&gt;&lt;/section&gt;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&lt;/main&gt;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&lt;/body&gt;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3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Асинхронное подключение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 — 1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555340"/>
            <a:ext cx="7232073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&lt;header&gt;&lt;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="logo.jpg" /&gt;&lt;/header&gt;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  &lt;script src="example.js"  </a:t>
            </a:r>
            <a:r>
              <a:rPr lang="en-US" b="1" dirty="0"/>
              <a:t>async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&gt;&lt;/script&gt;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&lt;aside&gt;&lt;/aside&gt;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&lt;section&gt;&lt;/section&gt;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&lt;/main&gt;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&lt;/body&gt;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6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Асинхронное подключение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 — 2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555340"/>
            <a:ext cx="7232073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&lt;header&gt;&lt;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="logo.jpg" /&gt;&lt;/header&gt;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  &lt;script src="example.js"  </a:t>
            </a:r>
            <a:r>
              <a:rPr lang="en-US" b="1" dirty="0"/>
              <a:t>defer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&gt;&lt;/script&gt;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&lt;aside&gt;&lt;/aside&gt;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&lt;section&gt;&lt;/section&gt;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&lt;/main&gt;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&lt;/body&gt;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9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Переменные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A6E11-6ED8-42C5-BF5B-9412B946EFF4}"/>
              </a:ext>
            </a:extLst>
          </p:cNvPr>
          <p:cNvSpPr txBox="1"/>
          <p:nvPr/>
        </p:nvSpPr>
        <p:spPr>
          <a:xfrm>
            <a:off x="1622322" y="1549552"/>
            <a:ext cx="6548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Виды переменных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F85-0409-49B2-83D9-A93C26D7AA31}"/>
              </a:ext>
            </a:extLst>
          </p:cNvPr>
          <p:cNvSpPr txBox="1"/>
          <p:nvPr/>
        </p:nvSpPr>
        <p:spPr>
          <a:xfrm>
            <a:off x="1593485" y="2176618"/>
            <a:ext cx="6577119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9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Создание переменных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F85-0409-49B2-83D9-A93C26D7AA31}"/>
              </a:ext>
            </a:extLst>
          </p:cNvPr>
          <p:cNvSpPr txBox="1"/>
          <p:nvPr/>
        </p:nvSpPr>
        <p:spPr>
          <a:xfrm>
            <a:off x="976955" y="1138927"/>
            <a:ext cx="65771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ключевое слово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speedOfFirstCyclist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cyclistName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Иван"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в названии можно использовать буквы, цифры 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(не в начале)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, специальные символы 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(не</a:t>
            </a:r>
          </a:p>
          <a:p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операторы)</a:t>
            </a:r>
          </a:p>
          <a:p>
            <a:r>
              <a:rPr lang="en-US" sz="1600" b="1" strike="sngStrike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strike="sngStrik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1value = </a:t>
            </a:r>
            <a:r>
              <a:rPr lang="en-US" sz="1600" b="1" strike="sngStrike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value1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strike="sngStrike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strike="sngStrik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strike="sngStrike" dirty="0" err="1">
                <a:latin typeface="Roboto" panose="02000000000000000000" pitchFamily="2" charset="0"/>
                <a:ea typeface="Roboto" panose="02000000000000000000" pitchFamily="2" charset="0"/>
              </a:rPr>
              <a:t>one+two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strike="sngStrike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onePlusTwo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$price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не стоит называть переменные так же, как существующие конструкции языка</a:t>
            </a:r>
          </a:p>
          <a:p>
            <a:r>
              <a:rPr lang="en-US" sz="1600" b="1" strike="sngStrike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strike="sngStrik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strike="sngStrike" dirty="0" err="1"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strike="sngStrike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"var"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b="1" strike="sngStrik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7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Название переменных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F85-0409-49B2-83D9-A93C26D7AA31}"/>
              </a:ext>
            </a:extLst>
          </p:cNvPr>
          <p:cNvSpPr txBox="1"/>
          <p:nvPr/>
        </p:nvSpPr>
        <p:spPr>
          <a:xfrm>
            <a:off x="976955" y="1138927"/>
            <a:ext cx="65771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английское существительное в именительном падеже для значений. Начинается с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маленькой буквы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'Ivan'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age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birthYear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1988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английский глагол или фраза содержащая английский глагол для функций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doSomethingGreat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{};</a:t>
            </a:r>
            <a:endParaRPr lang="ru-RU" sz="1600" b="1" strike="sngStrik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1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Разделение слов в переменных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F85-0409-49B2-83D9-A93C26D7AA31}"/>
              </a:ext>
            </a:extLst>
          </p:cNvPr>
          <p:cNvSpPr txBox="1"/>
          <p:nvPr/>
        </p:nvSpPr>
        <p:spPr>
          <a:xfrm>
            <a:off x="976955" y="1138927"/>
            <a:ext cx="6577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camelCase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🐫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слова не отделяются пробелами, каждое последующее слово начинается с заглавной буквы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snake_case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🐍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вместо пробелов слова разделяются нижним подчеркиванием, каждое последующее слово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начинается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 прописной буквы</a:t>
            </a:r>
            <a:endParaRPr lang="ru-RU" sz="1600" b="1" strike="sngStrik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8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Типы данных</a:t>
            </a:r>
            <a:endParaRPr lang="ru-RU"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3167-943F-456E-8BE8-1B9919724CD9}"/>
              </a:ext>
            </a:extLst>
          </p:cNvPr>
          <p:cNvSpPr txBox="1"/>
          <p:nvPr/>
        </p:nvSpPr>
        <p:spPr>
          <a:xfrm>
            <a:off x="1593486" y="1482159"/>
            <a:ext cx="6577119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Примитивные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строки (текст)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latin typeface="Roboto" panose="02000000000000000000" pitchFamily="2" charset="0"/>
                <a:ea typeface="Roboto" panose="02000000000000000000" pitchFamily="2" charset="0"/>
              </a:rPr>
              <a:t>ч</a:t>
            </a:r>
            <a:r>
              <a:rPr 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исла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логические (булевы значения)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служебные (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null, undefined)</a:t>
            </a:r>
            <a:endParaRPr lang="uk-UA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Сложные</a:t>
            </a:r>
            <a:endParaRPr lang="uk-UA" sz="18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Обьект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5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Числа </a:t>
            </a:r>
            <a:r>
              <a:rPr lang="ru-RU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number)</a:t>
            </a:r>
            <a:endParaRPr lang="ru-RU"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3167-943F-456E-8BE8-1B9919724CD9}"/>
              </a:ext>
            </a:extLst>
          </p:cNvPr>
          <p:cNvSpPr txBox="1"/>
          <p:nvPr/>
        </p:nvSpPr>
        <p:spPr>
          <a:xfrm>
            <a:off x="1087795" y="772425"/>
            <a:ext cx="7107169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формат данных для представления числовой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информации: целых, дробных чисел, бесконечности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и неизвестного числового значения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записываются без дополнительных символов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поддерживается работа с целыми и дробными числами, дробная часть отделяется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точкой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существует два дополнительных значения: </a:t>
            </a:r>
            <a:r>
              <a:rPr lang="ru-RU" sz="1500" dirty="0" err="1">
                <a:latin typeface="Roboto" panose="02000000000000000000" pitchFamily="2" charset="0"/>
                <a:ea typeface="Roboto" panose="02000000000000000000" pitchFamily="2" charset="0"/>
              </a:rPr>
              <a:t>Infinity</a:t>
            </a: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500" dirty="0" err="1">
                <a:latin typeface="Roboto" panose="02000000000000000000" pitchFamily="2" charset="0"/>
                <a:ea typeface="Roboto" panose="02000000000000000000" pitchFamily="2" charset="0"/>
              </a:rPr>
              <a:t>NaN</a:t>
            </a:r>
            <a:endParaRPr lang="ru-RU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целые числа могут быть записаны в десятеричном или в шестнадцатеричном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формате 0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xFF</a:t>
            </a:r>
            <a:endParaRPr lang="ru-RU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1162" y="162000"/>
            <a:ext cx="9566324" cy="6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3840002" y="1942200"/>
            <a:ext cx="4247495" cy="100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Тоболяков Игорь</a:t>
            </a: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developer в </a:t>
            </a: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Dreamscape Networks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211162" y="4226900"/>
            <a:ext cx="9566324" cy="6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5574525" y="3657875"/>
            <a:ext cx="1705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37" y="666098"/>
            <a:ext cx="2465776" cy="37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Строки </a:t>
            </a:r>
            <a:r>
              <a:rPr lang="ru-RU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string)</a:t>
            </a:r>
            <a:endParaRPr lang="ru-RU"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3167-943F-456E-8BE8-1B9919724CD9}"/>
              </a:ext>
            </a:extLst>
          </p:cNvPr>
          <p:cNvSpPr txBox="1"/>
          <p:nvPr/>
        </p:nvSpPr>
        <p:spPr>
          <a:xfrm>
            <a:off x="975074" y="1855336"/>
            <a:ext cx="7107169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формат данных для представления текстовой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Строки </a:t>
            </a:r>
            <a:r>
              <a:rPr lang="ru-RU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string)</a:t>
            </a:r>
            <a:endParaRPr lang="ru-RU"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3167-943F-456E-8BE8-1B9919724CD9}"/>
              </a:ext>
            </a:extLst>
          </p:cNvPr>
          <p:cNvSpPr txBox="1"/>
          <p:nvPr/>
        </p:nvSpPr>
        <p:spPr>
          <a:xfrm>
            <a:off x="976957" y="772425"/>
            <a:ext cx="7107169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записываются внутри одинарных или двойных кавычек</a:t>
            </a:r>
          </a:p>
          <a:p>
            <a:pPr>
              <a:lnSpc>
                <a:spcPct val="150000"/>
              </a:lnSpc>
            </a:pPr>
            <a:r>
              <a:rPr lang="it-IT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'Hello, I am a string'</a:t>
            </a:r>
            <a:r>
              <a:rPr lang="it-IT" sz="15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"Hello, I am also a string"</a:t>
            </a:r>
            <a:r>
              <a:rPr lang="en-US" sz="15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называются строками, потому что переносы, пробелы и отступы являются обычными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символами, поэтому весь текст хранится в виде одной длинной последовательности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символов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– в случае, если в строке нужно использовать специальный символ, используется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Roboto" panose="02000000000000000000" pitchFamily="2" charset="0"/>
                <a:ea typeface="Roboto" panose="02000000000000000000" pitchFamily="2" charset="0"/>
              </a:rPr>
              <a:t>экранирование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en-US" sz="15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\</a:t>
            </a:r>
            <a:r>
              <a:rPr lang="en-US" sz="1500" b="1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15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</a:t>
            </a:r>
            <a:r>
              <a:rPr lang="en-US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</a:t>
            </a:r>
            <a:r>
              <a:rPr lang="en-US" sz="15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lang="en-US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a string</a:t>
            </a:r>
            <a:r>
              <a:rPr lang="en-US" sz="15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\n\n</a:t>
            </a:r>
            <a:r>
              <a:rPr lang="en-US" sz="15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en-US" sz="15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5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4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Операторы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A50D21-2C99-48D4-9048-65C28998973F}"/>
              </a:ext>
            </a:extLst>
          </p:cNvPr>
          <p:cNvSpPr/>
          <p:nvPr/>
        </p:nvSpPr>
        <p:spPr>
          <a:xfrm>
            <a:off x="976750" y="1490448"/>
            <a:ext cx="5846618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унарные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операторы, которые работают с одним значением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бинарные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операторы, работающие с двумя значениями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тернарный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единственный в языке оператор, принимает на вход три значения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1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Операторы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808525-17A6-4790-9942-B0D1E36DDE1D}"/>
              </a:ext>
            </a:extLst>
          </p:cNvPr>
          <p:cNvSpPr/>
          <p:nvPr/>
        </p:nvSpPr>
        <p:spPr>
          <a:xfrm>
            <a:off x="972300" y="1524287"/>
            <a:ext cx="4572000" cy="2267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математические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строковый оператор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логические операторы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операторы сравнения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операторы булевой логики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служебные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42574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Приведение типов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AA9FF-814B-43C6-9C0B-734080928B31}"/>
              </a:ext>
            </a:extLst>
          </p:cNvPr>
          <p:cNvSpPr/>
          <p:nvPr/>
        </p:nvSpPr>
        <p:spPr>
          <a:xfrm>
            <a:off x="979228" y="1494360"/>
            <a:ext cx="5773872" cy="19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Приведение типов —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операнды переданные оператору разного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типа, они автоматически приводятся к типу, в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котором операцию можно выполнить. Тип, в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который будут приведены операнды зависит от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88382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Приведение типов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E44880-A694-4DED-A9FD-541421DF9837}"/>
              </a:ext>
            </a:extLst>
          </p:cNvPr>
          <p:cNvSpPr/>
          <p:nvPr/>
        </p:nvSpPr>
        <p:spPr>
          <a:xfrm>
            <a:off x="976745" y="1525310"/>
            <a:ext cx="68372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/ 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'2'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математический оператор — приведение производится к числу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en-US" sz="1600" b="1" dirty="0" err="1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eee</a:t>
            </a:r>
            <a:r>
              <a:rPr lang="en-US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en-US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en-US" sz="1600" b="1" dirty="0" err="1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trueeee</a:t>
            </a:r>
            <a:r>
              <a:rPr lang="en-US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строковый оператор — приведение производится к строке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'102'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у строкового сложения приоритет над математическим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124284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Явное приведение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E66600-D118-4A90-B895-FDF552A18294}"/>
              </a:ext>
            </a:extLst>
          </p:cNvPr>
          <p:cNvSpPr/>
          <p:nvPr/>
        </p:nvSpPr>
        <p:spPr>
          <a:xfrm>
            <a:off x="978533" y="1545026"/>
            <a:ext cx="4684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Приведение встроенными методами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7EF406-3A90-4A76-9733-1DBEFA727F8D}"/>
              </a:ext>
            </a:extLst>
          </p:cNvPr>
          <p:cNvSpPr/>
          <p:nvPr/>
        </p:nvSpPr>
        <p:spPr>
          <a:xfrm>
            <a:off x="978533" y="2073063"/>
            <a:ext cx="4572000" cy="26366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приведение к числу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parseInt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===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parseFloat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'10.2'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===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10.2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приведение к строке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.toString();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Uncaught </a:t>
            </a:r>
            <a:r>
              <a:rPr lang="en-US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SyntaxError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strike="sngStrike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.toString() === </a:t>
            </a:r>
            <a:r>
              <a:rPr lang="en-US" sz="1600" b="1" strike="sngStrike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.toString() === </a:t>
            </a:r>
            <a:r>
              <a:rPr lang="en-US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Приведение операторами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CD6264-9574-47EC-87B8-303DD44124FF}"/>
              </a:ext>
            </a:extLst>
          </p:cNvPr>
          <p:cNvSpPr/>
          <p:nvPr/>
        </p:nvSpPr>
        <p:spPr>
          <a:xfrm>
            <a:off x="979227" y="980353"/>
            <a:ext cx="6973282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приведение к числу с помощью оператора знака (унарный плюс или унарный минус)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'3'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=== -</a:t>
            </a: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приведение к строке сложением с пустой строкой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''</a:t>
            </a:r>
            <a:r>
              <a:rPr lang="ru-RU" sz="1600" b="1" dirty="0">
                <a:solidFill>
                  <a:srgbClr val="0088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ru-RU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'3'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приведение к булеву значению двойным отрицанием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!!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!!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=== </a:t>
            </a:r>
            <a:r>
              <a:rPr lang="en-US" sz="1600" b="1" dirty="0">
                <a:solidFill>
                  <a:srgbClr val="0365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7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Логические операторы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CD6264-9574-47EC-87B8-303DD44124FF}"/>
              </a:ext>
            </a:extLst>
          </p:cNvPr>
          <p:cNvSpPr/>
          <p:nvPr/>
        </p:nvSpPr>
        <p:spPr>
          <a:xfrm>
            <a:off x="979227" y="1132750"/>
            <a:ext cx="69732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операторы сравнения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операторы сравнения &gt;, &lt;, &gt;=, &lt;=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строгое и нестрогое сравнение ==, ===, !=, !==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операторы математической </a:t>
            </a:r>
            <a:r>
              <a:rPr lang="ru-RU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(булевой) </a:t>
            </a: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логики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или ||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и &amp;&amp;</a:t>
            </a:r>
          </a:p>
          <a:p>
            <a:pPr marL="179388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не !</a:t>
            </a:r>
          </a:p>
        </p:txBody>
      </p:sp>
    </p:spTree>
    <p:extLst>
      <p:ext uri="{BB962C8B-B14F-4D97-AF65-F5344CB8AC3E}">
        <p14:creationId xmlns:p14="http://schemas.microsoft.com/office/powerpoint/2010/main" val="310967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Тернарный оператор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CD6264-9574-47EC-87B8-303DD44124FF}"/>
              </a:ext>
            </a:extLst>
          </p:cNvPr>
          <p:cNvSpPr/>
          <p:nvPr/>
        </p:nvSpPr>
        <p:spPr>
          <a:xfrm>
            <a:off x="1695929" y="2372874"/>
            <a:ext cx="6973282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?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D441C-D04C-4343-92CA-898DFC322493}"/>
              </a:ext>
            </a:extLst>
          </p:cNvPr>
          <p:cNvSpPr/>
          <p:nvPr/>
        </p:nvSpPr>
        <p:spPr>
          <a:xfrm>
            <a:off x="2417620" y="1505413"/>
            <a:ext cx="1891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логическое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выражение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D05661-77B4-4CB1-BE48-F8E888984E34}"/>
              </a:ext>
            </a:extLst>
          </p:cNvPr>
          <p:cNvSpPr/>
          <p:nvPr/>
        </p:nvSpPr>
        <p:spPr>
          <a:xfrm>
            <a:off x="2038874" y="2958765"/>
            <a:ext cx="1454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значение,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если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29C9AA-FD28-4479-88D8-9535077B25CF}"/>
              </a:ext>
            </a:extLst>
          </p:cNvPr>
          <p:cNvSpPr/>
          <p:nvPr/>
        </p:nvSpPr>
        <p:spPr>
          <a:xfrm>
            <a:off x="3493601" y="2960074"/>
            <a:ext cx="1301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значение,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если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77E6EE3-5458-406B-A21C-FCDAE651258B}"/>
              </a:ext>
            </a:extLst>
          </p:cNvPr>
          <p:cNvCxnSpPr/>
          <p:nvPr/>
        </p:nvCxnSpPr>
        <p:spPr>
          <a:xfrm flipH="1">
            <a:off x="3054929" y="2090188"/>
            <a:ext cx="308263" cy="42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370E69B-2989-4D22-A8FE-37BCBA8E51BB}"/>
              </a:ext>
            </a:extLst>
          </p:cNvPr>
          <p:cNvCxnSpPr>
            <a:stCxn id="4" idx="0"/>
          </p:cNvCxnSpPr>
          <p:nvPr/>
        </p:nvCxnSpPr>
        <p:spPr>
          <a:xfrm flipV="1">
            <a:off x="2766238" y="2776416"/>
            <a:ext cx="648909" cy="18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7CB7C0-3BF2-48D7-BD30-9EF5F6E551D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761511" y="2752763"/>
            <a:ext cx="382609" cy="20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0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eb11e58a75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eb11e58a75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b11e58a75_0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b11e58a75_0_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b11e58a75_0_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eb11e58a75_0_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b11e58a75_0_1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Timeline Занятия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eb11e58a75_0_1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eb11e58a75_0_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300" y="1417651"/>
            <a:ext cx="7624223" cy="2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Тернарный оператор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CD6264-9574-47EC-87B8-303DD44124FF}"/>
              </a:ext>
            </a:extLst>
          </p:cNvPr>
          <p:cNvSpPr/>
          <p:nvPr/>
        </p:nvSpPr>
        <p:spPr>
          <a:xfrm>
            <a:off x="3203237" y="1789662"/>
            <a:ext cx="2737525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?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console.log(result);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CA1D24-3767-4464-A596-9B86E3AA00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5" t="1497" r="416" b="1088"/>
          <a:stretch/>
        </p:blipFill>
        <p:spPr>
          <a:xfrm>
            <a:off x="1447799" y="2768600"/>
            <a:ext cx="624205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Тернарный оператор</a:t>
            </a:r>
            <a:endParaRPr lang="ru-RU"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CD6264-9574-47EC-87B8-303DD44124FF}"/>
              </a:ext>
            </a:extLst>
          </p:cNvPr>
          <p:cNvSpPr/>
          <p:nvPr/>
        </p:nvSpPr>
        <p:spPr>
          <a:xfrm>
            <a:off x="3203237" y="1789662"/>
            <a:ext cx="2737525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?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console.log(result);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0767A-B3FF-44CE-ADE1-7193BAABC7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" r="-1"/>
          <a:stretch/>
        </p:blipFill>
        <p:spPr>
          <a:xfrm>
            <a:off x="1403350" y="2744885"/>
            <a:ext cx="6345752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77B7-8771-4E78-8D3C-EF2096696B87}"/>
              </a:ext>
            </a:extLst>
          </p:cNvPr>
          <p:cNvSpPr txBox="1"/>
          <p:nvPr/>
        </p:nvSpPr>
        <p:spPr>
          <a:xfrm>
            <a:off x="1422400" y="1386587"/>
            <a:ext cx="67564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Познакомится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Основы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Основы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Переменные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Типы данных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Операторы и арифметические операции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0850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Взаимодействие с пользователем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Основы </a:t>
            </a:r>
            <a:r>
              <a:rPr lang="en-US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JavaScript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1EE25-3955-4E05-962B-0C3A6F55E7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6196" y="1137939"/>
            <a:ext cx="4091607" cy="28676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479143"/>
            <a:ext cx="723207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сайты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мобильные приложения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десктопные программы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      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Atom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сервер и вспомогательные инструменты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node.js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Технологии веб-приложений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C3AF3-BAA5-4694-AC75-4CF3D97298F5}"/>
              </a:ext>
            </a:extLst>
          </p:cNvPr>
          <p:cNvSpPr/>
          <p:nvPr/>
        </p:nvSpPr>
        <p:spPr>
          <a:xfrm>
            <a:off x="689020" y="894355"/>
            <a:ext cx="25310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&lt;!DOCTYPE html&gt;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&lt;title&gt;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Page title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!&lt;/title&gt;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&lt;meta charset=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"utf-8"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&lt;/head&gt;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&lt;div class=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“content"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&lt;/div&gt;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&lt;/body&gt;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&lt;/html&gt;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CB9230-54CD-4D1B-988D-F55A0000112F}"/>
              </a:ext>
            </a:extLst>
          </p:cNvPr>
          <p:cNvSpPr/>
          <p:nvPr/>
        </p:nvSpPr>
        <p:spPr>
          <a:xfrm>
            <a:off x="3344005" y="891280"/>
            <a:ext cx="25310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html,</a:t>
            </a: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body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margin: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padding: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.content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box-sizing: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border-box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234796-C9DF-46E1-9B44-974A7E36000D}"/>
              </a:ext>
            </a:extLst>
          </p:cNvPr>
          <p:cNvSpPr/>
          <p:nvPr/>
        </p:nvSpPr>
        <p:spPr>
          <a:xfrm>
            <a:off x="5942160" y="845500"/>
            <a:ext cx="3049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'use strict’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var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compose =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(fn1, fn2) {</a:t>
            </a: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 return function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 fn1(fn2);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AA8B2F-2028-42B2-8F3F-B719E4DBFEFE}"/>
              </a:ext>
            </a:extLst>
          </p:cNvPr>
          <p:cNvSpPr/>
          <p:nvPr/>
        </p:nvSpPr>
        <p:spPr>
          <a:xfrm>
            <a:off x="689020" y="3774549"/>
            <a:ext cx="25310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Разметка: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структура элемента,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Индексация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 поисковиках,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доступность,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стандартное поведение</a:t>
            </a:r>
          </a:p>
          <a:p>
            <a:r>
              <a:rPr lang="ru-RU" sz="1200" i="1" dirty="0">
                <a:latin typeface="Roboto" panose="02000000000000000000" pitchFamily="2" charset="0"/>
                <a:ea typeface="Roboto" panose="02000000000000000000" pitchFamily="2" charset="0"/>
              </a:rPr>
              <a:t>(ссылки, формы)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339995-3372-46AB-8983-590347E400FA}"/>
              </a:ext>
            </a:extLst>
          </p:cNvPr>
          <p:cNvSpPr/>
          <p:nvPr/>
        </p:nvSpPr>
        <p:spPr>
          <a:xfrm>
            <a:off x="3220035" y="3497771"/>
            <a:ext cx="26549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Внешний вид,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простое поведение</a:t>
            </a:r>
          </a:p>
          <a:p>
            <a:r>
              <a:rPr lang="ru-RU" sz="1200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200" i="1" dirty="0" err="1">
                <a:latin typeface="Roboto" panose="02000000000000000000" pitchFamily="2" charset="0"/>
                <a:ea typeface="Roboto" panose="02000000000000000000" pitchFamily="2" charset="0"/>
              </a:rPr>
              <a:t>ховеры</a:t>
            </a:r>
            <a:r>
              <a:rPr lang="ru-RU" sz="1200" i="1" dirty="0">
                <a:latin typeface="Roboto" panose="02000000000000000000" pitchFamily="2" charset="0"/>
                <a:ea typeface="Roboto" panose="02000000000000000000" pitchFamily="2" charset="0"/>
              </a:rPr>
              <a:t>, фокусы)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8FD7BA-4F9D-45A2-BE14-B314DF0C0B39}"/>
              </a:ext>
            </a:extLst>
          </p:cNvPr>
          <p:cNvSpPr/>
          <p:nvPr/>
        </p:nvSpPr>
        <p:spPr>
          <a:xfrm>
            <a:off x="5942160" y="3097440"/>
            <a:ext cx="2965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Любое сложное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поведение.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Переопределение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стандартного поведения.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Работа с сетью.</a:t>
            </a:r>
          </a:p>
        </p:txBody>
      </p:sp>
    </p:spTree>
    <p:extLst>
      <p:ext uri="{BB962C8B-B14F-4D97-AF65-F5344CB8AC3E}">
        <p14:creationId xmlns:p14="http://schemas.microsoft.com/office/powerpoint/2010/main" val="45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Движки 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endParaRPr sz="2000" b="1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6605FF-9D85-4640-BEDD-D6FC94CBA5CD}"/>
              </a:ext>
            </a:extLst>
          </p:cNvPr>
          <p:cNvSpPr/>
          <p:nvPr/>
        </p:nvSpPr>
        <p:spPr>
          <a:xfrm>
            <a:off x="969817" y="1479143"/>
            <a:ext cx="7232073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trike="sngStrike" dirty="0">
                <a:latin typeface="Roboto" panose="02000000000000000000" pitchFamily="2" charset="0"/>
                <a:ea typeface="Roboto" panose="02000000000000000000" pitchFamily="2" charset="0"/>
              </a:rPr>
              <a:t>– MS Internet Explorer 11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 MS Edge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 Gecko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Moz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;//a)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Webkit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(Safari)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– Blink (Chrome, Chromium, Opera, Yandex…)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68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1164</Words>
  <Application>Microsoft Office PowerPoint</Application>
  <PresentationFormat>Экран (16:9)</PresentationFormat>
  <Paragraphs>317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Montserrat Medium</vt:lpstr>
      <vt:lpstr>Arial</vt:lpstr>
      <vt:lpstr>Montserrat</vt:lpstr>
      <vt:lpstr>Roboto</vt:lpstr>
      <vt:lpstr>Calibri</vt:lpstr>
      <vt:lpstr>Consolas</vt:lpstr>
      <vt:lpstr>Simple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22</cp:revision>
  <dcterms:modified xsi:type="dcterms:W3CDTF">2021-10-17T16:44:13Z</dcterms:modified>
</cp:coreProperties>
</file>