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docProps/core.xml" ContentType="application/vnd.openxmlformats-package.core-properties+xml"/>
  <Override PartName="/ppt/viewProps.xml" ContentType="application/vnd.openxmlformats-officedocument.presentationml.viewProps+xml"/>
  <Override PartName="/ppt/slides/slide5.xml" ContentType="application/vnd.openxmlformats-officedocument.presentationml.slide+xml"/>
  <Override PartName="/ppt/presProps.xml" ContentType="application/vnd.openxmlformats-officedocument.presentationml.presPro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Lst>
  <p:sldSz cx="12192000" cy="6858000"/>
  <p:notesSz cx="6858000" cy="12192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 /><Relationship Id="rId10" Type="http://schemas.openxmlformats.org/officeDocument/2006/relationships/tableStyles" Target="tableStyles.xml" /><Relationship Id="rId1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fr-FR"/>
              <a:t>Click to edit Master title style</a:t>
            </a:r>
            <a:endParaRPr lang="fr-FR"/>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Click to edit Master subtitle style</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10" name="Footer Placeholder 7" hidden="0"/>
          <p:cNvSpPr>
            <a:spLocks noGrp="1"/>
          </p:cNvSpPr>
          <p:nvPr isPhoto="0" userDrawn="0">
            <p:ph type="ftr" sz="quarter" idx="11" hasCustomPrompt="0"/>
          </p:nvPr>
        </p:nvSpPr>
        <p:spPr bwMode="auto"/>
        <p:txBody>
          <a:bodyPr/>
          <a:lstStyle/>
          <a:p>
            <a:pPr>
              <a:defRPr/>
            </a:pPr>
            <a:endParaRPr lang="fr-FR"/>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6" name="Footer Placeholder 3" hidden="0"/>
          <p:cNvSpPr>
            <a:spLocks noGrp="1"/>
          </p:cNvSpPr>
          <p:nvPr isPhoto="0" userDrawn="0">
            <p:ph type="ftr" sz="quarter" idx="11" hasCustomPrompt="0"/>
          </p:nvPr>
        </p:nvSpPr>
        <p:spPr bwMode="auto"/>
        <p:txBody>
          <a:bodyPr/>
          <a:lstStyle/>
          <a:p>
            <a:pPr>
              <a:defRPr/>
            </a:pPr>
            <a:endParaRPr lang="fr-FR"/>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5" name="Footer Placeholder 2" hidden="0"/>
          <p:cNvSpPr>
            <a:spLocks noGrp="1"/>
          </p:cNvSpPr>
          <p:nvPr isPhoto="0" userDrawn="0">
            <p:ph type="ftr" sz="quarter" idx="11" hasCustomPrompt="0"/>
          </p:nvPr>
        </p:nvSpPr>
        <p:spPr bwMode="auto"/>
        <p:txBody>
          <a:bodyPr/>
          <a:lstStyle/>
          <a:p>
            <a:pPr>
              <a:defRPr/>
            </a:pPr>
            <a:endParaRPr lang="fr-FR"/>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3041542" y="-314458"/>
            <a:ext cx="9144000" cy="2387599"/>
          </a:xfrm>
        </p:spPr>
        <p:txBody>
          <a:bodyPr/>
          <a:lstStyle/>
          <a:p>
            <a:pPr algn="r">
              <a:defRPr/>
            </a:pPr>
            <a:r>
              <a:rPr lang="fr-FR">
                <a:solidFill>
                  <a:schemeClr val="bg1"/>
                </a:solidFill>
              </a:rPr>
              <a:t>L’INTELIGENCE ARTIFICIELE</a:t>
            </a:r>
            <a:endParaRPr>
              <a:solidFill>
                <a:schemeClr val="bg1"/>
              </a:solidFill>
            </a:endParaRPr>
          </a:p>
        </p:txBody>
      </p:sp>
      <p:sp>
        <p:nvSpPr>
          <p:cNvPr id="5" name="Subtitle 2" hidden="0"/>
          <p:cNvSpPr>
            <a:spLocks noGrp="1"/>
          </p:cNvSpPr>
          <p:nvPr isPhoto="0" userDrawn="0">
            <p:ph type="subTitle" idx="1" hasCustomPrompt="0"/>
          </p:nvPr>
        </p:nvSpPr>
        <p:spPr bwMode="auto">
          <a:xfrm>
            <a:off x="3267559" y="6378817"/>
            <a:ext cx="9144000" cy="1655761"/>
          </a:xfrm>
        </p:spPr>
        <p:txBody>
          <a:bodyPr/>
          <a:lstStyle/>
          <a:p>
            <a:pPr>
              <a:defRPr/>
            </a:pPr>
            <a:r>
              <a:rPr lang="fr-FR">
                <a:solidFill>
                  <a:schemeClr val="bg1"/>
                </a:solidFill>
              </a:rPr>
              <a:t>Par Marc Vinicius Garnier de Boisgrollier de Ruolz Montchal : )</a:t>
            </a:r>
            <a:endParaRPr>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3089974" y="-1169233"/>
            <a:ext cx="9144000" cy="2387599"/>
          </a:xfrm>
        </p:spPr>
        <p:txBody>
          <a:bodyPr vertOverflow="overflow" horzOverflow="clip" vert="horz" wrap="square" lIns="91440" tIns="45720" rIns="91440" bIns="45720" numCol="1" spcCol="0" rtlCol="0" fromWordArt="0" anchor="b" anchorCtr="0" forceAA="0" upright="0" compatLnSpc="0">
            <a:normAutofit/>
          </a:bodyPr>
          <a:lstStyle/>
          <a:p>
            <a:pPr algn="r">
              <a:defRPr/>
            </a:pPr>
            <a:r>
              <a:rPr lang="fr-FR" sz="3600">
                <a:solidFill>
                  <a:schemeClr val="bg1"/>
                </a:solidFill>
              </a:rPr>
              <a:t>COMMENT SONT ELLE FAITES ?</a:t>
            </a:r>
            <a:br>
              <a:rPr lang="fr-FR" sz="3600">
                <a:solidFill>
                  <a:schemeClr val="bg1"/>
                </a:solidFill>
              </a:rPr>
            </a:br>
            <a:r>
              <a:rPr lang="fr-FR" sz="3600">
                <a:solidFill>
                  <a:schemeClr val="bg1"/>
                </a:solidFill>
              </a:rPr>
              <a:t> ET A QUOI SERVENT ELLE ?</a:t>
            </a:r>
            <a:endParaRPr sz="3600">
              <a:solidFill>
                <a:schemeClr val="bg1"/>
              </a:solidFill>
            </a:endParaRPr>
          </a:p>
        </p:txBody>
      </p:sp>
      <p:sp>
        <p:nvSpPr>
          <p:cNvPr id="5" name="Subtitle 2" hidden="0"/>
          <p:cNvSpPr>
            <a:spLocks noGrp="1"/>
          </p:cNvSpPr>
          <p:nvPr isPhoto="0" userDrawn="0">
            <p:ph type="subTitle" idx="1" hasCustomPrompt="0"/>
          </p:nvPr>
        </p:nvSpPr>
        <p:spPr bwMode="auto">
          <a:xfrm flipH="0" flipV="0">
            <a:off x="6701440" y="1218366"/>
            <a:ext cx="5484101" cy="5052985"/>
          </a:xfrm>
        </p:spPr>
        <p:txBody>
          <a:bodyPr/>
          <a:lstStyle/>
          <a:p>
            <a:pPr>
              <a:defRPr/>
            </a:pPr>
            <a:endParaRPr sz="2000">
              <a:solidFill>
                <a:schemeClr val="bg1"/>
              </a:solidFill>
            </a:endParaRPr>
          </a:p>
          <a:p>
            <a:pPr>
              <a:defRPr/>
            </a:pPr>
            <a:endParaRPr sz="2000">
              <a:solidFill>
                <a:schemeClr val="bg1"/>
              </a:solidFill>
            </a:endParaRPr>
          </a:p>
          <a:p>
            <a:pPr>
              <a:defRPr/>
            </a:pPr>
            <a:endParaRPr sz="2000">
              <a:solidFill>
                <a:schemeClr val="bg1"/>
              </a:solidFill>
            </a:endParaRPr>
          </a:p>
          <a:p>
            <a:pPr>
              <a:defRPr/>
            </a:pPr>
            <a:r>
              <a:rPr sz="2000" b="0" i="0" u="none">
                <a:solidFill>
                  <a:schemeClr val="bg1"/>
                </a:solidFill>
                <a:latin typeface="Times New Roman"/>
                <a:ea typeface="Times New Roman"/>
                <a:cs typeface="Times New Roman"/>
              </a:rPr>
              <a:t>En 1950, le mathématicien Alan Turing se posait une question : </a:t>
            </a:r>
            <a:r>
              <a:rPr sz="2000" b="1" i="0" u="none">
                <a:solidFill>
                  <a:schemeClr val="bg1"/>
                </a:solidFill>
                <a:latin typeface="Times New Roman"/>
                <a:ea typeface="Times New Roman"/>
                <a:cs typeface="Times New Roman"/>
              </a:rPr>
              <a:t>” </a:t>
            </a:r>
            <a:r>
              <a:rPr sz="2000" b="0" i="1" u="none">
                <a:solidFill>
                  <a:schemeClr val="bg1"/>
                </a:solidFill>
                <a:latin typeface="Times New Roman"/>
                <a:ea typeface="Times New Roman"/>
                <a:cs typeface="Times New Roman"/>
              </a:rPr>
              <a:t>les machines peuvent-elles penser ?</a:t>
            </a:r>
            <a:r>
              <a:rPr sz="2000" b="1" i="0" u="none">
                <a:solidFill>
                  <a:schemeClr val="bg1"/>
                </a:solidFill>
                <a:latin typeface="Times New Roman"/>
                <a:ea typeface="Times New Roman"/>
                <a:cs typeface="Times New Roman"/>
              </a:rPr>
              <a:t> “</a:t>
            </a:r>
            <a:r>
              <a:rPr sz="2000" b="0" i="0" u="none">
                <a:solidFill>
                  <a:schemeClr val="bg1"/>
                </a:solidFill>
                <a:latin typeface="Times New Roman"/>
                <a:ea typeface="Times New Roman"/>
                <a:cs typeface="Times New Roman"/>
              </a:rPr>
              <a:t>.</a:t>
            </a:r>
            <a:endParaRPr sz="2000" b="0" i="0" u="none">
              <a:solidFill>
                <a:schemeClr val="bg1"/>
              </a:solidFill>
              <a:latin typeface="Times New Roman"/>
              <a:ea typeface="Times New Roman"/>
              <a:cs typeface="Times New Roman"/>
            </a:endParaRPr>
          </a:p>
          <a:p>
            <a:pPr>
              <a:defRPr/>
            </a:pPr>
            <a:endParaRPr lang="fr-FR" sz="2000">
              <a:solidFill>
                <a:schemeClr val="bg1"/>
              </a:solidFill>
            </a:endParaRPr>
          </a:p>
          <a:p>
            <a:pPr>
              <a:defRPr/>
            </a:pPr>
            <a:r>
              <a:rPr lang="fr-FR" sz="2000">
                <a:solidFill>
                  <a:schemeClr val="bg1"/>
                </a:solidFill>
              </a:rPr>
              <a:t>JEU D’ECHEC ? (1952)</a:t>
            </a:r>
            <a:endParaRPr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flipH="0" flipV="0">
            <a:off x="3089974" y="-1169233"/>
            <a:ext cx="9144000" cy="1897884"/>
          </a:xfrm>
        </p:spPr>
        <p:txBody>
          <a:bodyPr vertOverflow="overflow" horzOverflow="clip" vert="horz" wrap="square" lIns="91440" tIns="45720" rIns="91440" bIns="45720" numCol="1" spcCol="0" rtlCol="0" fromWordArt="0" anchor="b" anchorCtr="0" forceAA="0" upright="0" compatLnSpc="0">
            <a:normAutofit/>
          </a:bodyPr>
          <a:lstStyle/>
          <a:p>
            <a:pPr algn="r">
              <a:defRPr/>
            </a:pPr>
            <a:r>
              <a:rPr lang="fr-FR" sz="3600">
                <a:solidFill>
                  <a:schemeClr val="bg1"/>
                </a:solidFill>
              </a:rPr>
              <a:t>PLUS FORT QUE L’HOMME ?</a:t>
            </a:r>
            <a:endParaRPr sz="3600">
              <a:solidFill>
                <a:schemeClr val="bg1"/>
              </a:solidFill>
            </a:endParaRPr>
          </a:p>
        </p:txBody>
      </p:sp>
      <p:sp>
        <p:nvSpPr>
          <p:cNvPr id="5" name="Subtitle 2" hidden="0"/>
          <p:cNvSpPr>
            <a:spLocks noGrp="1"/>
          </p:cNvSpPr>
          <p:nvPr isPhoto="0" userDrawn="0">
            <p:ph type="subTitle" idx="1" hasCustomPrompt="0"/>
          </p:nvPr>
        </p:nvSpPr>
        <p:spPr bwMode="auto">
          <a:xfrm flipH="0" flipV="0">
            <a:off x="6701440" y="1218366"/>
            <a:ext cx="5484101" cy="5052985"/>
          </a:xfrm>
        </p:spPr>
        <p:txBody>
          <a:bodyPr/>
          <a:lstStyle/>
          <a:p>
            <a:pPr>
              <a:defRPr/>
            </a:pPr>
            <a:endParaRPr sz="4800">
              <a:solidFill>
                <a:schemeClr val="bg1"/>
              </a:solidFill>
            </a:endParaRPr>
          </a:p>
          <a:p>
            <a:pPr>
              <a:defRPr/>
            </a:pPr>
            <a:r>
              <a:rPr sz="2000" b="0" i="0" u="none">
                <a:solidFill>
                  <a:schemeClr val="bg1"/>
                </a:solidFill>
                <a:latin typeface="Times New Roman"/>
                <a:ea typeface="Times New Roman"/>
                <a:cs typeface="Times New Roman"/>
              </a:rPr>
              <a:t>En 1997, l’histoire de l’IA est marquée par un événement  majeur. L’IA Deep Blue d’IBM triomphe du champion du monde d’échecs  Gary Kasparov. Pour la première fois, l’Homme est vaincu par la machine.</a:t>
            </a:r>
            <a:endParaRPr sz="2000" b="0" i="0" u="none">
              <a:solidFill>
                <a:schemeClr val="bg1"/>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1693835" y="445845"/>
            <a:ext cx="10515600" cy="1325562"/>
          </a:xfrm>
        </p:spPr>
        <p:txBody>
          <a:bodyPr/>
          <a:lstStyle/>
          <a:p>
            <a:pPr algn="r">
              <a:defRPr/>
            </a:pPr>
            <a:r>
              <a:rPr/>
              <a:t>RESPEAKER CORE </a:t>
            </a:r>
            <a:endParaRPr/>
          </a:p>
        </p:txBody>
      </p:sp>
      <p:sp>
        <p:nvSpPr>
          <p:cNvPr id="5" name="Content Placeholder 2" hidden="0"/>
          <p:cNvSpPr>
            <a:spLocks noGrp="1"/>
          </p:cNvSpPr>
          <p:nvPr isPhoto="0" userDrawn="0">
            <p:ph idx="1" hasCustomPrompt="0"/>
          </p:nvPr>
        </p:nvSpPr>
        <p:spPr bwMode="auto"/>
        <p:txBody>
          <a:bodyPr/>
          <a:lstStyle/>
          <a:p>
            <a:pPr marL="0" indent="0" algn="r">
              <a:buFont typeface="Arial"/>
              <a:buNone/>
              <a:defRPr/>
            </a:pPr>
            <a:r>
              <a:rPr/>
              <a:t>V2</a:t>
            </a:r>
            <a:endParaRPr/>
          </a:p>
          <a:p>
            <a:pPr marL="0" indent="0" algn="r">
              <a:buFont typeface="Arial"/>
              <a:buNone/>
              <a:defRPr/>
            </a:pPr>
            <a:endParaRPr/>
          </a:p>
          <a:p>
            <a:pPr marL="0" indent="0" algn="r">
              <a:buFont typeface="Arial"/>
              <a:buNone/>
              <a:defRPr/>
            </a:pPr>
            <a:endParaRPr/>
          </a:p>
          <a:p>
            <a:pPr marL="0" indent="0" algn="r">
              <a:buFont typeface="Arial"/>
              <a:buNone/>
              <a:defRPr/>
            </a:pPr>
            <a:endParaRPr/>
          </a:p>
          <a:p>
            <a:pPr marL="0" indent="0" algn="r">
              <a:buFont typeface="Arial"/>
              <a:buNone/>
              <a:defRPr/>
            </a:pPr>
            <a:r>
              <a:rPr/>
              <a:t>POUR UN FUTUR PROJET</a:t>
            </a:r>
            <a:endParaRPr/>
          </a:p>
          <a:p>
            <a:pPr marL="0" indent="0" algn="r">
              <a:buFont typeface="Arial"/>
              <a:buNone/>
              <a:defRPr/>
            </a:pPr>
            <a:endParaRPr/>
          </a:p>
        </p:txBody>
      </p:sp>
      <p:sp>
        <p:nvSpPr>
          <p:cNvPr id="6" name="" hidden="0"/>
          <p:cNvSpPr/>
          <p:nvPr isPhoto="0" userDrawn="0"/>
        </p:nvSpPr>
        <p:spPr bwMode="auto">
          <a:xfrm flipH="0" flipV="0">
            <a:off x="5968541" y="3291840"/>
            <a:ext cx="397973" cy="56060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 name="" hidden="0"/>
          <p:cNvPicPr>
            <a:picLocks noChangeAspect="1"/>
          </p:cNvPicPr>
          <p:nvPr isPhoto="0" userDrawn="0"/>
        </p:nvPicPr>
        <p:blipFill>
          <a:blip r:embed="rId2"/>
          <a:stretch/>
        </p:blipFill>
        <p:spPr bwMode="auto">
          <a:xfrm flipH="0" flipV="0">
            <a:off x="-18" y="0"/>
            <a:ext cx="6845084" cy="68450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9723" y="-199917"/>
            <a:ext cx="10515600" cy="1325562"/>
          </a:xfrm>
        </p:spPr>
        <p:txBody>
          <a:bodyPr/>
          <a:lstStyle/>
          <a:p>
            <a:pPr>
              <a:defRPr/>
            </a:pPr>
            <a:r>
              <a:rPr>
                <a:solidFill>
                  <a:schemeClr val="bg1"/>
                </a:solidFill>
              </a:rPr>
              <a:t>QUELS SONT LES DANGERS ?</a:t>
            </a:r>
            <a:endParaRPr>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solidFill>
                  <a:schemeClr val="bg1"/>
                </a:solidFill>
              </a:rPr>
              <a:t>ET VOUS, VOUS ETES POUR OU CONTRE ?</a:t>
            </a:r>
            <a:endParaRPr>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6</Slides>
  <Notes>6</Notes>
  <HiddenSlides>0</HiddenSlides>
  <MMClips>2</MMClips>
  <ScaleCrop>0</ScaleCrop>
  <HeadingPairs>
    <vt:vector size="4" baseType="variant">
      <vt:variant>
        <vt:lpstr>Theme</vt:lpstr>
      </vt:variant>
      <vt:variant>
        <vt:i4>1</vt:i4>
      </vt:variant>
      <vt:variant>
        <vt:lpstr>Slide Titles</vt:lpstr>
      </vt:variant>
      <vt:variant>
        <vt:i4>6</vt:i4>
      </vt:variant>
    </vt:vector>
  </HeadingPairs>
  <TitlesOfParts>
    <vt:vector size="7" baseType="lpstr">
      <vt:lpstr>Theme 1</vt:lpstr>
      <vt:lpstr>Slide 1</vt:lpstr>
      <vt:lpstr>Slide 2</vt:lpstr>
      <vt:lpstr>Slide 3</vt:lpstr>
      <vt:lpstr>Slide 4</vt:lpstr>
      <vt:lpstr>Slide 5</vt:lpstr>
      <vt:lpstr>Slide 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created xsi:type="dcterms:W3CDTF">2012-12-03T06:56:55Z</dcterms:created>
  <dcterms:modified xsi:type="dcterms:W3CDTF">2021-10-08T12:06:57Z</dcterms:modified>
  <cp:category/>
  <cp:contentStatus/>
  <cp:version/>
</cp:coreProperties>
</file>