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8" r:id="rId2"/>
    <p:sldId id="265" r:id="rId3"/>
    <p:sldId id="259" r:id="rId4"/>
    <p:sldId id="264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0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10400-0717-4EFD-8B48-A420AEE0252E}" type="datetimeFigureOut">
              <a:rPr kumimoji="1" lang="ja-JP" altLang="en-US" smtClean="0"/>
              <a:t>2021/9/18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E38C1-AFC7-4605-B6C8-0E12A2FD90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700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 flipV="1">
            <a:off x="0" y="3437468"/>
            <a:ext cx="12192000" cy="342053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kumimoji="1" lang="ja-JP" alt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1643" y="3437467"/>
            <a:ext cx="8985956" cy="1935163"/>
          </a:xfrm>
        </p:spPr>
        <p:txBody>
          <a:bodyPr anchor="ctr" anchorCtr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1643" y="5638800"/>
            <a:ext cx="8376357" cy="101414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8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6422994"/>
            <a:ext cx="12192000" cy="435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-12445"/>
            <a:ext cx="12192000" cy="7798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943"/>
            <a:ext cx="10515600" cy="55517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9501"/>
            <a:ext cx="10515600" cy="5336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3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6422996"/>
            <a:ext cx="12192000" cy="435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-12445"/>
            <a:ext cx="12192000" cy="7798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943"/>
            <a:ext cx="10515600" cy="55517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1"/>
            <a:ext cx="10515600" cy="500379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1" y="767443"/>
            <a:ext cx="12191999" cy="511627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 anchor="ctr" anchorCtr="0"/>
          <a:lstStyle>
            <a:lvl1pPr marL="0" indent="0">
              <a:buNone/>
              <a:defRPr sz="2400" b="1">
                <a:ln w="12700">
                  <a:solidFill>
                    <a:schemeClr val="bg1"/>
                  </a:solidFill>
                </a:ln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9697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-12445"/>
            <a:ext cx="12192000" cy="7798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95400"/>
            <a:ext cx="5181600" cy="50101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95400"/>
            <a:ext cx="5181600" cy="50101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95943"/>
            <a:ext cx="10515600" cy="55517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6422996"/>
            <a:ext cx="12192000" cy="435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1" y="767443"/>
            <a:ext cx="12191999" cy="511627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 anchor="ctr" anchorCtr="0"/>
          <a:lstStyle>
            <a:lvl1pPr marL="0" indent="0">
              <a:buNone/>
              <a:defRPr sz="2400" b="1">
                <a:ln w="12700">
                  <a:solidFill>
                    <a:schemeClr val="bg1"/>
                  </a:solidFill>
                </a:ln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2873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-12446"/>
            <a:ext cx="12192000" cy="687044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029" y="1271847"/>
            <a:ext cx="10066714" cy="4305993"/>
          </a:xfrm>
        </p:spPr>
        <p:txBody>
          <a:bodyPr wrap="square" anchor="ctr" anchorCtr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9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767443"/>
            <a:ext cx="12192000" cy="56555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6422994"/>
            <a:ext cx="12192000" cy="435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-12445"/>
            <a:ext cx="12192000" cy="7798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943"/>
            <a:ext cx="10515600" cy="55517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9501"/>
            <a:ext cx="10515600" cy="53365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0202238" y="-12445"/>
            <a:ext cx="1989763" cy="763559"/>
          </a:xfrm>
          <a:prstGeom prst="rect">
            <a:avLst/>
          </a:prstGeom>
          <a:solidFill>
            <a:schemeClr val="bg1"/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投影限り</a:t>
            </a:r>
          </a:p>
        </p:txBody>
      </p:sp>
    </p:spTree>
    <p:extLst>
      <p:ext uri="{BB962C8B-B14F-4D97-AF65-F5344CB8AC3E}">
        <p14:creationId xmlns:p14="http://schemas.microsoft.com/office/powerpoint/2010/main" val="31026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-12446"/>
            <a:ext cx="12192000" cy="687044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029" y="1271847"/>
            <a:ext cx="10066714" cy="4305993"/>
          </a:xfrm>
        </p:spPr>
        <p:txBody>
          <a:bodyPr wrap="square" anchor="ctr" anchorCtr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4847347"/>
            <a:ext cx="12192000" cy="730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0397447" y="6000108"/>
            <a:ext cx="1794553" cy="857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4400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43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561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936F1-1657-4947-9586-A7B0DC085A9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252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64" r:id="rId4"/>
    <p:sldLayoutId id="2147483671" r:id="rId5"/>
    <p:sldLayoutId id="2147483673" r:id="rId6"/>
    <p:sldLayoutId id="2147483672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概念モデリングの練習</a:t>
            </a:r>
            <a:br>
              <a:rPr lang="en-US" altLang="ja-JP" dirty="0"/>
            </a:br>
            <a:r>
              <a:rPr lang="ja-JP" altLang="en-US" dirty="0"/>
              <a:t>　思考系</a:t>
            </a:r>
            <a:r>
              <a:rPr lang="en-US" altLang="ja-JP" dirty="0"/>
              <a:t>UML</a:t>
            </a:r>
            <a:r>
              <a:rPr lang="ja-JP" altLang="en-US" dirty="0"/>
              <a:t>モデリングエクササイズ</a:t>
            </a:r>
            <a:br>
              <a:rPr lang="en-US" altLang="ja-JP" dirty="0"/>
            </a:br>
            <a:r>
              <a:rPr lang="ja-JP" altLang="en-US" dirty="0"/>
              <a:t>　演習１「仮面ライ〇ー」をモデル化する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6" name="オーディオ 5">
            <a:hlinkClick r:id="" action="ppaction://media"/>
            <a:extLst>
              <a:ext uri="{FF2B5EF4-FFF2-40B4-BE49-F238E27FC236}">
                <a16:creationId xmlns:a16="http://schemas.microsoft.com/office/drawing/2014/main" id="{9AC036A7-7A08-4FD8-BCA3-DB348BE8292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2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18"/>
    </mc:Choice>
    <mc:Fallback xmlns="">
      <p:transition spd="slow" advTm="39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7D9BD6-4F48-4A78-88F3-4DE1B537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題材書籍の紹介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B603F2-AC92-4E02-B297-913B13BAB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4692" y="959501"/>
            <a:ext cx="7419108" cy="5336525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思考系</a:t>
            </a:r>
            <a:r>
              <a:rPr kumimoji="1" lang="en-US" altLang="ja-JP" dirty="0"/>
              <a:t>UML</a:t>
            </a:r>
            <a:r>
              <a:rPr kumimoji="1" lang="ja-JP" altLang="en-US" dirty="0"/>
              <a:t>モデリング即効エクササイズ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―</a:t>
            </a:r>
            <a:r>
              <a:rPr kumimoji="1" lang="ja-JP" altLang="en-US" dirty="0"/>
              <a:t>モデ力を鍛える</a:t>
            </a:r>
            <a:r>
              <a:rPr kumimoji="1" lang="en-US" altLang="ja-JP" dirty="0"/>
              <a:t>13</a:t>
            </a:r>
            <a:r>
              <a:rPr kumimoji="1" lang="ja-JP" altLang="en-US" dirty="0"/>
              <a:t>の自主トレメニュー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sz="2400" dirty="0"/>
              <a:t>出版社 ‏ </a:t>
            </a:r>
            <a:r>
              <a:rPr kumimoji="1" lang="en-US" altLang="ja-JP" sz="2400" dirty="0"/>
              <a:t>: ‎ </a:t>
            </a:r>
            <a:r>
              <a:rPr kumimoji="1" lang="ja-JP" altLang="en-US" sz="2400" dirty="0"/>
              <a:t>翔泳社 </a:t>
            </a:r>
            <a:r>
              <a:rPr kumimoji="1" lang="en-US" altLang="ja-JP" sz="2400" dirty="0"/>
              <a:t>(2004/7/1)</a:t>
            </a:r>
          </a:p>
          <a:p>
            <a:pPr marL="0" indent="0">
              <a:buNone/>
            </a:pPr>
            <a:r>
              <a:rPr kumimoji="1" lang="en-US" altLang="ja-JP" sz="2400" dirty="0"/>
              <a:t>ISBN-13 ‏ : ‎ 978-4798107127</a:t>
            </a:r>
            <a:endParaRPr kumimoji="1" lang="ja-JP" altLang="en-US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C8673CA-4415-4EC2-BE7A-A77E24F6D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36" y="959501"/>
            <a:ext cx="3319392" cy="466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演習１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DB27EF6-4E98-40D1-89A8-BFA078B67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4153"/>
            <a:ext cx="10515600" cy="5245331"/>
          </a:xfrm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ja-JP" altLang="en-US" sz="4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正義の味方「仮面ライダー」</a:t>
            </a:r>
            <a:endParaRPr lang="en-US" altLang="ja-JP" sz="4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>
              <a:buNone/>
            </a:pPr>
            <a:r>
              <a:rPr lang="ja-JP" altLang="en-US" sz="4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をモデル化する</a:t>
            </a:r>
            <a:endParaRPr lang="en-US" altLang="ja-JP" sz="4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>
              <a:buNone/>
            </a:pPr>
            <a:endParaRPr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59756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C87074-7AD8-42A6-8A31-C713F4F09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情報収集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64E622-20F1-4863-BABE-81A873222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959501"/>
            <a:ext cx="11529752" cy="5336525"/>
          </a:xfrm>
        </p:spPr>
        <p:txBody>
          <a:bodyPr/>
          <a:lstStyle/>
          <a:p>
            <a:r>
              <a:rPr kumimoji="1" lang="ja-JP" altLang="en-US" dirty="0"/>
              <a:t>仮面ライダーはシリーズ</a:t>
            </a:r>
            <a:r>
              <a:rPr lang="ja-JP" altLang="en-US" dirty="0"/>
              <a:t>物</a:t>
            </a:r>
            <a:endParaRPr kumimoji="1" lang="en-US" altLang="ja-JP" dirty="0"/>
          </a:p>
          <a:p>
            <a:pPr lvl="1"/>
            <a:r>
              <a:rPr lang="ja-JP" altLang="en-US" dirty="0"/>
              <a:t>昭和ライダー：仮面ライダー、仮面ライダー</a:t>
            </a:r>
            <a:r>
              <a:rPr lang="en-US" altLang="ja-JP" dirty="0"/>
              <a:t>V3</a:t>
            </a:r>
            <a:r>
              <a:rPr lang="ja-JP" altLang="en-US" dirty="0"/>
              <a:t>、仮面ライダー</a:t>
            </a:r>
            <a:r>
              <a:rPr lang="en-US" altLang="ja-JP" dirty="0"/>
              <a:t>BLACK</a:t>
            </a:r>
          </a:p>
          <a:p>
            <a:pPr lvl="1"/>
            <a:r>
              <a:rPr kumimoji="1" lang="ja-JP" altLang="en-US" dirty="0"/>
              <a:t>平成ライダー：仮面ライダークウガ、仮面ライダー電王、仮面ライダー</a:t>
            </a:r>
            <a:r>
              <a:rPr kumimoji="1" lang="en-US" altLang="ja-JP" dirty="0"/>
              <a:t>W</a:t>
            </a:r>
          </a:p>
          <a:p>
            <a:pPr lvl="1"/>
            <a:r>
              <a:rPr lang="ja-JP" altLang="en-US" dirty="0"/>
              <a:t>令和ライダー：ゼロワン、セイバー、リバイス</a:t>
            </a:r>
            <a:endParaRPr lang="en-US" altLang="ja-JP" dirty="0"/>
          </a:p>
          <a:p>
            <a:r>
              <a:rPr kumimoji="1" lang="ja-JP" altLang="en-US" dirty="0"/>
              <a:t>シリーズごとに直接的な関連はないシリーズ完結物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0824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243A8-4772-4CCF-896E-62B02BAC3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情報収集（シリーズの共通</a:t>
            </a:r>
            <a:r>
              <a:rPr lang="ja-JP" altLang="en-US" dirty="0"/>
              <a:t>点）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675540-D00D-4258-B1CC-FE9FB721D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主人公サイドと敵サイドがある</a:t>
            </a:r>
            <a:endParaRPr kumimoji="1" lang="en-US" altLang="ja-JP" dirty="0"/>
          </a:p>
          <a:p>
            <a:r>
              <a:rPr lang="ja-JP" altLang="en-US" dirty="0"/>
              <a:t>敵サイドは悪の秘密結社</a:t>
            </a:r>
            <a:endParaRPr lang="en-US" altLang="ja-JP" dirty="0"/>
          </a:p>
          <a:p>
            <a:pPr lvl="1"/>
            <a:r>
              <a:rPr kumimoji="1" lang="ja-JP" altLang="en-US" dirty="0"/>
              <a:t>組織構造は、ボス、幹部、怪人、一般怪人</a:t>
            </a:r>
            <a:endParaRPr kumimoji="1" lang="en-US" altLang="ja-JP" dirty="0"/>
          </a:p>
          <a:p>
            <a:r>
              <a:rPr lang="ja-JP" altLang="en-US" dirty="0"/>
              <a:t>主人公を助ける組織がある</a:t>
            </a:r>
            <a:endParaRPr lang="en-US" altLang="ja-JP" dirty="0"/>
          </a:p>
          <a:p>
            <a:r>
              <a:rPr kumimoji="1" lang="ja-JP" altLang="en-US" dirty="0"/>
              <a:t>主人公は仮面ライダーに変身する</a:t>
            </a:r>
            <a:endParaRPr kumimoji="1" lang="en-US" altLang="ja-JP" dirty="0"/>
          </a:p>
          <a:p>
            <a:r>
              <a:rPr kumimoji="1" lang="ja-JP" altLang="en-US" dirty="0"/>
              <a:t>仲間の仮面ライダーがいる</a:t>
            </a:r>
            <a:endParaRPr kumimoji="1" lang="en-US" altLang="ja-JP" dirty="0"/>
          </a:p>
          <a:p>
            <a:r>
              <a:rPr lang="ja-JP" altLang="en-US" dirty="0"/>
              <a:t>悪の秘密結社は人間から怪人を作り出す</a:t>
            </a:r>
            <a:endParaRPr lang="en-US" altLang="ja-JP" dirty="0"/>
          </a:p>
          <a:p>
            <a:r>
              <a:rPr kumimoji="1" lang="ja-JP" altLang="en-US" dirty="0"/>
              <a:t>悪の秘密結社は毎話、怪人を仮面ライダーにぶつける</a:t>
            </a:r>
            <a:r>
              <a:rPr lang="ja-JP" altLang="en-US" dirty="0"/>
              <a:t>、たまに幹部も戦う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5265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915B49-13DA-4BB7-A4CA-C569161E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情報収集（具体的な情報：仮面ライダー）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AF0260-B3AF-4D17-A1D5-9C21B5961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5"/>
                </a:solidFill>
              </a:rPr>
              <a:t>本郷猛・立花レーシングクラブ</a:t>
            </a:r>
            <a:r>
              <a:rPr kumimoji="1" lang="ja-JP" altLang="en-US" dirty="0"/>
              <a:t>と</a:t>
            </a:r>
            <a:r>
              <a:rPr kumimoji="1" lang="ja-JP" altLang="en-US" dirty="0">
                <a:solidFill>
                  <a:schemeClr val="accent5"/>
                </a:solidFill>
              </a:rPr>
              <a:t>秘密結社ショッカー</a:t>
            </a:r>
            <a:r>
              <a:rPr kumimoji="1" lang="ja-JP" altLang="en-US" dirty="0"/>
              <a:t>がある</a:t>
            </a:r>
            <a:endParaRPr kumimoji="1" lang="en-US" altLang="ja-JP" dirty="0"/>
          </a:p>
          <a:p>
            <a:r>
              <a:rPr lang="ja-JP" altLang="en-US" dirty="0">
                <a:solidFill>
                  <a:schemeClr val="accent5"/>
                </a:solidFill>
              </a:rPr>
              <a:t>秘密結社ショッカー</a:t>
            </a:r>
            <a:r>
              <a:rPr lang="ja-JP" altLang="en-US" dirty="0"/>
              <a:t>は悪の秘密結社</a:t>
            </a:r>
            <a:endParaRPr lang="en-US" altLang="ja-JP" dirty="0"/>
          </a:p>
          <a:p>
            <a:pPr lvl="1"/>
            <a:r>
              <a:rPr kumimoji="1" lang="ja-JP" altLang="en-US" dirty="0"/>
              <a:t>組織構造は、ボス（</a:t>
            </a:r>
            <a:r>
              <a:rPr kumimoji="1" lang="ja-JP" altLang="en-US" dirty="0">
                <a:solidFill>
                  <a:schemeClr val="accent5"/>
                </a:solidFill>
              </a:rPr>
              <a:t>ショッカー首領</a:t>
            </a:r>
            <a:r>
              <a:rPr kumimoji="1" lang="ja-JP" altLang="en-US" dirty="0"/>
              <a:t>）、幹部（</a:t>
            </a:r>
            <a:r>
              <a:rPr kumimoji="1" lang="ja-JP" altLang="en-US" dirty="0">
                <a:solidFill>
                  <a:schemeClr val="accent5"/>
                </a:solidFill>
              </a:rPr>
              <a:t>ゾル大佐・死神博士</a:t>
            </a:r>
            <a:r>
              <a:rPr kumimoji="1" lang="en-US" altLang="ja-JP" dirty="0">
                <a:solidFill>
                  <a:schemeClr val="accent5"/>
                </a:solidFill>
              </a:rPr>
              <a:t>…</a:t>
            </a:r>
            <a:r>
              <a:rPr kumimoji="1" lang="ja-JP" altLang="en-US" dirty="0"/>
              <a:t>）、怪人（</a:t>
            </a:r>
            <a:r>
              <a:rPr kumimoji="1" lang="ja-JP" altLang="en-US" dirty="0">
                <a:solidFill>
                  <a:schemeClr val="accent5"/>
                </a:solidFill>
              </a:rPr>
              <a:t>蜘蛛男、さそり男</a:t>
            </a:r>
            <a:r>
              <a:rPr kumimoji="1" lang="ja-JP" altLang="en-US" dirty="0"/>
              <a:t>）</a:t>
            </a:r>
            <a:r>
              <a:rPr kumimoji="1" lang="ja-JP" altLang="en-US" dirty="0">
                <a:solidFill>
                  <a:schemeClr val="accent5"/>
                </a:solidFill>
              </a:rPr>
              <a:t>ショッカー戦闘員</a:t>
            </a:r>
            <a:endParaRPr kumimoji="1" lang="en-US" altLang="ja-JP" dirty="0"/>
          </a:p>
          <a:p>
            <a:r>
              <a:rPr kumimoji="1" lang="ja-JP" altLang="en-US" dirty="0">
                <a:solidFill>
                  <a:schemeClr val="accent5"/>
                </a:solidFill>
              </a:rPr>
              <a:t>本郷猛</a:t>
            </a:r>
            <a:r>
              <a:rPr lang="ja-JP" altLang="en-US" dirty="0"/>
              <a:t>を助ける組織（</a:t>
            </a:r>
            <a:r>
              <a:rPr kumimoji="1" lang="ja-JP" altLang="en-US" dirty="0">
                <a:solidFill>
                  <a:schemeClr val="accent5"/>
                </a:solidFill>
              </a:rPr>
              <a:t>立花レーシングクラブ</a:t>
            </a:r>
            <a:r>
              <a:rPr kumimoji="1" lang="ja-JP" altLang="en-US" dirty="0"/>
              <a:t>）</a:t>
            </a:r>
            <a:r>
              <a:rPr lang="ja-JP" altLang="en-US" dirty="0"/>
              <a:t>がある</a:t>
            </a:r>
            <a:endParaRPr lang="en-US" altLang="ja-JP" dirty="0"/>
          </a:p>
          <a:p>
            <a:r>
              <a:rPr kumimoji="1" lang="ja-JP" altLang="en-US" dirty="0">
                <a:solidFill>
                  <a:schemeClr val="accent5"/>
                </a:solidFill>
              </a:rPr>
              <a:t>本郷猛</a:t>
            </a:r>
            <a:r>
              <a:rPr kumimoji="1" lang="ja-JP" altLang="en-US" dirty="0"/>
              <a:t>は仮面ライダーに変身する</a:t>
            </a:r>
            <a:endParaRPr kumimoji="1" lang="en-US" altLang="ja-JP" dirty="0"/>
          </a:p>
          <a:p>
            <a:r>
              <a:rPr kumimoji="1" lang="ja-JP" altLang="en-US" dirty="0"/>
              <a:t>仲間の</a:t>
            </a:r>
            <a:r>
              <a:rPr kumimoji="1" lang="ja-JP" altLang="en-US" dirty="0">
                <a:solidFill>
                  <a:schemeClr val="accent5"/>
                </a:solidFill>
              </a:rPr>
              <a:t>仮面ライダー２号</a:t>
            </a:r>
            <a:r>
              <a:rPr kumimoji="1" lang="ja-JP" altLang="en-US" dirty="0"/>
              <a:t>がいる</a:t>
            </a:r>
            <a:endParaRPr kumimoji="1" lang="en-US" altLang="ja-JP" dirty="0"/>
          </a:p>
          <a:p>
            <a:r>
              <a:rPr lang="ja-JP" altLang="en-US" dirty="0">
                <a:solidFill>
                  <a:schemeClr val="accent5"/>
                </a:solidFill>
              </a:rPr>
              <a:t>秘密結社ショッカー</a:t>
            </a:r>
            <a:r>
              <a:rPr lang="ja-JP" altLang="en-US" dirty="0"/>
              <a:t>は人間から怪人を作り出す</a:t>
            </a:r>
            <a:endParaRPr lang="en-US" altLang="ja-JP" dirty="0"/>
          </a:p>
          <a:p>
            <a:r>
              <a:rPr lang="ja-JP" altLang="en-US" dirty="0">
                <a:solidFill>
                  <a:schemeClr val="accent5"/>
                </a:solidFill>
              </a:rPr>
              <a:t>秘密結社ショッカー</a:t>
            </a:r>
            <a:r>
              <a:rPr kumimoji="1" lang="ja-JP" altLang="en-US" dirty="0"/>
              <a:t>は毎話、怪人を仮面ライダーにぶつける</a:t>
            </a:r>
            <a:r>
              <a:rPr lang="ja-JP" altLang="en-US" dirty="0"/>
              <a:t>、たまに幹部も戦う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16549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915B49-13DA-4BB7-A4CA-C569161E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情報収集（具体的な情報：仮面ライダー</a:t>
            </a:r>
            <a:r>
              <a:rPr kumimoji="1" lang="en-US" altLang="ja-JP" dirty="0"/>
              <a:t>W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AF0260-B3AF-4D17-A1D5-9C21B5961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鳴海探偵事務所</a:t>
            </a:r>
            <a:r>
              <a:rPr kumimoji="1" lang="ja-JP" altLang="en-US" dirty="0"/>
              <a:t>と</a:t>
            </a:r>
            <a:r>
              <a:rPr lang="ja-JP" altLang="en-US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園咲家（秘密結社ミュージアム）</a:t>
            </a:r>
            <a:r>
              <a:rPr kumimoji="1" lang="ja-JP" altLang="en-US" dirty="0"/>
              <a:t>がある</a:t>
            </a:r>
            <a:endParaRPr kumimoji="1" lang="en-US" altLang="ja-JP" dirty="0"/>
          </a:p>
          <a:p>
            <a:r>
              <a:rPr lang="ja-JP" altLang="en-US" dirty="0"/>
              <a:t>敵サイドは悪の秘密結社</a:t>
            </a:r>
            <a:endParaRPr lang="en-US" altLang="ja-JP" dirty="0"/>
          </a:p>
          <a:p>
            <a:pPr lvl="1"/>
            <a:r>
              <a:rPr kumimoji="1" lang="ja-JP" altLang="en-US" dirty="0"/>
              <a:t>組織構造は、ボス（</a:t>
            </a:r>
            <a:r>
              <a:rPr kumimoji="1" lang="ja-JP" altLang="en-US" dirty="0">
                <a:solidFill>
                  <a:schemeClr val="accent5"/>
                </a:solidFill>
              </a:rPr>
              <a:t>園咲 琉兵衛</a:t>
            </a:r>
            <a:r>
              <a:rPr kumimoji="1" lang="ja-JP" altLang="en-US" dirty="0"/>
              <a:t>）、幹部（</a:t>
            </a:r>
            <a:r>
              <a:rPr kumimoji="1" lang="ja-JP" altLang="en-US" dirty="0">
                <a:solidFill>
                  <a:schemeClr val="accent5"/>
                </a:solidFill>
              </a:rPr>
              <a:t>園咲 冴子、園咲 若菜</a:t>
            </a:r>
            <a:r>
              <a:rPr kumimoji="1" lang="en-US" altLang="ja-JP" dirty="0">
                <a:solidFill>
                  <a:schemeClr val="accent5"/>
                </a:solidFill>
              </a:rPr>
              <a:t>…</a:t>
            </a:r>
            <a:r>
              <a:rPr kumimoji="1" lang="ja-JP" altLang="en-US" dirty="0"/>
              <a:t>）、怪人（</a:t>
            </a:r>
            <a:r>
              <a:rPr kumimoji="1" lang="ja-JP" altLang="en-US" dirty="0">
                <a:solidFill>
                  <a:schemeClr val="accent5"/>
                </a:solidFill>
              </a:rPr>
              <a:t>マグマ・ドーパント　他</a:t>
            </a:r>
            <a:r>
              <a:rPr kumimoji="1" lang="ja-JP" altLang="en-US" dirty="0"/>
              <a:t>）、一般怪人</a:t>
            </a:r>
            <a:endParaRPr kumimoji="1" lang="en-US" altLang="ja-JP" dirty="0"/>
          </a:p>
          <a:p>
            <a:r>
              <a:rPr lang="ja-JP" altLang="en-US" dirty="0"/>
              <a:t>主人公を助ける組織（</a:t>
            </a:r>
            <a:r>
              <a:rPr lang="ja-JP" altLang="en-US" dirty="0">
                <a:solidFill>
                  <a:schemeClr val="accent5"/>
                </a:solidFill>
              </a:rPr>
              <a:t>警察・風都署</a:t>
            </a:r>
            <a:r>
              <a:rPr lang="ja-JP" altLang="en-US" dirty="0"/>
              <a:t>）がある</a:t>
            </a:r>
            <a:endParaRPr lang="en-US" altLang="ja-JP" dirty="0"/>
          </a:p>
          <a:p>
            <a:r>
              <a:rPr kumimoji="1" lang="ja-JP" altLang="en-US" dirty="0"/>
              <a:t>主人公は</a:t>
            </a:r>
            <a:r>
              <a:rPr kumimoji="1" lang="ja-JP" altLang="en-US" dirty="0">
                <a:solidFill>
                  <a:schemeClr val="accent5"/>
                </a:solidFill>
              </a:rPr>
              <a:t>仮面ライダー</a:t>
            </a:r>
            <a:r>
              <a:rPr kumimoji="1" lang="en-US" altLang="ja-JP" dirty="0">
                <a:solidFill>
                  <a:schemeClr val="accent5"/>
                </a:solidFill>
              </a:rPr>
              <a:t>W</a:t>
            </a:r>
            <a:r>
              <a:rPr kumimoji="1" lang="ja-JP" altLang="en-US" dirty="0"/>
              <a:t>に変身する</a:t>
            </a:r>
            <a:endParaRPr kumimoji="1" lang="en-US" altLang="ja-JP" dirty="0"/>
          </a:p>
          <a:p>
            <a:r>
              <a:rPr kumimoji="1" lang="ja-JP" altLang="en-US" dirty="0"/>
              <a:t>仲間の</a:t>
            </a:r>
            <a:r>
              <a:rPr kumimoji="1" lang="ja-JP" altLang="en-US" dirty="0">
                <a:solidFill>
                  <a:schemeClr val="accent5"/>
                </a:solidFill>
              </a:rPr>
              <a:t>仮面ライダーアクセル</a:t>
            </a:r>
            <a:r>
              <a:rPr kumimoji="1" lang="ja-JP" altLang="en-US" dirty="0"/>
              <a:t>がいる</a:t>
            </a:r>
            <a:endParaRPr kumimoji="1" lang="en-US" altLang="ja-JP" dirty="0"/>
          </a:p>
          <a:p>
            <a:r>
              <a:rPr lang="ja-JP" altLang="en-US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秘密結社ミュージアム</a:t>
            </a:r>
            <a:r>
              <a:rPr lang="ja-JP" altLang="en-US" dirty="0"/>
              <a:t>は人間から怪人を作り出す</a:t>
            </a:r>
            <a:endParaRPr lang="en-US" altLang="ja-JP" dirty="0"/>
          </a:p>
          <a:p>
            <a:r>
              <a:rPr lang="ja-JP" altLang="en-US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秘密結社ミュージアム</a:t>
            </a:r>
            <a:r>
              <a:rPr kumimoji="1" lang="ja-JP" altLang="en-US" dirty="0"/>
              <a:t>は毎話、怪人を仮面ライダーにぶつける</a:t>
            </a:r>
            <a:r>
              <a:rPr lang="ja-JP" altLang="en-US" dirty="0"/>
              <a:t>、たまに幹部も戦う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9016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DC9406-0F91-4D1B-B010-C299C079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仮面ライダーの本質は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72BD9C-F17C-427E-A3F3-9AA7CB926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「仮面ライダーシリーズ」のテンプレ</a:t>
            </a:r>
            <a:r>
              <a:rPr lang="ja-JP" altLang="en-US" dirty="0"/>
              <a:t>を表してみる</a:t>
            </a:r>
            <a:endParaRPr kumimoji="1" lang="en-US" altLang="ja-JP" dirty="0"/>
          </a:p>
          <a:p>
            <a:pPr lvl="1"/>
            <a:r>
              <a:rPr lang="ja-JP" altLang="en-US" dirty="0">
                <a:solidFill>
                  <a:schemeClr val="accent5"/>
                </a:solidFill>
              </a:rPr>
              <a:t>仮面ライダー</a:t>
            </a:r>
            <a:r>
              <a:rPr lang="ja-JP" altLang="en-US" dirty="0"/>
              <a:t>（主人公）は</a:t>
            </a:r>
            <a:r>
              <a:rPr lang="ja-JP" altLang="en-US" dirty="0">
                <a:solidFill>
                  <a:schemeClr val="accent5"/>
                </a:solidFill>
              </a:rPr>
              <a:t>悪の組織</a:t>
            </a:r>
            <a:r>
              <a:rPr lang="ja-JP" altLang="en-US" dirty="0"/>
              <a:t>と戦う</a:t>
            </a:r>
            <a:endParaRPr lang="en-US" altLang="ja-JP" dirty="0"/>
          </a:p>
          <a:p>
            <a:pPr lvl="1"/>
            <a:r>
              <a:rPr kumimoji="1" lang="ja-JP" altLang="en-US" dirty="0"/>
              <a:t>悪の組織は、</a:t>
            </a:r>
            <a:r>
              <a:rPr kumimoji="1" lang="ja-JP" altLang="en-US" dirty="0">
                <a:solidFill>
                  <a:schemeClr val="accent5"/>
                </a:solidFill>
              </a:rPr>
              <a:t>ボス</a:t>
            </a:r>
            <a:r>
              <a:rPr kumimoji="1" lang="ja-JP" altLang="en-US" dirty="0"/>
              <a:t>、</a:t>
            </a:r>
            <a:r>
              <a:rPr kumimoji="1" lang="ja-JP" altLang="en-US" dirty="0">
                <a:solidFill>
                  <a:schemeClr val="accent5"/>
                </a:solidFill>
              </a:rPr>
              <a:t>幹部</a:t>
            </a:r>
            <a:r>
              <a:rPr kumimoji="1" lang="ja-JP" altLang="en-US" dirty="0"/>
              <a:t>、</a:t>
            </a:r>
            <a:r>
              <a:rPr kumimoji="1" lang="ja-JP" altLang="en-US" dirty="0">
                <a:solidFill>
                  <a:schemeClr val="accent5"/>
                </a:solidFill>
              </a:rPr>
              <a:t>怪人</a:t>
            </a:r>
            <a:r>
              <a:rPr kumimoji="1" lang="ja-JP" altLang="en-US" dirty="0"/>
              <a:t>、</a:t>
            </a:r>
            <a:r>
              <a:rPr kumimoji="1" lang="ja-JP" altLang="en-US" dirty="0">
                <a:solidFill>
                  <a:schemeClr val="accent5"/>
                </a:solidFill>
              </a:rPr>
              <a:t>一般怪人</a:t>
            </a:r>
            <a:r>
              <a:rPr kumimoji="1" lang="ja-JP" altLang="en-US" dirty="0"/>
              <a:t>からなる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ボス・幹部は怪人・一般怪人を作り出す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仲間の仮面ライダーがいることもある</a:t>
            </a:r>
            <a:endParaRPr kumimoji="1" lang="en-US" altLang="ja-JP" dirty="0"/>
          </a:p>
          <a:p>
            <a:pPr lvl="1"/>
            <a:r>
              <a:rPr lang="ja-JP" altLang="en-US" dirty="0"/>
              <a:t>主人公の</a:t>
            </a:r>
            <a:r>
              <a:rPr kumimoji="1" lang="ja-JP" altLang="en-US" dirty="0">
                <a:solidFill>
                  <a:schemeClr val="accent5"/>
                </a:solidFill>
              </a:rPr>
              <a:t>仮面ライダーを助ける</a:t>
            </a:r>
            <a:r>
              <a:rPr lang="ja-JP" altLang="en-US" dirty="0">
                <a:solidFill>
                  <a:schemeClr val="accent5"/>
                </a:solidFill>
              </a:rPr>
              <a:t>人たち</a:t>
            </a:r>
            <a:r>
              <a:rPr lang="ja-JP" altLang="en-US" dirty="0"/>
              <a:t>がいる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1411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471492-A302-487A-9B23-3844A3A0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モデルにおこしてみる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FA7C04-41D7-4762-A795-F1F976FCA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6445573"/>
      </p:ext>
    </p:extLst>
  </p:cSld>
  <p:clrMapOvr>
    <a:masterClrMapping/>
  </p:clrMapOvr>
</p:sld>
</file>

<file path=ppt/theme/theme1.xml><?xml version="1.0" encoding="utf-8"?>
<a:theme xmlns:a="http://schemas.openxmlformats.org/drawingml/2006/main" name="NecoakBlue169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>
          <a:defRPr sz="2000" dirty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プレゼンテーション1" id="{13B773FD-21D9-40F2-9E63-9946A260A7B6}" vid="{C9B24A44-2640-434C-AB2E-38FB5923422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necoak-blue-16-9</Template>
  <TotalTime>2908</TotalTime>
  <Words>500</Words>
  <Application>Microsoft Office PowerPoint</Application>
  <PresentationFormat>ワイド画面</PresentationFormat>
  <Paragraphs>51</Paragraphs>
  <Slides>9</Slides>
  <Notes>0</Notes>
  <HiddenSlides>0</HiddenSlides>
  <MMClips>1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メイリオ</vt:lpstr>
      <vt:lpstr>Arial</vt:lpstr>
      <vt:lpstr>Calibri</vt:lpstr>
      <vt:lpstr>NecoakBlue169</vt:lpstr>
      <vt:lpstr>概念モデリングの練習 　思考系UMLモデリングエクササイズ 　演習１「仮面ライ〇ー」をモデル化する</vt:lpstr>
      <vt:lpstr>題材書籍の紹介</vt:lpstr>
      <vt:lpstr>演習１</vt:lpstr>
      <vt:lpstr>情報収集</vt:lpstr>
      <vt:lpstr>情報収集（シリーズの共通点）</vt:lpstr>
      <vt:lpstr>情報収集（具体的な情報：仮面ライダー）</vt:lpstr>
      <vt:lpstr>情報収集（具体的な情報：仮面ライダーW）</vt:lpstr>
      <vt:lpstr>仮面ライダーの本質は</vt:lpstr>
      <vt:lpstr>モデルにおこしてみる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金子 佳樹</dc:creator>
  <cp:lastModifiedBy>金子 佳樹</cp:lastModifiedBy>
  <cp:revision>28</cp:revision>
  <dcterms:created xsi:type="dcterms:W3CDTF">2021-01-26T14:43:33Z</dcterms:created>
  <dcterms:modified xsi:type="dcterms:W3CDTF">2021-09-18T07:16:16Z</dcterms:modified>
</cp:coreProperties>
</file>