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>
        <p:scale>
          <a:sx n="150" d="100"/>
          <a:sy n="150" d="100"/>
        </p:scale>
        <p:origin x="32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10400-0717-4EFD-8B48-A420AEE0252E}" type="datetimeFigureOut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E38C1-AFC7-4605-B6C8-0E12A2FD90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0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 flipV="1">
            <a:off x="0" y="3437468"/>
            <a:ext cx="12192000" cy="34205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kumimoji="1" lang="ja-JP" alt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1643" y="3437467"/>
            <a:ext cx="8985956" cy="1935163"/>
          </a:xfr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1643" y="5638800"/>
            <a:ext cx="8376357" cy="101414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1"/>
            <a:ext cx="10515600" cy="50037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96979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501015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6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1" y="767443"/>
            <a:ext cx="12191999" cy="511627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 anchor="ctr" anchorCtr="0"/>
          <a:lstStyle>
            <a:lvl1pPr marL="0" indent="0">
              <a:buNone/>
              <a:defRPr sz="2400" b="1">
                <a:ln w="12700">
                  <a:solidFill>
                    <a:schemeClr val="bg1"/>
                  </a:solidFill>
                </a:ln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73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9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767443"/>
            <a:ext cx="12192000" cy="56555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6422994"/>
            <a:ext cx="12192000" cy="435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-12445"/>
            <a:ext cx="12192000" cy="7798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55517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501"/>
            <a:ext cx="10515600" cy="53365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202238" y="-12445"/>
            <a:ext cx="1989763" cy="763559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投影限り</a:t>
            </a:r>
            <a:endParaRPr kumimoji="1" lang="ja-JP" altLang="en-US" sz="3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26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-12446"/>
            <a:ext cx="12192000" cy="68704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029" y="1271847"/>
            <a:ext cx="10066714" cy="4305993"/>
          </a:xfrm>
        </p:spPr>
        <p:txBody>
          <a:bodyPr wrap="square"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847347"/>
            <a:ext cx="12192000" cy="730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0397447" y="6000108"/>
            <a:ext cx="1794553" cy="8578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4400" dirty="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43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561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936F1-1657-4947-9586-A7B0DC085A9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25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4" r:id="rId4"/>
    <p:sldLayoutId id="2147483671" r:id="rId5"/>
    <p:sldLayoutId id="2147483673" r:id="rId6"/>
    <p:sldLayoutId id="214748367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理論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7171" y="959502"/>
            <a:ext cx="11576807" cy="1355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2000" dirty="0"/>
              <a:t>日本の社会心理</a:t>
            </a:r>
            <a:r>
              <a:rPr lang="ja-JP" altLang="en-US" sz="2000" dirty="0" smtClean="0"/>
              <a:t>学者 三隅二不二が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1966</a:t>
            </a:r>
            <a:r>
              <a:rPr lang="ja-JP" altLang="en-US" sz="2000" dirty="0"/>
              <a:t>年に提唱</a:t>
            </a:r>
            <a:r>
              <a:rPr lang="ja-JP" altLang="en-US" sz="2000" dirty="0" smtClean="0"/>
              <a:t>したリーダーシップ行動論。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P,M</a:t>
            </a:r>
            <a:r>
              <a:rPr lang="ja-JP" altLang="en-US" sz="2000" dirty="0" smtClean="0"/>
              <a:t>の</a:t>
            </a:r>
            <a:r>
              <a:rPr lang="en-US" altLang="ja-JP" sz="2000" dirty="0" smtClean="0"/>
              <a:t>2</a:t>
            </a:r>
            <a:r>
              <a:rPr lang="ja-JP" altLang="en-US" sz="2000" dirty="0" err="1" smtClean="0"/>
              <a:t>つの</a:t>
            </a:r>
            <a:r>
              <a:rPr lang="ja-JP" altLang="en-US" sz="2000" dirty="0" smtClean="0"/>
              <a:t>能力バランスによって、リーダーシップの方向性が決まる。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/>
              <a:t>P:Performance</a:t>
            </a:r>
            <a:r>
              <a:rPr lang="ja-JP" altLang="en-US" sz="2000" dirty="0"/>
              <a:t>（目的達成能力</a:t>
            </a:r>
            <a:r>
              <a:rPr lang="ja-JP" altLang="en-US" sz="2000" dirty="0" smtClean="0"/>
              <a:t>） </a:t>
            </a:r>
            <a:r>
              <a:rPr lang="en-US" altLang="ja-JP" sz="2000" dirty="0" smtClean="0"/>
              <a:t>… </a:t>
            </a:r>
            <a:r>
              <a:rPr lang="ja-JP" altLang="en-US" sz="2000" dirty="0" smtClean="0"/>
              <a:t>目標設定、指示、叱咤などにより成績、生産性を高める能力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M:Maintenance</a:t>
            </a:r>
            <a:r>
              <a:rPr lang="ja-JP" altLang="en-US" sz="2000" dirty="0"/>
              <a:t>（集団維持能力</a:t>
            </a:r>
            <a:r>
              <a:rPr lang="ja-JP" altLang="en-US" sz="2000" dirty="0" smtClean="0"/>
              <a:t>） </a:t>
            </a:r>
            <a:r>
              <a:rPr lang="en-US" altLang="ja-JP" sz="2000" dirty="0" smtClean="0"/>
              <a:t>… </a:t>
            </a:r>
            <a:r>
              <a:rPr lang="ja-JP" altLang="en-US" sz="2000" dirty="0" smtClean="0"/>
              <a:t>集団の人間関係を良好に保ち、チームワークを強化維持する能力</a:t>
            </a:r>
            <a:endParaRPr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305100" y="5587069"/>
            <a:ext cx="3598877" cy="7511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（参考</a:t>
            </a:r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コトバンク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://kotobank.jp/word/PM%E7%90%86%E8%AB%96-169281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856604" y="2382473"/>
            <a:ext cx="8389" cy="32045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856604" y="5587069"/>
            <a:ext cx="465589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41830" y="2678334"/>
            <a:ext cx="2105636" cy="140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141830" y="4079296"/>
            <a:ext cx="2105636" cy="140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47466" y="2678334"/>
            <a:ext cx="2105636" cy="140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47466" y="4079296"/>
            <a:ext cx="2105636" cy="14009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kumimoji="1"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endParaRPr kumimoji="1" lang="ja-JP" altLang="en-US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94648" y="5658565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　集団維持能力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3772" y="56541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低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202101" y="57152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41106" y="52177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低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2018" y="23824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高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7171" y="2995868"/>
            <a:ext cx="461665" cy="17498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 smtClean="0"/>
              <a:t>P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目的達成能力</a:t>
            </a:r>
            <a:endParaRPr kumimoji="1" lang="ja-JP" altLang="en-US" dirty="0"/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26063"/>
              </p:ext>
            </p:extLst>
          </p:nvPr>
        </p:nvGraphicFramePr>
        <p:xfrm>
          <a:off x="5789339" y="2604286"/>
          <a:ext cx="6114638" cy="289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500"/>
                <a:gridCol w="5289138"/>
              </a:tblGrid>
              <a:tr h="724548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目標を達成できるとともに集団をまとめる力もある理想的なリーダーシップ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724548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目標を達成できるが、集団をまとめる力が弱い。人望がないタイプ。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724548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集団をまとめる力はあるが、成果を上げる力が弱い。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724548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成果をあげる力も、集団をまとめる力も弱く、リーダー失格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モデリングカフェ第１回　例題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「打合せ」を</a:t>
            </a:r>
            <a:r>
              <a:rPr lang="ja-JP" altLang="en-US" dirty="0"/>
              <a:t>モデリング</a:t>
            </a:r>
            <a:r>
              <a:rPr lang="ja-JP" altLang="en-US" dirty="0" smtClean="0"/>
              <a:t>する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96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例題</a:t>
            </a:r>
            <a:r>
              <a:rPr kumimoji="1" lang="en-US" altLang="ja-JP" dirty="0" smtClean="0"/>
              <a:t>】</a:t>
            </a:r>
            <a:r>
              <a:rPr lang="ja-JP" altLang="en-US" dirty="0"/>
              <a:t>打合せ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04282"/>
            <a:ext cx="10515600" cy="449852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長谷川さんは</a:t>
            </a:r>
            <a:r>
              <a:rPr lang="ja-JP" altLang="en-US" sz="3200" dirty="0" smtClean="0"/>
              <a:t>，相田</a:t>
            </a:r>
            <a:r>
              <a:rPr lang="ja-JP" altLang="en-US" sz="3200" dirty="0"/>
              <a:t>部長</a:t>
            </a:r>
            <a:r>
              <a:rPr lang="ja-JP" altLang="en-US" sz="3200" dirty="0" smtClean="0"/>
              <a:t>から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</a:t>
            </a:r>
            <a:r>
              <a:rPr lang="ja-JP" altLang="en-US" sz="3200" dirty="0"/>
              <a:t>来週の</a:t>
            </a:r>
            <a:r>
              <a:rPr lang="en-US" altLang="ja-JP" sz="3200" dirty="0"/>
              <a:t>12</a:t>
            </a:r>
            <a:r>
              <a:rPr lang="ja-JP" altLang="en-US" sz="3200" dirty="0"/>
              <a:t>月</a:t>
            </a:r>
            <a:r>
              <a:rPr lang="en-US" altLang="ja-JP" sz="3200" dirty="0"/>
              <a:t>13</a:t>
            </a:r>
            <a:r>
              <a:rPr lang="ja-JP" altLang="en-US" sz="3200" dirty="0"/>
              <a:t>日</a:t>
            </a:r>
            <a:r>
              <a:rPr lang="en-US" altLang="ja-JP" sz="3200" dirty="0"/>
              <a:t>(</a:t>
            </a:r>
            <a:r>
              <a:rPr lang="ja-JP" altLang="en-US" sz="3200" dirty="0"/>
              <a:t>火</a:t>
            </a:r>
            <a:r>
              <a:rPr lang="en-US" altLang="ja-JP" sz="3200" dirty="0"/>
              <a:t>)</a:t>
            </a:r>
            <a:r>
              <a:rPr lang="ja-JP" altLang="en-US" sz="3200" dirty="0"/>
              <a:t>に</a:t>
            </a:r>
            <a:r>
              <a:rPr lang="en-US" altLang="ja-JP" sz="3200" dirty="0"/>
              <a:t>14:00</a:t>
            </a:r>
            <a:r>
              <a:rPr lang="ja-JP" altLang="en-US" sz="3200" dirty="0"/>
              <a:t>から第</a:t>
            </a:r>
            <a:r>
              <a:rPr lang="en-US" altLang="ja-JP" sz="3200" dirty="0"/>
              <a:t>3</a:t>
            </a:r>
            <a:r>
              <a:rPr lang="ja-JP" altLang="en-US" sz="3200" dirty="0"/>
              <a:t>会議室にて 新商品企画の打合せがあるよ</a:t>
            </a:r>
            <a:r>
              <a:rPr lang="ja-JP" altLang="en-US" sz="3200" dirty="0" smtClean="0"/>
              <a:t>」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と</a:t>
            </a:r>
            <a:r>
              <a:rPr lang="ja-JP" altLang="en-US" sz="3200" dirty="0"/>
              <a:t>聞きました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/>
            </a:r>
            <a:br>
              <a:rPr lang="ja-JP" altLang="en-US" sz="3200" dirty="0"/>
            </a:br>
            <a:r>
              <a:rPr lang="ja-JP" altLang="en-US" sz="3200" dirty="0"/>
              <a:t>また，先輩の田中さん</a:t>
            </a:r>
            <a:r>
              <a:rPr lang="ja-JP" altLang="en-US" sz="3200" dirty="0" smtClean="0"/>
              <a:t>から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</a:t>
            </a:r>
            <a:r>
              <a:rPr lang="en-US" altLang="ja-JP" sz="3200" dirty="0"/>
              <a:t>12</a:t>
            </a:r>
            <a:r>
              <a:rPr lang="ja-JP" altLang="en-US" sz="3200" dirty="0"/>
              <a:t>月</a:t>
            </a:r>
            <a:r>
              <a:rPr lang="en-US" altLang="ja-JP" sz="3200" dirty="0"/>
              <a:t>15</a:t>
            </a:r>
            <a:r>
              <a:rPr lang="ja-JP" altLang="en-US" sz="3200" dirty="0"/>
              <a:t>日</a:t>
            </a:r>
            <a:r>
              <a:rPr lang="en-US" altLang="ja-JP" sz="3200" dirty="0"/>
              <a:t>(</a:t>
            </a:r>
            <a:r>
              <a:rPr lang="ja-JP" altLang="en-US" sz="3200" dirty="0"/>
              <a:t>木</a:t>
            </a:r>
            <a:r>
              <a:rPr lang="en-US" altLang="ja-JP" sz="3200" dirty="0"/>
              <a:t>)13:00</a:t>
            </a:r>
            <a:r>
              <a:rPr lang="ja-JP" altLang="en-US" sz="3200" dirty="0"/>
              <a:t>から第</a:t>
            </a:r>
            <a:r>
              <a:rPr lang="en-US" altLang="ja-JP" sz="3200" dirty="0"/>
              <a:t>1</a:t>
            </a:r>
            <a:r>
              <a:rPr lang="ja-JP" altLang="en-US" sz="3200" dirty="0"/>
              <a:t>会議室</a:t>
            </a:r>
            <a:r>
              <a:rPr lang="ja-JP" altLang="en-US" sz="3200" dirty="0" smtClean="0"/>
              <a:t>にて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プロジェクト</a:t>
            </a:r>
            <a:r>
              <a:rPr lang="ja-JP" altLang="en-US" sz="3200" dirty="0"/>
              <a:t>のキックオフミーティングがある</a:t>
            </a:r>
            <a:r>
              <a:rPr lang="ja-JP" altLang="en-US" sz="3200" dirty="0" smtClean="0"/>
              <a:t>ので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参加</a:t>
            </a:r>
            <a:r>
              <a:rPr lang="ja-JP" altLang="en-US" sz="3200" dirty="0"/>
              <a:t>してくれ」といわれています。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838199" y="1015778"/>
            <a:ext cx="1054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これらの状況を説明できるような「打合せ」を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モデリングする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75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26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状況把握：要素の抽出①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45438" y="1221648"/>
            <a:ext cx="188976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834639" y="1221648"/>
            <a:ext cx="1553212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81986" y="1633369"/>
            <a:ext cx="5560063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45439" y="2008474"/>
            <a:ext cx="1788162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5438" y="2373508"/>
            <a:ext cx="325501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6500" y="1313772"/>
            <a:ext cx="4279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5"/>
                </a:solidFill>
              </a:rPr>
              <a:t>・被招待者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・開催日時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・開催趣旨</a:t>
            </a:r>
            <a:endParaRPr kumimoji="1" lang="en-US" altLang="ja-JP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状況把握</a:t>
            </a:r>
            <a:r>
              <a:rPr lang="ja-JP" altLang="en-US" dirty="0"/>
              <a:t>：要素の</a:t>
            </a:r>
            <a:r>
              <a:rPr lang="ja-JP" altLang="en-US" dirty="0" smtClean="0"/>
              <a:t>抽出②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440" y="1221648"/>
            <a:ext cx="6974840" cy="203971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dirty="0"/>
              <a:t>長谷川さんは</a:t>
            </a:r>
            <a:r>
              <a:rPr lang="ja-JP" altLang="en-US" dirty="0" smtClean="0"/>
              <a:t>，相田</a:t>
            </a:r>
            <a:r>
              <a:rPr lang="ja-JP" altLang="en-US" dirty="0"/>
              <a:t>部長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来週の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r>
              <a:rPr lang="en-US" altLang="ja-JP" dirty="0"/>
              <a:t>(</a:t>
            </a:r>
            <a:r>
              <a:rPr lang="ja-JP" altLang="en-US" dirty="0"/>
              <a:t>火</a:t>
            </a:r>
            <a:r>
              <a:rPr lang="en-US" altLang="ja-JP" dirty="0"/>
              <a:t>)</a:t>
            </a:r>
            <a:r>
              <a:rPr lang="ja-JP" altLang="en-US" dirty="0"/>
              <a:t>に</a:t>
            </a:r>
            <a:r>
              <a:rPr lang="en-US" altLang="ja-JP" dirty="0"/>
              <a:t>14:00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/>
              <a:t>会議室</a:t>
            </a:r>
            <a:r>
              <a:rPr lang="ja-JP" altLang="en-US" dirty="0" smtClean="0"/>
              <a:t>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新商品</a:t>
            </a:r>
            <a:r>
              <a:rPr lang="ja-JP" altLang="en-US" dirty="0"/>
              <a:t>企画の打合せがあるよ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</a:t>
            </a:r>
            <a:r>
              <a:rPr lang="ja-JP" altLang="en-US" dirty="0"/>
              <a:t>聞きました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345440" y="3991428"/>
            <a:ext cx="6974840" cy="1728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また，</a:t>
            </a:r>
            <a:r>
              <a:rPr lang="en-US" altLang="ja-JP" dirty="0" smtClean="0"/>
              <a:t>(</a:t>
            </a:r>
            <a:r>
              <a:rPr lang="ja-JP" altLang="en-US" dirty="0"/>
              <a:t>長谷川さん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</a:t>
            </a:r>
            <a:r>
              <a:rPr lang="ja-JP" altLang="en-US" dirty="0" smtClean="0"/>
              <a:t>先輩の田中さんから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)13:00</a:t>
            </a:r>
            <a:r>
              <a:rPr lang="ja-JP" altLang="en-US" dirty="0" smtClean="0"/>
              <a:t>から第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会議室にて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プロジェクトのキックオフミーティングがあるので参加してくれ」といわれています。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5441" y="8956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状況把握①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5441" y="3664222"/>
            <a:ext cx="6974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状況把握②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19249" y="4000286"/>
            <a:ext cx="184150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6500" y="1313772"/>
            <a:ext cx="427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accent5"/>
                </a:solidFill>
              </a:rPr>
              <a:t>・被招待者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・招待者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 smtClean="0">
              <a:solidFill>
                <a:schemeClr val="accent5"/>
              </a:solidFill>
            </a:endParaRPr>
          </a:p>
          <a:p>
            <a:r>
              <a:rPr lang="ja-JP" altLang="en-US" sz="2800" dirty="0" smtClean="0">
                <a:solidFill>
                  <a:schemeClr val="accent5"/>
                </a:solidFill>
              </a:rPr>
              <a:t>・開催日時</a:t>
            </a:r>
            <a:endParaRPr lang="en-US" altLang="ja-JP" sz="2800" dirty="0" smtClean="0">
              <a:solidFill>
                <a:schemeClr val="accent5"/>
              </a:solidFill>
            </a:endParaRPr>
          </a:p>
          <a:p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・開催趣旨</a:t>
            </a:r>
            <a:endParaRPr kumimoji="1" lang="en-US" altLang="ja-JP" sz="2800" dirty="0" smtClean="0">
              <a:solidFill>
                <a:schemeClr val="accent5"/>
              </a:solidFill>
            </a:endParaRPr>
          </a:p>
          <a:p>
            <a:endParaRPr lang="en-US" altLang="ja-JP" sz="2800" dirty="0">
              <a:solidFill>
                <a:schemeClr val="accent5"/>
              </a:solidFill>
            </a:endParaRPr>
          </a:p>
          <a:p>
            <a:r>
              <a:rPr kumimoji="1" lang="ja-JP" altLang="en-US" sz="2800" dirty="0" smtClean="0">
                <a:solidFill>
                  <a:schemeClr val="accent5"/>
                </a:solidFill>
              </a:rPr>
              <a:t>・会議室</a:t>
            </a:r>
            <a:endParaRPr kumimoji="1" lang="en-US" altLang="ja-JP" sz="2800" dirty="0">
              <a:solidFill>
                <a:schemeClr val="accent5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984750" y="4000286"/>
            <a:ext cx="1437218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68349" y="4388876"/>
            <a:ext cx="3318089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734557" y="4388876"/>
            <a:ext cx="1738209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83116" y="4780128"/>
            <a:ext cx="6470651" cy="391252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06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状況</a:t>
            </a:r>
            <a:r>
              <a:rPr lang="ja-JP" altLang="en-US" smtClean="0"/>
              <a:t>把握：要素を選別する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056215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被招待者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56215" y="32296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招待者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968748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512981" y="19850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社員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68746" y="5413685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会議開催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968746" y="32296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出席依頼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512981" y="2518424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社外人物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56215" y="4192311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会議室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56215" y="5103566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開催日時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56215" y="5721632"/>
            <a:ext cx="1841501" cy="400110"/>
          </a:xfrm>
          <a:prstGeom prst="rect">
            <a:avLst/>
          </a:prstGeom>
          <a:ln w="38100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開催趣旨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二等辺三角形 16"/>
          <p:cNvSpPr/>
          <p:nvPr/>
        </p:nvSpPr>
        <p:spPr>
          <a:xfrm rot="5400000">
            <a:off x="3008121" y="2887813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二等辺三角形 17"/>
          <p:cNvSpPr/>
          <p:nvPr/>
        </p:nvSpPr>
        <p:spPr>
          <a:xfrm rot="5400000">
            <a:off x="3008121" y="5465913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二等辺三角形 18"/>
          <p:cNvSpPr/>
          <p:nvPr/>
        </p:nvSpPr>
        <p:spPr>
          <a:xfrm rot="5400000">
            <a:off x="5717115" y="2318792"/>
            <a:ext cx="889000" cy="2956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838199" y="1015778"/>
            <a:ext cx="10546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これらの状況を説明できるような「打合せ」を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モデリングする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966727"/>
      </p:ext>
    </p:extLst>
  </p:cSld>
  <p:clrMapOvr>
    <a:masterClrMapping/>
  </p:clrMapOvr>
</p:sld>
</file>

<file path=ppt/theme/theme1.xml><?xml version="1.0" encoding="utf-8"?>
<a:theme xmlns:a="http://schemas.openxmlformats.org/drawingml/2006/main" name="NecoakBlue169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20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プレゼンテーション1" id="{13B773FD-21D9-40F2-9E63-9946A260A7B6}" vid="{C9B24A44-2640-434C-AB2E-38FB5923422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necoak-blue-16-9</Template>
  <TotalTime>1495</TotalTime>
  <Words>290</Words>
  <Application>Microsoft Office PowerPoint</Application>
  <PresentationFormat>ワイド画面</PresentationFormat>
  <Paragraphs>71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Ｐゴシック</vt:lpstr>
      <vt:lpstr>メイリオ</vt:lpstr>
      <vt:lpstr>Arial</vt:lpstr>
      <vt:lpstr>Calibri</vt:lpstr>
      <vt:lpstr>NecoakBlue169</vt:lpstr>
      <vt:lpstr>PM理論</vt:lpstr>
      <vt:lpstr>モデリングカフェ第１回　例題 「打合せ」をモデリングする</vt:lpstr>
      <vt:lpstr>【例題】打合せ</vt:lpstr>
      <vt:lpstr>状況把握</vt:lpstr>
      <vt:lpstr>状況把握：要素の抽出①</vt:lpstr>
      <vt:lpstr>状況把握：要素の抽出②</vt:lpstr>
      <vt:lpstr>状況把握：要素を選別する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佳樹</dc:creator>
  <cp:lastModifiedBy>Microsoft アカウント</cp:lastModifiedBy>
  <cp:revision>11</cp:revision>
  <dcterms:created xsi:type="dcterms:W3CDTF">2021-01-26T14:43:33Z</dcterms:created>
  <dcterms:modified xsi:type="dcterms:W3CDTF">2021-08-21T15:41:44Z</dcterms:modified>
</cp:coreProperties>
</file>