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8" r:id="rId2"/>
  </p:sldMasterIdLst>
  <p:notesMasterIdLst>
    <p:notesMasterId r:id="rId25"/>
  </p:notesMasterIdLst>
  <p:sldIdLst>
    <p:sldId id="256" r:id="rId3"/>
    <p:sldId id="264" r:id="rId4"/>
    <p:sldId id="265" r:id="rId5"/>
    <p:sldId id="271" r:id="rId6"/>
    <p:sldId id="270" r:id="rId7"/>
    <p:sldId id="272" r:id="rId8"/>
    <p:sldId id="273" r:id="rId9"/>
    <p:sldId id="275" r:id="rId10"/>
    <p:sldId id="274" r:id="rId11"/>
    <p:sldId id="278" r:id="rId12"/>
    <p:sldId id="277" r:id="rId13"/>
    <p:sldId id="279" r:id="rId14"/>
    <p:sldId id="280" r:id="rId15"/>
    <p:sldId id="276" r:id="rId16"/>
    <p:sldId id="281" r:id="rId17"/>
    <p:sldId id="287" r:id="rId18"/>
    <p:sldId id="288" r:id="rId19"/>
    <p:sldId id="289" r:id="rId20"/>
    <p:sldId id="283" r:id="rId21"/>
    <p:sldId id="282" r:id="rId22"/>
    <p:sldId id="284" r:id="rId23"/>
    <p:sldId id="28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84" autoAdjust="0"/>
  </p:normalViewPr>
  <p:slideViewPr>
    <p:cSldViewPr>
      <p:cViewPr>
        <p:scale>
          <a:sx n="100" d="100"/>
          <a:sy n="100" d="100"/>
        </p:scale>
        <p:origin x="972" y="5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kumimoji="1" lang="ja-JP" sz="1200"/>
            </a:lvl1pPr>
          </a:lstStyle>
          <a:p>
            <a:fld id="{3842907C-D0AA-4C58-9F94-58B40AD65B29}" type="datetimeFigureOut">
              <a:rPr lang="ja-JP" altLang="en-US"/>
              <a:pPr/>
              <a:t>2016/4/17</a:t>
            </a:fld>
            <a:endParaRPr kumimoji="1" lang="ja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kumimoji="1" lang="ja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kumimoji="1" lang="ja-JP"/>
              <a:t>マスタ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kumimoji="1" lang="ja-JP" sz="1200"/>
            </a:lvl1pPr>
          </a:lstStyle>
          <a:p>
            <a:fld id="{1D76769E-C829-4283-B80E-CB90D995C291}" type="slidenum">
              <a:rPr/>
              <a:pPr/>
              <a:t>‹#›</a:t>
            </a:fld>
            <a:endParaRPr kumimoji="1" 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kumimoji="1" lang="ja-JP" smtClean="0"/>
              <a:pPr/>
              <a:t>1</a:t>
            </a:fld>
            <a:endParaRPr kumimoji="1" lang="ja-JP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ja-JP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3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defRPr kumimoji="1" lang="ja-JP"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582807"/>
            <a:ext cx="7772400" cy="1199704"/>
          </a:xfrm>
        </p:spPr>
        <p:txBody>
          <a:bodyPr/>
          <a:lstStyle>
            <a:lvl1pPr marL="0" marR="64008" indent="0" algn="r" latinLnBrk="0">
              <a:buNone/>
              <a:defRPr kumimoji="1" lang="ja-JP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1" lang="ja-JP" altLang="en-US"/>
              <a:t>マスター サブタイトルの書式設定</a:t>
            </a:r>
            <a:endParaRPr kumimoji="1" lang="ja-JP"/>
          </a:p>
        </p:txBody>
      </p:sp>
      <p:grpSp>
        <p:nvGrpSpPr>
          <p:cNvPr id="2" name="Group 14"/>
          <p:cNvGrpSpPr/>
          <p:nvPr/>
        </p:nvGrpSpPr>
        <p:grpSpPr>
          <a:xfrm>
            <a:off x="-3764" y="4953000"/>
            <a:ext cx="9147765" cy="1912088"/>
            <a:chOff x="-3765" y="4832896"/>
            <a:chExt cx="9147765" cy="2032192"/>
          </a:xfrm>
        </p:grpSpPr>
        <p:sp>
          <p:nvSpPr>
            <p:cNvPr id="7" name="Shap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1" lang="ja-JP"/>
            </a:p>
          </p:txBody>
        </p:sp>
        <p:sp>
          <p:nvSpPr>
            <p:cNvPr id="8" name="Shap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1" lang="ja-JP"/>
            </a:p>
          </p:txBody>
        </p:sp>
        <p:sp>
          <p:nvSpPr>
            <p:cNvPr id="11" name="Shap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/>
              <a:endParaRPr kumimoji="1" lang="ja-JP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1" lang="ja-JP">
                <a:solidFill>
                  <a:srgbClr val="FFFFFF"/>
                </a:solidFill>
              </a:defRPr>
            </a:lvl1pPr>
            <a:extLst/>
          </a:lstStyle>
          <a:p>
            <a:fld id="{3CFBF2E7-0D78-4318-B03D-BC10CA841F3D}" type="datetime2">
              <a:rPr lang="ja-JP" altLang="en-US" smtClean="0"/>
              <a:t>2016年4月17日(日)</a:t>
            </a:fld>
            <a:endParaRPr kumimoji="1" lang="ja-JP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1" lang="ja-JP">
                <a:solidFill>
                  <a:srgbClr val="FFFFFF"/>
                </a:solidFill>
              </a:defRPr>
            </a:lvl1pPr>
            <a:extLst/>
          </a:lstStyle>
          <a:p>
            <a:fld id="{45292C34-3E5E-4BA5-AF54-F1601B144FB0}" type="slidenum">
              <a:rPr/>
              <a:pPr/>
              <a:t>‹#›</a:t>
            </a:fld>
            <a:endParaRPr kumimoji="1" lang="ja-JP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31"/>
            <a:ext cx="8229600" cy="4386071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B67DD-0043-47FB-9E14-2F91269AAB5B}" type="datetime2">
              <a:rPr lang="ja-JP" altLang="en-US" smtClean="0"/>
              <a:t>2016年4月17日(日)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2"/>
            <a:ext cx="1777470" cy="5592761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9411-3D4D-4545-A933-F9839BCA0E2D}" type="datetime2">
              <a:rPr lang="ja-JP" altLang="en-US" smtClean="0"/>
              <a:t>2016年4月17日(日)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B6949-851E-41B6-8B61-48473F4E83BB}" type="datetime2">
              <a:rPr lang="ja-JP" altLang="en-US" smtClean="0"/>
              <a:t>2016年4月17日(日)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buNone/>
              <a:defRPr kumimoji="1" lang="ja-JP"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888512"/>
            <a:ext cx="4572000" cy="1454888"/>
          </a:xfrm>
        </p:spPr>
        <p:txBody>
          <a:bodyPr anchor="t"/>
          <a:lstStyle>
            <a:lvl1pPr marL="0" indent="0" algn="l" latinLnBrk="0">
              <a:buNone/>
              <a:defRPr kumimoji="1" lang="ja-JP" sz="2300">
                <a:solidFill>
                  <a:schemeClr val="tx1"/>
                </a:solidFill>
              </a:defRPr>
            </a:lvl1pPr>
            <a:lvl2pPr>
              <a:buNone/>
              <a:defRPr kumimoji="1" lang="ja-JP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kumimoji="1" lang="ja-JP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F4F7-4329-415A-8F54-EEC861524CDA}" type="datetime2">
              <a:rPr lang="ja-JP" altLang="en-US" smtClean="0"/>
              <a:t>2016年4月17日(日)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kumimoji="1" lang="ja-JP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30"/>
            <a:ext cx="4038600" cy="4525963"/>
          </a:xfrm>
        </p:spPr>
        <p:txBody>
          <a:bodyPr/>
          <a:lstStyle>
            <a:lvl1pPr latinLnBrk="0">
              <a:defRPr kumimoji="1" lang="ja-JP" sz="2800"/>
            </a:lvl1pPr>
            <a:lvl2pPr>
              <a:defRPr kumimoji="1" lang="ja-JP" sz="2400"/>
            </a:lvl2pPr>
            <a:lvl3pPr>
              <a:defRPr kumimoji="1" lang="ja-JP" sz="2000"/>
            </a:lvl3pPr>
            <a:lvl4pPr>
              <a:defRPr kumimoji="1" lang="ja-JP" sz="1800"/>
            </a:lvl4pPr>
            <a:lvl5pPr>
              <a:defRPr kumimoji="1" lang="ja-JP" sz="1800"/>
            </a:lvl5pPr>
            <a:extLst/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30"/>
            <a:ext cx="4038600" cy="4525963"/>
          </a:xfrm>
        </p:spPr>
        <p:txBody>
          <a:bodyPr/>
          <a:lstStyle>
            <a:lvl1pPr latinLnBrk="0">
              <a:defRPr kumimoji="1" lang="ja-JP" sz="2800"/>
            </a:lvl1pPr>
            <a:lvl2pPr>
              <a:defRPr kumimoji="1" lang="ja-JP" sz="2400"/>
            </a:lvl2pPr>
            <a:lvl3pPr>
              <a:defRPr kumimoji="1" lang="ja-JP" sz="2000"/>
            </a:lvl3pPr>
            <a:lvl4pPr>
              <a:defRPr kumimoji="1" lang="ja-JP" sz="1800"/>
            </a:lvl4pPr>
            <a:lvl5pPr>
              <a:defRPr kumimoji="1" lang="ja-JP" sz="1800"/>
            </a:lvl5pPr>
            <a:extLst/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DC377-ADA0-46BA-859A-80BF816AE30C}" type="datetime2">
              <a:rPr lang="ja-JP" altLang="en-US" smtClean="0"/>
              <a:t>2016年4月17日(日)</a:t>
            </a:fld>
            <a:endParaRPr kumimoji="1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 latinLnBrk="0">
              <a:defRPr kumimoji="1" lang="ja-JP"/>
            </a:lvl1pPr>
            <a:extLst/>
          </a:lstStyle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kumimoji="1" lang="ja-JP" sz="2400" b="0">
                <a:solidFill>
                  <a:schemeClr val="bg1"/>
                </a:solidFill>
              </a:defRPr>
            </a:lvl1pPr>
            <a:lvl2pPr>
              <a:buNone/>
              <a:defRPr kumimoji="1" lang="ja-JP" sz="2000" b="1"/>
            </a:lvl2pPr>
            <a:lvl3pPr>
              <a:buNone/>
              <a:defRPr kumimoji="1" lang="ja-JP" sz="1800" b="1"/>
            </a:lvl3pPr>
            <a:lvl4pPr>
              <a:buNone/>
              <a:defRPr kumimoji="1" lang="ja-JP" sz="1600" b="1"/>
            </a:lvl4pPr>
            <a:lvl5pPr>
              <a:buNone/>
              <a:defRPr kumimoji="1" lang="ja-JP" sz="1600" b="1"/>
            </a:lvl5pPr>
            <a:extLst/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kumimoji="1" lang="ja-JP" sz="2400" b="0">
                <a:solidFill>
                  <a:schemeClr val="bg1"/>
                </a:solidFill>
              </a:defRPr>
            </a:lvl1pPr>
            <a:lvl2pPr>
              <a:buNone/>
              <a:defRPr kumimoji="1" lang="ja-JP" sz="2000" b="1"/>
            </a:lvl2pPr>
            <a:lvl3pPr>
              <a:buNone/>
              <a:defRPr kumimoji="1" lang="ja-JP" sz="1800" b="1"/>
            </a:lvl3pPr>
            <a:lvl4pPr>
              <a:buNone/>
              <a:defRPr kumimoji="1" lang="ja-JP" sz="1600" b="1"/>
            </a:lvl4pPr>
            <a:lvl5pPr>
              <a:buNone/>
              <a:defRPr kumimoji="1" lang="ja-JP" sz="1600" b="1"/>
            </a:lvl5pPr>
            <a:extLst/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72432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defRPr kumimoji="1" lang="ja-JP" sz="2400"/>
            </a:lvl1pPr>
            <a:lvl2pPr>
              <a:defRPr kumimoji="1" lang="ja-JP" sz="2000"/>
            </a:lvl2pPr>
            <a:lvl3pPr>
              <a:defRPr kumimoji="1" lang="ja-JP" sz="1800"/>
            </a:lvl3pPr>
            <a:lvl4pPr>
              <a:defRPr kumimoji="1" lang="ja-JP" sz="1600"/>
            </a:lvl4pPr>
            <a:lvl5pPr>
              <a:defRPr kumimoji="1" lang="ja-JP" sz="1600"/>
            </a:lvl5pPr>
            <a:extLst/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72432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spcBef>
                <a:spcPts val="0"/>
              </a:spcBef>
              <a:defRPr kumimoji="1" lang="ja-JP" sz="2400"/>
            </a:lvl1pPr>
            <a:lvl2pPr>
              <a:defRPr kumimoji="1" lang="ja-JP" sz="2000"/>
            </a:lvl2pPr>
            <a:lvl3pPr>
              <a:defRPr kumimoji="1" lang="ja-JP" sz="1800"/>
            </a:lvl3pPr>
            <a:lvl4pPr>
              <a:defRPr kumimoji="1" lang="ja-JP" sz="1600"/>
            </a:lvl4pPr>
            <a:lvl5pPr>
              <a:defRPr kumimoji="1" lang="ja-JP" sz="1600"/>
            </a:lvl5pPr>
            <a:extLst/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370A3-6874-48DA-A684-E6C38AA842CE}" type="datetime2">
              <a:rPr lang="ja-JP" altLang="en-US" smtClean="0"/>
              <a:t>2016年4月17日(日)</a:t>
            </a:fld>
            <a:endParaRPr kumimoji="1" lang="ja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B746-CDE1-4979-B356-B5C4D5158168}" type="datetime2">
              <a:rPr lang="ja-JP" altLang="en-US" smtClean="0"/>
              <a:t>2016年4月17日(日)</a:t>
            </a:fld>
            <a:endParaRPr kumimoji="1" 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171B-919B-44BE-B9CC-622629166430}" type="datetime2">
              <a:rPr lang="ja-JP" altLang="en-US" smtClean="0"/>
              <a:t>2016年4月17日(日)</a:t>
            </a:fld>
            <a:endParaRPr kumimoji="1" 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 latinLnBrk="0">
              <a:buNone/>
              <a:defRPr kumimoji="1" lang="ja-JP"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34000"/>
            <a:ext cx="3974592" cy="914400"/>
          </a:xfrm>
        </p:spPr>
        <p:txBody>
          <a:bodyPr/>
          <a:lstStyle>
            <a:lvl1pPr marL="0" indent="0" algn="r" latinLnBrk="0">
              <a:buNone/>
              <a:defRPr kumimoji="1" lang="ja-JP" sz="1600"/>
            </a:lvl1pPr>
            <a:lvl2pPr>
              <a:buNone/>
              <a:defRPr kumimoji="1" lang="ja-JP" sz="1200"/>
            </a:lvl2pPr>
            <a:lvl3pPr>
              <a:buNone/>
              <a:defRPr kumimoji="1" lang="ja-JP" sz="1000"/>
            </a:lvl3pPr>
            <a:lvl4pPr>
              <a:buNone/>
              <a:defRPr kumimoji="1" lang="ja-JP" sz="900"/>
            </a:lvl4pPr>
            <a:lvl5pPr>
              <a:buNone/>
              <a:defRPr kumimoji="1" lang="ja-JP" sz="900"/>
            </a:lvl5pPr>
            <a:extLst/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 latinLnBrk="0">
              <a:defRPr kumimoji="1" lang="ja-JP" sz="3200"/>
            </a:lvl1pPr>
            <a:lvl2pPr>
              <a:defRPr kumimoji="1" lang="ja-JP" sz="2800"/>
            </a:lvl2pPr>
            <a:lvl3pPr>
              <a:defRPr kumimoji="1" lang="ja-JP" sz="2400"/>
            </a:lvl3pPr>
            <a:lvl4pPr>
              <a:defRPr kumimoji="1" lang="ja-JP" sz="2000"/>
            </a:lvl4pPr>
            <a:lvl5pPr>
              <a:defRPr kumimoji="1" lang="ja-JP" sz="2000"/>
            </a:lvl5pPr>
            <a:extLst/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844E99FC-8724-434B-A6AC-EA5C0A5F4B52}" type="datetime2">
              <a:rPr lang="ja-JP" altLang="en-US" smtClean="0"/>
              <a:t>2016年4月17日(日)</a:t>
            </a:fld>
            <a:endParaRPr kumimoji="1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371568"/>
            <a:ext cx="7162800" cy="648232"/>
          </a:xfrm>
          <a:noFill/>
        </p:spPr>
        <p:txBody>
          <a:bodyPr anchor="t"/>
          <a:lstStyle>
            <a:lvl1pPr marL="0" marR="18288" indent="0" algn="r" latinLnBrk="0">
              <a:buNone/>
              <a:defRPr kumimoji="1" lang="ja-JP" sz="1400"/>
            </a:lvl1pPr>
            <a:lvl2pPr>
              <a:defRPr kumimoji="1" lang="ja-JP" sz="1200"/>
            </a:lvl2pPr>
            <a:lvl3pPr>
              <a:defRPr kumimoji="1" lang="ja-JP" sz="1000"/>
            </a:lvl3pPr>
            <a:lvl4pPr>
              <a:defRPr kumimoji="1" lang="ja-JP" sz="900"/>
            </a:lvl4pPr>
            <a:lvl5pPr>
              <a:defRPr kumimoji="1" lang="ja-JP" sz="900"/>
            </a:lvl5pPr>
            <a:extLst/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 latinLnBrk="0">
              <a:buNone/>
              <a:defRPr kumimoji="1" lang="ja-JP" sz="3200"/>
            </a:lvl1pPr>
            <a:extLst/>
          </a:lstStyle>
          <a:p>
            <a:r>
              <a:rPr kumimoji="1" lang="ja-JP" altLang="en-US"/>
              <a:t>図を追加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fld id="{821F925E-5440-469E-8058-15EFC1BD5AFC}" type="datetime2">
              <a:rPr lang="ja-JP" altLang="en-US" smtClean="0"/>
              <a:t>2016年4月17日(日)</a:t>
            </a:fld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6407946"/>
            <a:ext cx="2350681" cy="365125"/>
          </a:xfrm>
        </p:spPr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4807688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 latinLnBrk="0">
              <a:buNone/>
              <a:defRPr kumimoji="1" lang="ja-JP"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1" lang="ja-JP" altLang="en-US"/>
              <a:t>マスター タイトルの書式設定</a:t>
            </a:r>
            <a:endParaRPr kumimoji="1" lang="ja-JP"/>
          </a:p>
        </p:txBody>
      </p:sp>
      <p:sp>
        <p:nvSpPr>
          <p:cNvPr id="8" name="Shape 7"/>
          <p:cNvSpPr>
            <a:spLocks/>
          </p:cNvSpPr>
          <p:nvPr/>
        </p:nvSpPr>
        <p:spPr bwMode="auto">
          <a:xfrm>
            <a:off x="716437" y="5001995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ja-JP"/>
          </a:p>
        </p:txBody>
      </p:sp>
      <p:sp>
        <p:nvSpPr>
          <p:cNvPr id="9" name="Shape 8"/>
          <p:cNvSpPr>
            <a:spLocks/>
          </p:cNvSpPr>
          <p:nvPr/>
        </p:nvSpPr>
        <p:spPr bwMode="auto">
          <a:xfrm>
            <a:off x="-53560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ja-JP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kumimoji="1" lang="ja-JP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6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kumimoji="1" lang="ja-JP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"/>
          <p:cNvSpPr>
            <a:spLocks/>
          </p:cNvSpPr>
          <p:nvPr/>
        </p:nvSpPr>
        <p:spPr bwMode="auto">
          <a:xfrm>
            <a:off x="716437" y="5001995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ja-JP"/>
          </a:p>
        </p:txBody>
      </p:sp>
      <p:sp>
        <p:nvSpPr>
          <p:cNvPr id="12" name="Shape 11"/>
          <p:cNvSpPr>
            <a:spLocks/>
          </p:cNvSpPr>
          <p:nvPr/>
        </p:nvSpPr>
        <p:spPr bwMode="auto">
          <a:xfrm>
            <a:off x="-53560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ja-JP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/>
            <a:endParaRPr kumimoji="1" lang="ja-JP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6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1" lang="ja-JP"/>
              <a:t>マスタ タイトルの書式設定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3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kumimoji="1" lang="ja-JP"/>
              <a:t>マスタ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  <a:p>
            <a:pPr lvl="5"/>
            <a:r>
              <a:rPr kumimoji="1" lang="ja-JP"/>
              <a:t>第 6 レベル</a:t>
            </a:r>
          </a:p>
          <a:p>
            <a:pPr lvl="6"/>
            <a:r>
              <a:rPr kumimoji="1" lang="ja-JP"/>
              <a:t>第 7 レベル</a:t>
            </a:r>
          </a:p>
          <a:p>
            <a:pPr lvl="7"/>
            <a:r>
              <a:rPr kumimoji="1" lang="ja-JP"/>
              <a:t>第 8 レベル</a:t>
            </a:r>
          </a:p>
          <a:p>
            <a:pPr lvl="8"/>
            <a:r>
              <a:rPr kumimoji="1" lang="ja-JP"/>
              <a:t>第 9 レベル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latinLnBrk="0">
              <a:defRPr kumimoji="1" lang="ja-JP" sz="1000">
                <a:solidFill>
                  <a:schemeClr val="tx1"/>
                </a:solidFill>
              </a:defRPr>
            </a:lvl1pPr>
            <a:extLst/>
          </a:lstStyle>
          <a:p>
            <a:fld id="{FDDD4A98-92C1-4FC6-A365-D211477B0A86}" type="datetime2">
              <a:rPr lang="ja-JP" altLang="en-US" smtClean="0"/>
              <a:t>2016年4月17日(日)</a:t>
            </a:fld>
            <a:endParaRPr kumimoji="1" lang="ja-JP" sz="100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6407946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kumimoji="1" lang="ja-JP" sz="1000">
                <a:solidFill>
                  <a:schemeClr val="tx1"/>
                </a:solidFill>
              </a:defRPr>
            </a:lvl1pPr>
            <a:extLst/>
          </a:lstStyle>
          <a:p>
            <a:pPr algn="r"/>
            <a:endParaRPr kumimoji="1" lang="ja-JP" sz="100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6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kumimoji="1" lang="ja-JP" sz="1000" b="0">
                <a:solidFill>
                  <a:schemeClr val="tx1"/>
                </a:solidFill>
              </a:defRPr>
            </a:lvl1pPr>
            <a:extLst/>
          </a:lstStyle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1" lang="ja-JP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5000"/>
        <a:buFont typeface="Wingdings 3"/>
        <a:buChar char=""/>
        <a:defRPr kumimoji="1" lang="ja-JP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lang="ja-JP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lang="ja-JP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lang="ja-JP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04800" y="1752603"/>
            <a:ext cx="8153400" cy="1829761"/>
          </a:xfrm>
        </p:spPr>
        <p:txBody>
          <a:bodyPr/>
          <a:lstStyle/>
          <a:p>
            <a:r>
              <a:rPr kumimoji="1" lang="en-US" altLang="ja-JP" dirty="0"/>
              <a:t>AngularJS</a:t>
            </a:r>
            <a:r>
              <a:rPr kumimoji="1" lang="ja-JP" altLang="en-US" dirty="0"/>
              <a:t>勉強会</a:t>
            </a:r>
            <a:endParaRPr kumimoji="1" lang="ja-JP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2016/4/18  @necoak444</a:t>
            </a:r>
            <a:endParaRPr kumimoji="1" 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altLang="ja-JP" smtClean="0"/>
              <a:pPr/>
              <a:t>1</a:t>
            </a:fld>
            <a:endParaRPr kumimoji="1" lang="ja-JP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ja-JP" smtClean="0"/>
              <a:pPr/>
              <a:t>10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kumimoji="1" lang="ja-JP" altLang="en-US" dirty="0"/>
              <a:t>双方向バインディング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417638"/>
            <a:ext cx="5626967" cy="256248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437112"/>
            <a:ext cx="5676305" cy="2335959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457200" y="1043444"/>
            <a:ext cx="2795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HTML (multilang_hello.html)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57200" y="4077072"/>
            <a:ext cx="2959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Javascript</a:t>
            </a:r>
            <a:r>
              <a:rPr kumimoji="1" lang="en-US" altLang="ja-JP" dirty="0"/>
              <a:t> (multilang_hello.js)</a:t>
            </a:r>
            <a:endParaRPr kumimoji="1" lang="ja-JP" altLang="en-US" dirty="0"/>
          </a:p>
        </p:txBody>
      </p:sp>
      <p:sp>
        <p:nvSpPr>
          <p:cNvPr id="12" name="メモ 11"/>
          <p:cNvSpPr/>
          <p:nvPr/>
        </p:nvSpPr>
        <p:spPr>
          <a:xfrm>
            <a:off x="6228184" y="1412776"/>
            <a:ext cx="2784848" cy="5112568"/>
          </a:xfrm>
          <a:prstGeom prst="foldedCorner">
            <a:avLst>
              <a:gd name="adj" fmla="val 8310"/>
            </a:avLst>
          </a:prstGeom>
          <a:solidFill>
            <a:schemeClr val="lt1"/>
          </a:solidFill>
          <a:ln w="6350" cmpd="sng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600" dirty="0"/>
              <a:t>双方向データバインディング</a:t>
            </a:r>
            <a:endParaRPr kumimoji="1" lang="en-US" altLang="ja-JP" sz="1600" dirty="0"/>
          </a:p>
          <a:p>
            <a:r>
              <a:rPr kumimoji="1" lang="ja-JP" altLang="en-US" sz="1600" dirty="0"/>
              <a:t>（スコープ）の利用</a:t>
            </a:r>
            <a:br>
              <a:rPr kumimoji="1" lang="en-US" altLang="ja-JP" sz="1600" dirty="0"/>
            </a:br>
            <a:br>
              <a:rPr kumimoji="1" lang="en-US" altLang="ja-JP" sz="1600" dirty="0"/>
            </a:br>
            <a:r>
              <a:rPr kumimoji="1" lang="en-US" altLang="ja-JP" sz="1600" dirty="0"/>
              <a:t>ng-model</a:t>
            </a:r>
            <a:r>
              <a:rPr kumimoji="1" lang="ja-JP" altLang="en-US" sz="1600" dirty="0"/>
              <a:t>ディレクティブで、</a:t>
            </a:r>
            <a:br>
              <a:rPr kumimoji="1" lang="en-US" altLang="ja-JP" sz="1600" dirty="0"/>
            </a:br>
            <a:r>
              <a:rPr kumimoji="1" lang="ja-JP" altLang="en-US" sz="1600" dirty="0"/>
              <a:t>テキストボックスのデータを、</a:t>
            </a:r>
            <a:br>
              <a:rPr kumimoji="1" lang="en-US" altLang="ja-JP" sz="1600" dirty="0"/>
            </a:br>
            <a:r>
              <a:rPr kumimoji="1" lang="ja-JP" altLang="en-US" sz="1600" dirty="0"/>
              <a:t>スコープで管理するよう定義。</a:t>
            </a:r>
            <a:br>
              <a:rPr kumimoji="1" lang="en-US" altLang="ja-JP" sz="1600" dirty="0"/>
            </a:br>
            <a:br>
              <a:rPr kumimoji="1" lang="en-US" altLang="ja-JP" sz="1600" dirty="0"/>
            </a:br>
            <a:r>
              <a:rPr kumimoji="1" lang="ja-JP" altLang="en-US" sz="1600" dirty="0"/>
              <a:t>そのデータ</a:t>
            </a:r>
            <a:r>
              <a:rPr kumimoji="1" lang="en-US" altLang="ja-JP" sz="1600" dirty="0"/>
              <a:t>”</a:t>
            </a:r>
            <a:r>
              <a:rPr kumimoji="1" lang="en-US" altLang="ja-JP" sz="1600" dirty="0" err="1"/>
              <a:t>yourName</a:t>
            </a:r>
            <a:r>
              <a:rPr kumimoji="1" lang="en-US" altLang="ja-JP" sz="1600" dirty="0"/>
              <a:t>”</a:t>
            </a:r>
            <a:r>
              <a:rPr kumimoji="1" lang="ja-JP" altLang="en-US" sz="1600" dirty="0"/>
              <a:t>を、</a:t>
            </a:r>
            <a:br>
              <a:rPr kumimoji="1" lang="en-US" altLang="ja-JP" sz="1600" dirty="0"/>
            </a:br>
            <a:r>
              <a:rPr kumimoji="1" lang="en-US" altLang="ja-JP" sz="1600" dirty="0"/>
              <a:t>Angular</a:t>
            </a:r>
            <a:r>
              <a:rPr kumimoji="1" lang="ja-JP" altLang="en-US" sz="1600" dirty="0"/>
              <a:t>式</a:t>
            </a:r>
            <a:r>
              <a:rPr kumimoji="1" lang="en-US" altLang="ja-JP" sz="1600" dirty="0"/>
              <a:t>{{ }}</a:t>
            </a:r>
            <a:r>
              <a:rPr kumimoji="1" lang="ja-JP" altLang="en-US" sz="1600" dirty="0"/>
              <a:t>でそのまま表示。</a:t>
            </a:r>
            <a:endParaRPr kumimoji="1" lang="en-US" altLang="ja-JP" sz="1600" dirty="0"/>
          </a:p>
          <a:p>
            <a:br>
              <a:rPr kumimoji="1" lang="en-US" altLang="ja-JP" sz="1200" dirty="0"/>
            </a:br>
            <a:r>
              <a:rPr kumimoji="1" lang="en-US" altLang="ja-JP" sz="1200" dirty="0"/>
              <a:t>※</a:t>
            </a:r>
            <a:r>
              <a:rPr kumimoji="1" lang="ja-JP" altLang="en-US" sz="1200" dirty="0"/>
              <a:t>なお、スコープは</a:t>
            </a:r>
            <a:r>
              <a:rPr kumimoji="1" lang="en-US" altLang="ja-JP" sz="1200" dirty="0"/>
              <a:t>Angular1.x</a:t>
            </a:r>
            <a:r>
              <a:rPr kumimoji="1" lang="ja-JP" altLang="en-US" sz="1200" dirty="0"/>
              <a:t>系の主要機能だが、</a:t>
            </a:r>
            <a:endParaRPr kumimoji="1" lang="en-US" altLang="ja-JP" sz="1200" dirty="0"/>
          </a:p>
          <a:p>
            <a:r>
              <a:rPr kumimoji="1" lang="en-US" altLang="ja-JP" sz="1200" dirty="0"/>
              <a:t>Angular2</a:t>
            </a:r>
            <a:r>
              <a:rPr kumimoji="1" lang="ja-JP" altLang="en-US" sz="1200" dirty="0"/>
              <a:t>系での廃止が予定されている。</a:t>
            </a:r>
            <a:endParaRPr kumimoji="1" lang="en-US" altLang="ja-JP" sz="1200" dirty="0"/>
          </a:p>
          <a:p>
            <a:endParaRPr kumimoji="1" lang="en-US" altLang="ja-JP" sz="1600" dirty="0"/>
          </a:p>
          <a:p>
            <a:endParaRPr kumimoji="1" lang="en-US" altLang="ja-JP" sz="1600" dirty="0"/>
          </a:p>
          <a:p>
            <a:endParaRPr kumimoji="1" lang="en-US" altLang="ja-JP" sz="1600" dirty="0"/>
          </a:p>
        </p:txBody>
      </p:sp>
      <p:sp>
        <p:nvSpPr>
          <p:cNvPr id="5" name="正方形/長方形 4"/>
          <p:cNvSpPr/>
          <p:nvPr/>
        </p:nvSpPr>
        <p:spPr>
          <a:xfrm>
            <a:off x="2843809" y="3284984"/>
            <a:ext cx="1152128" cy="192742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1932722" y="3460461"/>
            <a:ext cx="767071" cy="192742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1744" y="4469140"/>
            <a:ext cx="3734752" cy="198419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0" name="正方形/長方形 29"/>
          <p:cNvSpPr/>
          <p:nvPr/>
        </p:nvSpPr>
        <p:spPr>
          <a:xfrm>
            <a:off x="5436096" y="5157192"/>
            <a:ext cx="360040" cy="576064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6097501" y="5157192"/>
            <a:ext cx="360040" cy="576064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5347962" y="5968129"/>
            <a:ext cx="2464398" cy="55721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52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ja-JP" smtClean="0"/>
              <a:pPr/>
              <a:t>11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kumimoji="1" lang="en-US" altLang="ja-JP" dirty="0"/>
              <a:t>controller</a:t>
            </a:r>
            <a:r>
              <a:rPr kumimoji="1" lang="ja-JP" altLang="en-US" dirty="0"/>
              <a:t>の定義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417638"/>
            <a:ext cx="5626967" cy="256248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437112"/>
            <a:ext cx="5676305" cy="2335959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457200" y="1043444"/>
            <a:ext cx="2795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HTML (multilang_hello.html)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57200" y="4077072"/>
            <a:ext cx="2959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Javascript</a:t>
            </a:r>
            <a:r>
              <a:rPr kumimoji="1" lang="en-US" altLang="ja-JP" dirty="0"/>
              <a:t> (multilang_hello.js)</a:t>
            </a:r>
            <a:endParaRPr kumimoji="1" lang="ja-JP" altLang="en-US" dirty="0"/>
          </a:p>
        </p:txBody>
      </p:sp>
      <p:sp>
        <p:nvSpPr>
          <p:cNvPr id="12" name="メモ 11"/>
          <p:cNvSpPr/>
          <p:nvPr/>
        </p:nvSpPr>
        <p:spPr>
          <a:xfrm>
            <a:off x="6228184" y="1412776"/>
            <a:ext cx="2784848" cy="5112568"/>
          </a:xfrm>
          <a:prstGeom prst="foldedCorner">
            <a:avLst>
              <a:gd name="adj" fmla="val 8310"/>
            </a:avLst>
          </a:prstGeom>
          <a:solidFill>
            <a:schemeClr val="lt1"/>
          </a:solidFill>
          <a:ln w="6350" cmpd="sng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600" dirty="0"/>
              <a:t>コントローラ</a:t>
            </a:r>
            <a:r>
              <a:rPr kumimoji="1" lang="en-US" altLang="ja-JP" sz="1600" dirty="0"/>
              <a:t>(</a:t>
            </a:r>
            <a:r>
              <a:rPr kumimoji="1" lang="en-US" altLang="ja-JP" sz="1600" dirty="0" err="1"/>
              <a:t>MyController</a:t>
            </a:r>
            <a:r>
              <a:rPr kumimoji="1" lang="en-US" altLang="ja-JP" sz="1600" dirty="0"/>
              <a:t>)</a:t>
            </a:r>
            <a:br>
              <a:rPr kumimoji="1" lang="en-US" altLang="ja-JP" sz="1600" dirty="0"/>
            </a:br>
            <a:r>
              <a:rPr kumimoji="1" lang="ja-JP" altLang="en-US" sz="1600" dirty="0"/>
              <a:t>を定義。</a:t>
            </a:r>
            <a:endParaRPr kumimoji="1" lang="en-US" altLang="ja-JP" sz="1600" dirty="0"/>
          </a:p>
          <a:p>
            <a:br>
              <a:rPr kumimoji="1" lang="en-US" altLang="ja-JP" sz="1600" dirty="0"/>
            </a:br>
            <a:r>
              <a:rPr kumimoji="1" lang="en-US" altLang="ja-JP" sz="1600" dirty="0" err="1"/>
              <a:t>MyController</a:t>
            </a:r>
            <a:r>
              <a:rPr kumimoji="1" lang="ja-JP" altLang="en-US" sz="1600" dirty="0"/>
              <a:t>の有効範囲</a:t>
            </a:r>
            <a:br>
              <a:rPr kumimoji="1" lang="en-US" altLang="ja-JP" sz="1600" dirty="0"/>
            </a:br>
            <a:r>
              <a:rPr kumimoji="1" lang="ja-JP" altLang="en-US" sz="1600" dirty="0"/>
              <a:t>を定義。</a:t>
            </a:r>
            <a:endParaRPr kumimoji="1" lang="en-US" altLang="ja-JP" sz="1600" dirty="0"/>
          </a:p>
          <a:p>
            <a:endParaRPr kumimoji="1" lang="en-US" altLang="ja-JP" sz="1600" dirty="0"/>
          </a:p>
        </p:txBody>
      </p:sp>
      <p:sp>
        <p:nvSpPr>
          <p:cNvPr id="33" name="正方形/長方形 32"/>
          <p:cNvSpPr/>
          <p:nvPr/>
        </p:nvSpPr>
        <p:spPr>
          <a:xfrm>
            <a:off x="686129" y="5833900"/>
            <a:ext cx="5182015" cy="83546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1744" y="4469140"/>
            <a:ext cx="3734752" cy="198419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0" name="正方形/長方形 29"/>
          <p:cNvSpPr/>
          <p:nvPr/>
        </p:nvSpPr>
        <p:spPr>
          <a:xfrm>
            <a:off x="5436096" y="5157192"/>
            <a:ext cx="360040" cy="576064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6548635" y="4446404"/>
            <a:ext cx="1335734" cy="1430868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825657" y="2271846"/>
            <a:ext cx="5182015" cy="1445186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6978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ja-JP" smtClean="0"/>
              <a:pPr/>
              <a:t>12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HTML</a:t>
            </a:r>
            <a:r>
              <a:rPr kumimoji="1" lang="ja-JP" altLang="en-US" dirty="0"/>
              <a:t>と</a:t>
            </a:r>
            <a:r>
              <a:rPr kumimoji="1" lang="en-US" altLang="ja-JP" dirty="0"/>
              <a:t>controller</a:t>
            </a:r>
            <a:r>
              <a:rPr kumimoji="1" lang="ja-JP" altLang="en-US" dirty="0"/>
              <a:t>間のデータのやり取り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417638"/>
            <a:ext cx="5626967" cy="256248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437112"/>
            <a:ext cx="5676305" cy="2335959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457200" y="1043444"/>
            <a:ext cx="2795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HTML (multilang_hello.html)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57200" y="4077072"/>
            <a:ext cx="2959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Javascript</a:t>
            </a:r>
            <a:r>
              <a:rPr kumimoji="1" lang="en-US" altLang="ja-JP" dirty="0"/>
              <a:t> (multilang_hello.js)</a:t>
            </a:r>
            <a:endParaRPr kumimoji="1" lang="ja-JP" altLang="en-US" dirty="0"/>
          </a:p>
        </p:txBody>
      </p:sp>
      <p:sp>
        <p:nvSpPr>
          <p:cNvPr id="12" name="メモ 11"/>
          <p:cNvSpPr/>
          <p:nvPr/>
        </p:nvSpPr>
        <p:spPr>
          <a:xfrm>
            <a:off x="6228184" y="1412776"/>
            <a:ext cx="2784848" cy="5112568"/>
          </a:xfrm>
          <a:prstGeom prst="foldedCorner">
            <a:avLst>
              <a:gd name="adj" fmla="val 8310"/>
            </a:avLst>
          </a:prstGeom>
          <a:solidFill>
            <a:schemeClr val="lt1"/>
          </a:solidFill>
          <a:ln w="6350" cmpd="sng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600" dirty="0"/>
              <a:t>スコープを利用した、</a:t>
            </a:r>
            <a:br>
              <a:rPr kumimoji="1" lang="en-US" altLang="ja-JP" sz="1600" dirty="0"/>
            </a:br>
            <a:r>
              <a:rPr kumimoji="1" lang="en-US" altLang="ja-JP" sz="1600" dirty="0"/>
              <a:t>HTML</a:t>
            </a:r>
            <a:r>
              <a:rPr kumimoji="1" lang="ja-JP" altLang="en-US" sz="1600" dirty="0"/>
              <a:t>と</a:t>
            </a:r>
            <a:r>
              <a:rPr kumimoji="1" lang="en-US" altLang="ja-JP" sz="1600" dirty="0"/>
              <a:t>controller</a:t>
            </a:r>
            <a:r>
              <a:rPr kumimoji="1" lang="ja-JP" altLang="en-US" sz="1600" dirty="0"/>
              <a:t>の間での、データのやり取り。</a:t>
            </a:r>
            <a:endParaRPr kumimoji="1" lang="en-US" altLang="ja-JP" sz="1600" dirty="0"/>
          </a:p>
          <a:p>
            <a:endParaRPr kumimoji="1" lang="en-US" altLang="ja-JP" sz="1600" dirty="0"/>
          </a:p>
          <a:p>
            <a:r>
              <a:rPr kumimoji="1" lang="en-US" altLang="ja-JP" sz="1600" dirty="0"/>
              <a:t>controller</a:t>
            </a:r>
            <a:r>
              <a:rPr kumimoji="1" lang="ja-JP" altLang="en-US" sz="1600" dirty="0"/>
              <a:t>：</a:t>
            </a:r>
            <a:br>
              <a:rPr kumimoji="1" lang="en-US" altLang="ja-JP" sz="1600" dirty="0"/>
            </a:br>
            <a:r>
              <a:rPr kumimoji="1" lang="en-US" altLang="ja-JP" sz="1600" dirty="0"/>
              <a:t>  $</a:t>
            </a:r>
            <a:r>
              <a:rPr kumimoji="1" lang="en-US" altLang="ja-JP" sz="1600" dirty="0" err="1"/>
              <a:t>scope.xxxx</a:t>
            </a:r>
            <a:r>
              <a:rPr kumimoji="1" lang="en-US" altLang="ja-JP" sz="1600" dirty="0"/>
              <a:t> </a:t>
            </a:r>
            <a:r>
              <a:rPr kumimoji="1" lang="ja-JP" altLang="en-US" sz="1600" dirty="0"/>
              <a:t>でアクセス</a:t>
            </a:r>
            <a:endParaRPr kumimoji="1" lang="en-US" altLang="ja-JP" sz="1600" dirty="0"/>
          </a:p>
          <a:p>
            <a:r>
              <a:rPr kumimoji="1" lang="en-US" altLang="ja-JP" sz="1600" dirty="0"/>
              <a:t>(HTML)</a:t>
            </a:r>
            <a:r>
              <a:rPr kumimoji="1" lang="ja-JP" altLang="en-US" sz="1600" dirty="0"/>
              <a:t>ディレクティブ：</a:t>
            </a:r>
            <a:br>
              <a:rPr kumimoji="1" lang="en-US" altLang="ja-JP" sz="1600" dirty="0"/>
            </a:br>
            <a:r>
              <a:rPr kumimoji="1" lang="en-US" altLang="ja-JP" sz="1600" dirty="0"/>
              <a:t>   ng-</a:t>
            </a:r>
            <a:r>
              <a:rPr kumimoji="1" lang="en-US" altLang="ja-JP" sz="1600" i="1" dirty="0" err="1"/>
              <a:t>hoge</a:t>
            </a:r>
            <a:r>
              <a:rPr kumimoji="1" lang="en-US" altLang="ja-JP" sz="1600" dirty="0"/>
              <a:t>=“</a:t>
            </a:r>
            <a:r>
              <a:rPr kumimoji="1" lang="en-US" altLang="ja-JP" sz="1600" dirty="0" err="1"/>
              <a:t>xxxx</a:t>
            </a:r>
            <a:r>
              <a:rPr kumimoji="1" lang="en-US" altLang="ja-JP" sz="1600" dirty="0"/>
              <a:t>”</a:t>
            </a:r>
            <a:r>
              <a:rPr kumimoji="1" lang="ja-JP" altLang="en-US" sz="1600" dirty="0"/>
              <a:t>でアクセス</a:t>
            </a:r>
            <a:endParaRPr kumimoji="1" lang="en-US" altLang="ja-JP" sz="1600" dirty="0"/>
          </a:p>
          <a:p>
            <a:r>
              <a:rPr kumimoji="1" lang="en-US" altLang="ja-JP" sz="1600" dirty="0"/>
              <a:t>(HTML)Angular</a:t>
            </a:r>
            <a:r>
              <a:rPr kumimoji="1" lang="ja-JP" altLang="en-US" sz="1600" dirty="0"/>
              <a:t>式</a:t>
            </a:r>
            <a:r>
              <a:rPr kumimoji="1" lang="en-US" altLang="ja-JP" sz="1600" dirty="0"/>
              <a:t>: </a:t>
            </a:r>
            <a:br>
              <a:rPr kumimoji="1" lang="en-US" altLang="ja-JP" sz="1600" dirty="0"/>
            </a:br>
            <a:r>
              <a:rPr kumimoji="1" lang="en-US" altLang="ja-JP" sz="1600" dirty="0"/>
              <a:t>   {{</a:t>
            </a:r>
            <a:r>
              <a:rPr kumimoji="1" lang="en-US" altLang="ja-JP" sz="1600" dirty="0" err="1"/>
              <a:t>xxxx</a:t>
            </a:r>
            <a:r>
              <a:rPr kumimoji="1" lang="en-US" altLang="ja-JP" sz="1600" dirty="0"/>
              <a:t>}} </a:t>
            </a:r>
            <a:r>
              <a:rPr kumimoji="1" lang="ja-JP" altLang="en-US" sz="1600" dirty="0"/>
              <a:t>でアクセス</a:t>
            </a:r>
            <a:endParaRPr kumimoji="1" lang="en-US" altLang="ja-JP" sz="1600" dirty="0"/>
          </a:p>
        </p:txBody>
      </p:sp>
      <p:sp>
        <p:nvSpPr>
          <p:cNvPr id="33" name="正方形/長方形 32"/>
          <p:cNvSpPr/>
          <p:nvPr/>
        </p:nvSpPr>
        <p:spPr>
          <a:xfrm>
            <a:off x="414344" y="6022941"/>
            <a:ext cx="1709383" cy="38500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1744" y="4468671"/>
            <a:ext cx="3734752" cy="198419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0" name="正方形/長方形 29"/>
          <p:cNvSpPr/>
          <p:nvPr/>
        </p:nvSpPr>
        <p:spPr>
          <a:xfrm>
            <a:off x="5301744" y="5963598"/>
            <a:ext cx="2510616" cy="576064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6577652" y="4395152"/>
            <a:ext cx="1182935" cy="1554127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5436096" y="5157192"/>
            <a:ext cx="360040" cy="576064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6097501" y="5157192"/>
            <a:ext cx="360040" cy="576064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1212641" y="3460461"/>
            <a:ext cx="767071" cy="192742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1403648" y="2735860"/>
            <a:ext cx="3384376" cy="294816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4859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ja-JP" smtClean="0"/>
              <a:pPr/>
              <a:t>13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ビジネスロジック（サービスの定義）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417638"/>
            <a:ext cx="5626967" cy="256248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437112"/>
            <a:ext cx="5676305" cy="2335959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457200" y="1043444"/>
            <a:ext cx="2795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HTML (multilang_hello.html)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57200" y="4077072"/>
            <a:ext cx="2959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Javascript</a:t>
            </a:r>
            <a:r>
              <a:rPr kumimoji="1" lang="en-US" altLang="ja-JP" dirty="0"/>
              <a:t> (multilang_hello.js)</a:t>
            </a:r>
            <a:endParaRPr kumimoji="1" lang="ja-JP" altLang="en-US" dirty="0"/>
          </a:p>
        </p:txBody>
      </p:sp>
      <p:sp>
        <p:nvSpPr>
          <p:cNvPr id="12" name="メモ 11"/>
          <p:cNvSpPr/>
          <p:nvPr/>
        </p:nvSpPr>
        <p:spPr>
          <a:xfrm>
            <a:off x="6228184" y="1412776"/>
            <a:ext cx="2784848" cy="5112568"/>
          </a:xfrm>
          <a:prstGeom prst="foldedCorner">
            <a:avLst>
              <a:gd name="adj" fmla="val 8310"/>
            </a:avLst>
          </a:prstGeom>
          <a:solidFill>
            <a:schemeClr val="lt1"/>
          </a:solidFill>
          <a:ln w="6350" cmpd="sng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600" dirty="0"/>
              <a:t>Model(service)</a:t>
            </a:r>
            <a:r>
              <a:rPr kumimoji="1" lang="ja-JP" altLang="en-US" sz="1600" dirty="0"/>
              <a:t>上に、</a:t>
            </a:r>
            <a:br>
              <a:rPr kumimoji="1" lang="en-US" altLang="ja-JP" sz="1600" dirty="0"/>
            </a:br>
            <a:r>
              <a:rPr kumimoji="1" lang="ja-JP" altLang="en-US" sz="1600" dirty="0"/>
              <a:t>選択する言語の選択肢の保持。</a:t>
            </a:r>
            <a:br>
              <a:rPr kumimoji="1" lang="en-US" altLang="ja-JP" sz="1600" dirty="0"/>
            </a:br>
            <a:r>
              <a:rPr kumimoji="1" lang="ja-JP" altLang="en-US" sz="1600" dirty="0"/>
              <a:t>さらに、選択した言語に応じたあいさつを返却するロジックを実装する。</a:t>
            </a:r>
            <a:endParaRPr kumimoji="1" lang="en-US" altLang="ja-JP" sz="1600" dirty="0"/>
          </a:p>
          <a:p>
            <a:endParaRPr kumimoji="1" lang="en-US" altLang="ja-JP" sz="1600" dirty="0"/>
          </a:p>
          <a:p>
            <a:r>
              <a:rPr kumimoji="1" lang="en-US" altLang="ja-JP" sz="1600" dirty="0"/>
              <a:t>DI</a:t>
            </a:r>
            <a:r>
              <a:rPr kumimoji="1" lang="ja-JP" altLang="en-US" sz="1600" dirty="0"/>
              <a:t>によって、</a:t>
            </a:r>
            <a:br>
              <a:rPr kumimoji="1" lang="en-US" altLang="ja-JP" sz="1600" dirty="0"/>
            </a:br>
            <a:r>
              <a:rPr kumimoji="1" lang="ja-JP" altLang="en-US" sz="1600" dirty="0"/>
              <a:t>この</a:t>
            </a:r>
            <a:r>
              <a:rPr kumimoji="1" lang="en-US" altLang="ja-JP" sz="1600" dirty="0"/>
              <a:t>service</a:t>
            </a:r>
            <a:r>
              <a:rPr kumimoji="1" lang="ja-JP" altLang="en-US" sz="1600" dirty="0"/>
              <a:t>を</a:t>
            </a:r>
            <a:r>
              <a:rPr kumimoji="1" lang="en-US" altLang="ja-JP" sz="1600" dirty="0"/>
              <a:t>controller</a:t>
            </a:r>
            <a:r>
              <a:rPr kumimoji="1" lang="ja-JP" altLang="en-US" sz="1600" dirty="0"/>
              <a:t>にて、利用できるようにする。</a:t>
            </a:r>
            <a:endParaRPr kumimoji="1" lang="en-US" altLang="ja-JP" sz="1600" dirty="0"/>
          </a:p>
        </p:txBody>
      </p:sp>
      <p:sp>
        <p:nvSpPr>
          <p:cNvPr id="33" name="正方形/長方形 32"/>
          <p:cNvSpPr/>
          <p:nvPr/>
        </p:nvSpPr>
        <p:spPr>
          <a:xfrm>
            <a:off x="683568" y="5877271"/>
            <a:ext cx="5040560" cy="190871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1744" y="4468671"/>
            <a:ext cx="3734752" cy="198419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2" name="正方形/長方形 31"/>
          <p:cNvSpPr/>
          <p:nvPr/>
        </p:nvSpPr>
        <p:spPr>
          <a:xfrm>
            <a:off x="7812360" y="4725144"/>
            <a:ext cx="1182935" cy="618023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658561" y="4532402"/>
            <a:ext cx="3409383" cy="1200854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左矢印 1"/>
          <p:cNvSpPr/>
          <p:nvPr/>
        </p:nvSpPr>
        <p:spPr>
          <a:xfrm>
            <a:off x="7308304" y="4799676"/>
            <a:ext cx="528328" cy="484632"/>
          </a:xfrm>
          <a:prstGeom prst="leftArrow">
            <a:avLst/>
          </a:prstGeom>
          <a:solidFill>
            <a:schemeClr val="lt1"/>
          </a:solidFill>
          <a:ln w="12700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DI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25895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100724"/>
            <a:ext cx="7105650" cy="2400300"/>
          </a:xfrm>
          <a:prstGeom prst="rect">
            <a:avLst/>
          </a:prstGeom>
        </p:spPr>
      </p:pic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481331"/>
            <a:ext cx="8229600" cy="619394"/>
          </a:xfrm>
        </p:spPr>
        <p:txBody>
          <a:bodyPr/>
          <a:lstStyle/>
          <a:p>
            <a:r>
              <a:rPr kumimoji="1" lang="en-US" altLang="ja-JP" dirty="0"/>
              <a:t>Angular</a:t>
            </a:r>
            <a:r>
              <a:rPr kumimoji="1" lang="ja-JP" altLang="en-US" dirty="0"/>
              <a:t>式で、値を加工する仕組み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ja-JP" smtClean="0"/>
              <a:pPr/>
              <a:t>14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サンプルに含んでいなかった要素</a:t>
            </a:r>
            <a:br>
              <a:rPr kumimoji="1" lang="en-US" altLang="ja-JP" dirty="0"/>
            </a:br>
            <a:r>
              <a:rPr kumimoji="1" lang="ja-JP" altLang="en-US" dirty="0"/>
              <a:t>（フィルター）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4423750"/>
            <a:ext cx="3734752" cy="198419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正方形/長方形 5"/>
          <p:cNvSpPr/>
          <p:nvPr/>
        </p:nvSpPr>
        <p:spPr>
          <a:xfrm>
            <a:off x="5508105" y="5106836"/>
            <a:ext cx="504056" cy="618023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613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481331"/>
            <a:ext cx="8229600" cy="619394"/>
          </a:xfrm>
        </p:spPr>
        <p:txBody>
          <a:bodyPr>
            <a:normAutofit fontScale="77500" lnSpcReduction="20000"/>
          </a:bodyPr>
          <a:lstStyle/>
          <a:p>
            <a:r>
              <a:rPr kumimoji="1" lang="ja-JP" altLang="en-US" dirty="0"/>
              <a:t>よく使う共通的な処理は、</a:t>
            </a:r>
            <a:br>
              <a:rPr kumimoji="1" lang="en-US" altLang="ja-JP" dirty="0"/>
            </a:br>
            <a:r>
              <a:rPr kumimoji="1" lang="ja-JP" altLang="en-US" dirty="0"/>
              <a:t>標準サービスとして</a:t>
            </a:r>
            <a:r>
              <a:rPr kumimoji="1" lang="en-US" altLang="ja-JP" dirty="0"/>
              <a:t>Angular</a:t>
            </a:r>
            <a:r>
              <a:rPr kumimoji="1" lang="ja-JP" altLang="en-US" dirty="0"/>
              <a:t>から提供されている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ja-JP" smtClean="0"/>
              <a:pPr/>
              <a:t>15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サンプルに含んでいなかった要素</a:t>
            </a:r>
            <a:br>
              <a:rPr kumimoji="1" lang="en-US" altLang="ja-JP" dirty="0"/>
            </a:br>
            <a:r>
              <a:rPr kumimoji="1" lang="ja-JP" altLang="en-US" dirty="0"/>
              <a:t>（標準サービス）</a:t>
            </a: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389918"/>
              </p:ext>
            </p:extLst>
          </p:nvPr>
        </p:nvGraphicFramePr>
        <p:xfrm>
          <a:off x="424898" y="2212072"/>
          <a:ext cx="753147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118">
                  <a:extLst>
                    <a:ext uri="{9D8B030D-6E8A-4147-A177-3AD203B41FA5}">
                      <a16:colId xmlns:a16="http://schemas.microsoft.com/office/drawing/2014/main" val="135237029"/>
                    </a:ext>
                  </a:extLst>
                </a:gridCol>
                <a:gridCol w="6055360">
                  <a:extLst>
                    <a:ext uri="{9D8B030D-6E8A-4147-A177-3AD203B41FA5}">
                      <a16:colId xmlns:a16="http://schemas.microsoft.com/office/drawing/2014/main" val="33452682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サービス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861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$http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サーバとの非同期通信</a:t>
                      </a:r>
                      <a:r>
                        <a:rPr kumimoji="1" lang="en-US" altLang="ja-JP" dirty="0"/>
                        <a:t>(Ajax</a:t>
                      </a:r>
                      <a:r>
                        <a:rPr kumimoji="1" lang="ja-JP" altLang="en-US" dirty="0"/>
                        <a:t>通信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300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$interval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一定間隔で処理を実行する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316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$timeout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一定時間経過で処理を実行する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873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$location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ページのアドレスを取得、設定する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73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$log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ログ出力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40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$</a:t>
                      </a:r>
                      <a:r>
                        <a:rPr kumimoji="1" lang="en-US" altLang="ja-JP" dirty="0" err="1"/>
                        <a:t>exceptionHandler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例外ハンドラ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050416"/>
                  </a:ext>
                </a:extLst>
              </a:tr>
            </a:tbl>
          </a:graphicData>
        </a:graphic>
      </p:graphicFrame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728" y="4613156"/>
            <a:ext cx="3734752" cy="198419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正方形/長方形 5"/>
          <p:cNvSpPr/>
          <p:nvPr/>
        </p:nvSpPr>
        <p:spPr>
          <a:xfrm>
            <a:off x="7704348" y="5346598"/>
            <a:ext cx="1178468" cy="618023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2285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691182"/>
          </a:xfrm>
        </p:spPr>
        <p:txBody>
          <a:bodyPr>
            <a:normAutofit fontScale="85000" lnSpcReduction="20000"/>
          </a:bodyPr>
          <a:lstStyle/>
          <a:p>
            <a:r>
              <a:rPr lang="ja-JP" altLang="en-US" dirty="0"/>
              <a:t>画面遷移するためには、画面テンプレートを切り替えをする</a:t>
            </a:r>
            <a:br>
              <a:rPr lang="en-US" altLang="ja-JP" dirty="0"/>
            </a:br>
            <a:r>
              <a:rPr lang="ja-JP" altLang="en-US" dirty="0"/>
              <a:t>そのためにはルーティングという仕組みを使う</a:t>
            </a:r>
            <a:endParaRPr lang="en-US" altLang="ja-JP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ja-JP" smtClean="0"/>
              <a:pPr/>
              <a:t>16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画面遷移（ルーティング）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281064"/>
            <a:ext cx="2457450" cy="1066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022" y="2281064"/>
            <a:ext cx="2171700" cy="107632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直線矢印コネクタ 8"/>
          <p:cNvCxnSpPr>
            <a:stCxn id="6" idx="3"/>
            <a:endCxn id="7" idx="1"/>
          </p:cNvCxnSpPr>
          <p:nvPr/>
        </p:nvCxnSpPr>
        <p:spPr>
          <a:xfrm>
            <a:off x="4797202" y="2814464"/>
            <a:ext cx="1668820" cy="4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図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3789040"/>
            <a:ext cx="360997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42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481331"/>
            <a:ext cx="8229600" cy="579518"/>
          </a:xfrm>
        </p:spPr>
        <p:txBody>
          <a:bodyPr/>
          <a:lstStyle/>
          <a:p>
            <a:r>
              <a:rPr lang="en-US" altLang="ja-JP" dirty="0"/>
              <a:t>n</a:t>
            </a:r>
            <a:r>
              <a:rPr kumimoji="1" lang="en-US" altLang="ja-JP" dirty="0"/>
              <a:t>g-view</a:t>
            </a:r>
            <a:r>
              <a:rPr lang="ja-JP" altLang="en-US" dirty="0"/>
              <a:t>に対して対象の</a:t>
            </a:r>
            <a:r>
              <a:rPr lang="en-US" altLang="ja-JP" dirty="0"/>
              <a:t>HTML</a:t>
            </a:r>
            <a:r>
              <a:rPr lang="ja-JP" altLang="en-US" dirty="0"/>
              <a:t>が適用される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ja-JP" smtClean="0"/>
              <a:pPr/>
              <a:t>17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4509120"/>
            <a:ext cx="6305550" cy="1238250"/>
          </a:xfrm>
          <a:prstGeom prst="rect">
            <a:avLst/>
          </a:prstGeom>
        </p:spPr>
      </p:pic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画面遷移（</a:t>
            </a:r>
            <a:r>
              <a:rPr kumimoji="1" lang="en-US" altLang="ja-JP" dirty="0"/>
              <a:t>HTML</a:t>
            </a:r>
            <a:r>
              <a:rPr kumimoji="1" lang="ja-JP" altLang="en-US" dirty="0"/>
              <a:t>の切り替え）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91" y="2142451"/>
            <a:ext cx="7448550" cy="2143125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539552" y="3717032"/>
            <a:ext cx="5040560" cy="190871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5986629"/>
            <a:ext cx="2952750" cy="781050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683568" y="4204825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views/first.html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83568" y="5700205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views/second.html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1860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481331"/>
            <a:ext cx="8229600" cy="579518"/>
          </a:xfrm>
        </p:spPr>
        <p:txBody>
          <a:bodyPr>
            <a:normAutofit/>
          </a:bodyPr>
          <a:lstStyle/>
          <a:p>
            <a:r>
              <a:rPr lang="ja-JP" altLang="en-US" dirty="0"/>
              <a:t>データを渡すためのサービスを定義する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ja-JP" smtClean="0"/>
              <a:pPr/>
              <a:t>18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画面遷移</a:t>
            </a:r>
            <a:br>
              <a:rPr kumimoji="1" lang="en-US" altLang="ja-JP" dirty="0"/>
            </a:br>
            <a:r>
              <a:rPr kumimoji="1" lang="ja-JP" altLang="en-US" dirty="0"/>
              <a:t>（</a:t>
            </a:r>
            <a:r>
              <a:rPr lang="ja-JP" altLang="en-US" dirty="0"/>
              <a:t>コントローラをまたいだデータ渡し</a:t>
            </a:r>
            <a:r>
              <a:rPr kumimoji="1" lang="ja-JP" altLang="en-US" dirty="0"/>
              <a:t>）</a:t>
            </a: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61" y="2276872"/>
            <a:ext cx="7077075" cy="2914650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>
          <a:xfrm>
            <a:off x="971600" y="2492896"/>
            <a:ext cx="4968552" cy="1224136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3779912" y="3717032"/>
            <a:ext cx="1152128" cy="216023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3851920" y="4293097"/>
            <a:ext cx="1152128" cy="216023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5919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481331"/>
            <a:ext cx="8229600" cy="939558"/>
          </a:xfrm>
        </p:spPr>
        <p:txBody>
          <a:bodyPr/>
          <a:lstStyle/>
          <a:p>
            <a:r>
              <a:rPr lang="en-US" altLang="ja-JP" dirty="0"/>
              <a:t>http://campus.codeschool.com/courses/shaping-up-with-angular-js/intro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ja-JP" smtClean="0"/>
              <a:pPr/>
              <a:t>19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そのほか動かすためにはチュートリアル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59" y="2435614"/>
            <a:ext cx="7328518" cy="397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587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クライアントサイドフレームワークについて知る</a:t>
            </a:r>
            <a:endParaRPr kumimoji="1" lang="en-US" altLang="ja-JP" dirty="0"/>
          </a:p>
          <a:p>
            <a:r>
              <a:rPr kumimoji="1" lang="ja-JP" altLang="en-US" dirty="0"/>
              <a:t>その中でも人気の高いフレームワークとして</a:t>
            </a:r>
            <a:br>
              <a:rPr kumimoji="1" lang="en-US" altLang="ja-JP" dirty="0"/>
            </a:br>
            <a:r>
              <a:rPr kumimoji="1" lang="en-US" altLang="ja-JP" dirty="0"/>
              <a:t>AngularJS</a:t>
            </a:r>
            <a:r>
              <a:rPr kumimoji="1" lang="ja-JP" altLang="en-US" dirty="0"/>
              <a:t>の概要をつかむ</a:t>
            </a:r>
            <a:endParaRPr kumimoji="1"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今日のゴール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ja-JP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0583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 anchor="ctr" anchorCtr="0">
            <a:normAutofit/>
          </a:bodyPr>
          <a:lstStyle/>
          <a:p>
            <a:pPr marL="109728" indent="0">
              <a:buNone/>
            </a:pPr>
            <a:r>
              <a:rPr lang="en-US" altLang="ja-JP" sz="5400" dirty="0"/>
              <a:t>AngularJS</a:t>
            </a:r>
            <a:r>
              <a:rPr lang="ja-JP" altLang="en-US" sz="5400" dirty="0"/>
              <a:t>利用にあたって気になること</a:t>
            </a:r>
            <a:endParaRPr lang="en-US" altLang="ja-JP" sz="54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ja-JP" smtClean="0"/>
              <a:pPr/>
              <a:t>20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6249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481330"/>
            <a:ext cx="8229600" cy="5044014"/>
          </a:xfrm>
        </p:spPr>
        <p:txBody>
          <a:bodyPr>
            <a:normAutofit/>
          </a:bodyPr>
          <a:lstStyle/>
          <a:p>
            <a:r>
              <a:rPr lang="ja-JP" altLang="en-US" dirty="0"/>
              <a:t>サーバサイドはどうやって構築するか？</a:t>
            </a:r>
            <a:endParaRPr lang="en-US" altLang="ja-JP" dirty="0"/>
          </a:p>
          <a:p>
            <a:pPr lvl="1"/>
            <a:r>
              <a:rPr lang="ja-JP" altLang="en-US" dirty="0"/>
              <a:t>ルーティング</a:t>
            </a:r>
            <a:endParaRPr lang="en-US" altLang="ja-JP" dirty="0"/>
          </a:p>
          <a:p>
            <a:pPr lvl="2"/>
            <a:r>
              <a:rPr lang="ja-JP" altLang="en-US" dirty="0"/>
              <a:t>ロケーションに応じた切り替えを行うための</a:t>
            </a:r>
            <a:r>
              <a:rPr lang="en-US" altLang="ja-JP" dirty="0"/>
              <a:t>View(HTML)</a:t>
            </a:r>
            <a:r>
              <a:rPr lang="ja-JP" altLang="en-US" dirty="0"/>
              <a:t>を用意</a:t>
            </a:r>
            <a:endParaRPr lang="en-US" altLang="ja-JP" dirty="0"/>
          </a:p>
          <a:p>
            <a:pPr lvl="1"/>
            <a:r>
              <a:rPr lang="ja-JP" altLang="en-US" dirty="0"/>
              <a:t>非同期通信</a:t>
            </a:r>
            <a:r>
              <a:rPr lang="en-US" altLang="ja-JP" dirty="0"/>
              <a:t>($http)</a:t>
            </a:r>
          </a:p>
          <a:p>
            <a:pPr lvl="2"/>
            <a:r>
              <a:rPr lang="ja-JP" altLang="en-US" dirty="0"/>
              <a:t>特定の</a:t>
            </a:r>
            <a:r>
              <a:rPr lang="en-US" altLang="ja-JP" dirty="0"/>
              <a:t>URL</a:t>
            </a:r>
            <a:r>
              <a:rPr lang="ja-JP" altLang="en-US" dirty="0"/>
              <a:t>に応じた</a:t>
            </a:r>
            <a:r>
              <a:rPr lang="en-US" altLang="ja-JP" dirty="0"/>
              <a:t>JSON</a:t>
            </a:r>
            <a:r>
              <a:rPr lang="ja-JP" altLang="en-US" dirty="0"/>
              <a:t>返却処理をサーバサイドに実装</a:t>
            </a:r>
            <a:r>
              <a:rPr lang="en-US" altLang="ja-JP" dirty="0"/>
              <a:t>(</a:t>
            </a:r>
            <a:r>
              <a:rPr lang="ja-JP" altLang="en-US" dirty="0"/>
              <a:t>≒</a:t>
            </a:r>
            <a:r>
              <a:rPr lang="en-US" altLang="ja-JP" dirty="0"/>
              <a:t>REST</a:t>
            </a:r>
            <a:r>
              <a:rPr lang="ja-JP" altLang="en-US" dirty="0"/>
              <a:t>）なおサーバサイドにはコンテキストは持たない</a:t>
            </a:r>
            <a:endParaRPr lang="en-US" altLang="ja-JP" dirty="0"/>
          </a:p>
          <a:p>
            <a:r>
              <a:rPr lang="en-US" altLang="ja-JP" dirty="0"/>
              <a:t>Web</a:t>
            </a:r>
            <a:r>
              <a:rPr lang="ja-JP" altLang="en-US" dirty="0"/>
              <a:t>セキュリティ対策</a:t>
            </a:r>
            <a:endParaRPr lang="en-US" altLang="ja-JP" dirty="0"/>
          </a:p>
          <a:p>
            <a:pPr lvl="1"/>
            <a:r>
              <a:rPr kumimoji="1" lang="ja-JP" altLang="en-US" dirty="0"/>
              <a:t>サニタイジング</a:t>
            </a:r>
            <a:r>
              <a:rPr kumimoji="1" lang="en-US" altLang="ja-JP" dirty="0"/>
              <a:t>(XSS</a:t>
            </a:r>
            <a:r>
              <a:rPr lang="ja-JP" altLang="en-US" dirty="0" err="1"/>
              <a:t>、</a:t>
            </a:r>
            <a:r>
              <a:rPr lang="ja-JP" altLang="en-US" dirty="0"/>
              <a:t>インジェクション対策</a:t>
            </a:r>
            <a:r>
              <a:rPr lang="en-US" altLang="ja-JP" dirty="0"/>
              <a:t>)</a:t>
            </a:r>
          </a:p>
          <a:p>
            <a:pPr lvl="2"/>
            <a:r>
              <a:rPr kumimoji="1" lang="en-US" altLang="ja-JP" dirty="0"/>
              <a:t>Angular</a:t>
            </a:r>
            <a:r>
              <a:rPr lang="ja-JP" altLang="en-US" dirty="0"/>
              <a:t>の</a:t>
            </a:r>
            <a:r>
              <a:rPr kumimoji="1" lang="ja-JP" altLang="en-US" dirty="0"/>
              <a:t>文字列処理で行われる</a:t>
            </a:r>
            <a:endParaRPr kumimoji="1" lang="en-US" altLang="ja-JP" dirty="0"/>
          </a:p>
          <a:p>
            <a:pPr lvl="1"/>
            <a:r>
              <a:rPr lang="ja-JP" altLang="en-US" dirty="0"/>
              <a:t>トランザクショントークン（</a:t>
            </a:r>
            <a:r>
              <a:rPr lang="en-US" altLang="ja-JP" dirty="0"/>
              <a:t>CSRF</a:t>
            </a:r>
            <a:r>
              <a:rPr lang="ja-JP" altLang="en-US" dirty="0"/>
              <a:t>対策）</a:t>
            </a:r>
            <a:endParaRPr lang="en-US" altLang="ja-JP" dirty="0"/>
          </a:p>
          <a:p>
            <a:pPr lvl="2"/>
            <a:r>
              <a:rPr kumimoji="1" lang="ja-JP" altLang="en-US" dirty="0"/>
              <a:t>サーバサイドでトークン生成とチェックをする必要あり</a:t>
            </a:r>
            <a:endParaRPr kumimoji="1" lang="en-US" altLang="ja-JP" dirty="0"/>
          </a:p>
          <a:p>
            <a:pPr lvl="2"/>
            <a:r>
              <a:rPr lang="ja-JP" altLang="en-US" dirty="0"/>
              <a:t>クライアントサイドは、次回リクエスト時にトークン付与する程度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ja-JP" smtClean="0"/>
              <a:pPr/>
              <a:t>21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AngularJS</a:t>
            </a:r>
            <a:r>
              <a:rPr lang="ja-JP" altLang="en-US" dirty="0"/>
              <a:t>利用にあたって気になること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9356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非機能要件への対応</a:t>
            </a:r>
            <a:endParaRPr lang="en-US" altLang="ja-JP" dirty="0"/>
          </a:p>
          <a:p>
            <a:pPr lvl="1"/>
            <a:r>
              <a:rPr kumimoji="1" lang="ja-JP" altLang="en-US" dirty="0"/>
              <a:t>可用性</a:t>
            </a:r>
            <a:endParaRPr kumimoji="1" lang="en-US" altLang="ja-JP" dirty="0"/>
          </a:p>
          <a:p>
            <a:pPr lvl="1"/>
            <a:r>
              <a:rPr lang="ja-JP" altLang="en-US" dirty="0"/>
              <a:t>移植性</a:t>
            </a:r>
            <a:endParaRPr lang="en-US" altLang="ja-JP" dirty="0"/>
          </a:p>
          <a:p>
            <a:r>
              <a:rPr kumimoji="1" lang="ja-JP" altLang="en-US" dirty="0"/>
              <a:t>開発環境</a:t>
            </a:r>
            <a:endParaRPr kumimoji="1" lang="en-US" altLang="ja-JP" dirty="0"/>
          </a:p>
          <a:p>
            <a:pPr lvl="1"/>
            <a:r>
              <a:rPr lang="en-US" altLang="ja-JP" dirty="0"/>
              <a:t>IDE</a:t>
            </a:r>
          </a:p>
          <a:p>
            <a:pPr lvl="1"/>
            <a:r>
              <a:rPr kumimoji="1" lang="ja-JP" altLang="en-US" dirty="0"/>
              <a:t>テストフレームワーク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ビルド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ja-JP" smtClean="0"/>
              <a:pPr/>
              <a:t>22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AngularJS</a:t>
            </a:r>
            <a:r>
              <a:rPr lang="ja-JP" altLang="en-US" dirty="0"/>
              <a:t>利用にあたって気になること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6505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/>
        </p:nvSpPr>
        <p:spPr>
          <a:xfrm>
            <a:off x="4355976" y="2708920"/>
            <a:ext cx="1728192" cy="2304253"/>
          </a:xfrm>
          <a:prstGeom prst="rect">
            <a:avLst/>
          </a:prstGeom>
          <a:solidFill>
            <a:schemeClr val="lt1"/>
          </a:solidFill>
          <a:ln w="6350" cmpd="sng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t" anchorCtr="0"/>
          <a:lstStyle/>
          <a:p>
            <a:pPr algn="ctr"/>
            <a:r>
              <a:rPr kumimoji="1" lang="ja-JP" altLang="en-US" dirty="0"/>
              <a:t>静的リソース</a:t>
            </a: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481331"/>
            <a:ext cx="8229600" cy="1083574"/>
          </a:xfrm>
        </p:spPr>
        <p:txBody>
          <a:bodyPr/>
          <a:lstStyle/>
          <a:p>
            <a:endParaRPr kumimoji="1" lang="en-US" altLang="ja-JP" dirty="0"/>
          </a:p>
          <a:p>
            <a:r>
              <a:rPr kumimoji="1" lang="ja-JP" altLang="en-US" dirty="0"/>
              <a:t>サーバサイドプログラムについても少しだけ</a:t>
            </a:r>
            <a:endParaRPr kumimoji="1"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今日話す範囲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412656" y="2730634"/>
            <a:ext cx="1063000" cy="2232248"/>
          </a:xfrm>
          <a:prstGeom prst="rect">
            <a:avLst/>
          </a:prstGeom>
          <a:solidFill>
            <a:schemeClr val="lt1"/>
          </a:solidFill>
          <a:ln w="6350" cmpd="sng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kumimoji="1" lang="en-US" altLang="ja-JP" dirty="0"/>
              <a:t>CSS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395536" y="5013175"/>
            <a:ext cx="3456384" cy="489591"/>
          </a:xfrm>
          <a:prstGeom prst="rect">
            <a:avLst/>
          </a:prstGeom>
          <a:solidFill>
            <a:schemeClr val="lt1"/>
          </a:solidFill>
          <a:ln w="6350" cmpd="sng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kumimoji="1" lang="en-US" altLang="ja-JP" dirty="0"/>
              <a:t>Web</a:t>
            </a:r>
            <a:r>
              <a:rPr kumimoji="1" lang="ja-JP" altLang="en-US" dirty="0"/>
              <a:t>ブラウザ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4355976" y="5013175"/>
            <a:ext cx="4536504" cy="489591"/>
          </a:xfrm>
          <a:prstGeom prst="rect">
            <a:avLst/>
          </a:prstGeom>
          <a:solidFill>
            <a:schemeClr val="lt1"/>
          </a:solidFill>
          <a:ln w="6350" cmpd="sng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kumimoji="1" lang="en-US" altLang="ja-JP" dirty="0"/>
              <a:t>HTTP</a:t>
            </a:r>
            <a:r>
              <a:rPr kumimoji="1" lang="ja-JP" altLang="en-US" dirty="0"/>
              <a:t>サーバ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1547664" y="2720340"/>
            <a:ext cx="1080120" cy="2232248"/>
          </a:xfrm>
          <a:prstGeom prst="rect">
            <a:avLst/>
          </a:prstGeom>
          <a:solidFill>
            <a:schemeClr val="lt1"/>
          </a:solidFill>
          <a:ln w="6350" cmpd="sng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kumimoji="1" lang="en-US" altLang="ja-JP" dirty="0"/>
              <a:t>HTML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2707470" y="2713484"/>
            <a:ext cx="1135008" cy="2232248"/>
          </a:xfrm>
          <a:prstGeom prst="rect">
            <a:avLst/>
          </a:prstGeom>
          <a:solidFill>
            <a:schemeClr val="lt1"/>
          </a:solidFill>
          <a:ln w="6350" cmpd="sng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kumimoji="1" lang="en-US" altLang="ja-JP" dirty="0" err="1"/>
              <a:t>Javascript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5508104" y="3364225"/>
            <a:ext cx="504056" cy="1569710"/>
          </a:xfrm>
          <a:prstGeom prst="rect">
            <a:avLst/>
          </a:prstGeom>
          <a:solidFill>
            <a:schemeClr val="lt1"/>
          </a:solidFill>
          <a:ln w="6350" cmpd="sng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kumimoji="1" lang="en-US" altLang="ja-JP" dirty="0" err="1"/>
              <a:t>Javascript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6084168" y="4523585"/>
            <a:ext cx="2808312" cy="489591"/>
          </a:xfrm>
          <a:prstGeom prst="rect">
            <a:avLst/>
          </a:prstGeom>
          <a:solidFill>
            <a:schemeClr val="lt1"/>
          </a:solidFill>
          <a:ln w="6350" cmpd="sng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kumimoji="1" lang="en-US" altLang="ja-JP" dirty="0"/>
              <a:t>AP</a:t>
            </a:r>
            <a:r>
              <a:rPr kumimoji="1" lang="ja-JP" altLang="en-US" dirty="0"/>
              <a:t>サーバ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4968044" y="3364225"/>
            <a:ext cx="504056" cy="1569710"/>
          </a:xfrm>
          <a:prstGeom prst="rect">
            <a:avLst/>
          </a:prstGeom>
          <a:solidFill>
            <a:schemeClr val="lt1"/>
          </a:solidFill>
          <a:ln w="6350" cmpd="sng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kumimoji="1" lang="en-US" altLang="ja-JP" dirty="0"/>
              <a:t>CSS</a:t>
            </a:r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4427984" y="3364225"/>
            <a:ext cx="504056" cy="1569710"/>
          </a:xfrm>
          <a:prstGeom prst="rect">
            <a:avLst/>
          </a:prstGeom>
          <a:solidFill>
            <a:schemeClr val="lt1"/>
          </a:solidFill>
          <a:ln w="6350" cmpd="sng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kumimoji="1" lang="en-US" altLang="ja-JP" dirty="0"/>
              <a:t>HTML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6120172" y="2708920"/>
            <a:ext cx="1728192" cy="1728191"/>
          </a:xfrm>
          <a:prstGeom prst="rect">
            <a:avLst/>
          </a:prstGeom>
          <a:solidFill>
            <a:schemeClr val="lt1"/>
          </a:solidFill>
          <a:ln w="6350" cmpd="sng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t" anchorCtr="0"/>
          <a:lstStyle/>
          <a:p>
            <a:pPr algn="ctr"/>
            <a:r>
              <a:rPr kumimoji="1" lang="ja-JP" altLang="en-US" dirty="0"/>
              <a:t>サーバサイド</a:t>
            </a:r>
            <a:br>
              <a:rPr kumimoji="1" lang="en-US" altLang="ja-JP" dirty="0"/>
            </a:br>
            <a:r>
              <a:rPr kumimoji="1" lang="ja-JP" altLang="en-US" dirty="0"/>
              <a:t>プログラム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7884368" y="2708920"/>
            <a:ext cx="1008112" cy="1728191"/>
          </a:xfrm>
          <a:prstGeom prst="rect">
            <a:avLst/>
          </a:prstGeom>
          <a:solidFill>
            <a:schemeClr val="lt1"/>
          </a:solidFill>
          <a:ln w="6350" cmpd="sng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t" anchorCtr="0"/>
          <a:lstStyle/>
          <a:p>
            <a:pPr algn="ctr"/>
            <a:r>
              <a:rPr kumimoji="1" lang="ja-JP" altLang="en-US" dirty="0"/>
              <a:t>データベース</a:t>
            </a:r>
          </a:p>
        </p:txBody>
      </p:sp>
      <p:sp>
        <p:nvSpPr>
          <p:cNvPr id="27" name="左右矢印 26"/>
          <p:cNvSpPr/>
          <p:nvPr/>
        </p:nvSpPr>
        <p:spPr>
          <a:xfrm>
            <a:off x="395536" y="5516066"/>
            <a:ext cx="3446942" cy="865262"/>
          </a:xfrm>
          <a:prstGeom prst="leftRightArrow">
            <a:avLst>
              <a:gd name="adj1" fmla="val 65852"/>
              <a:gd name="adj2" fmla="val 26222"/>
            </a:avLst>
          </a:prstGeom>
          <a:solidFill>
            <a:schemeClr val="accent5"/>
          </a:solidFill>
          <a:ln w="6350" cmpd="sng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クライアントサイド</a:t>
            </a:r>
          </a:p>
        </p:txBody>
      </p:sp>
      <p:sp>
        <p:nvSpPr>
          <p:cNvPr id="28" name="左右矢印 27"/>
          <p:cNvSpPr/>
          <p:nvPr/>
        </p:nvSpPr>
        <p:spPr>
          <a:xfrm>
            <a:off x="4325496" y="5516066"/>
            <a:ext cx="4566984" cy="865262"/>
          </a:xfrm>
          <a:prstGeom prst="leftRightArrow">
            <a:avLst>
              <a:gd name="adj1" fmla="val 65852"/>
              <a:gd name="adj2" fmla="val 26222"/>
            </a:avLst>
          </a:prstGeom>
          <a:solidFill>
            <a:schemeClr val="accent5"/>
          </a:solidFill>
          <a:ln w="6350" cmpd="sng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サーバサイド</a:t>
            </a:r>
          </a:p>
        </p:txBody>
      </p:sp>
      <p:sp>
        <p:nvSpPr>
          <p:cNvPr id="29" name="正方形/長方形 28"/>
          <p:cNvSpPr/>
          <p:nvPr/>
        </p:nvSpPr>
        <p:spPr>
          <a:xfrm>
            <a:off x="1475656" y="2708920"/>
            <a:ext cx="2412268" cy="2304253"/>
          </a:xfrm>
          <a:prstGeom prst="rect">
            <a:avLst/>
          </a:prstGeom>
          <a:noFill/>
          <a:ln w="44450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4968044" y="3284984"/>
            <a:ext cx="1128230" cy="1728189"/>
          </a:xfrm>
          <a:prstGeom prst="rect">
            <a:avLst/>
          </a:prstGeom>
          <a:noFill/>
          <a:ln w="44450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6144227" y="2730635"/>
            <a:ext cx="443997" cy="1738856"/>
          </a:xfrm>
          <a:prstGeom prst="rect">
            <a:avLst/>
          </a:prstGeom>
          <a:noFill/>
          <a:ln w="44450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スライド番号プレースホルダー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ja-JP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0389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 anchor="ctr" anchorCtr="0">
            <a:normAutofit/>
          </a:bodyPr>
          <a:lstStyle/>
          <a:p>
            <a:pPr marL="109728" indent="0" algn="ctr">
              <a:buNone/>
            </a:pPr>
            <a:r>
              <a:rPr lang="en-US" altLang="ja-JP" sz="5400" dirty="0"/>
              <a:t>AngularJS</a:t>
            </a:r>
            <a:r>
              <a:rPr lang="ja-JP" altLang="en-US" sz="5400" dirty="0"/>
              <a:t>の概要理解</a:t>
            </a:r>
            <a:endParaRPr kumimoji="1" lang="ja-JP" altLang="en-US" sz="54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ja-JP" smtClean="0"/>
              <a:pPr/>
              <a:t>4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5520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481331"/>
            <a:ext cx="4186808" cy="867550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/>
              <a:t>1</a:t>
            </a:r>
            <a:r>
              <a:rPr kumimoji="1" lang="ja-JP" altLang="en-US" dirty="0"/>
              <a:t>枚の</a:t>
            </a:r>
            <a:r>
              <a:rPr kumimoji="1" lang="en-US" altLang="ja-JP" dirty="0"/>
              <a:t>Web</a:t>
            </a:r>
            <a:r>
              <a:rPr kumimoji="1" lang="ja-JP" altLang="en-US" dirty="0"/>
              <a:t>ページを部分更新していく</a:t>
            </a:r>
            <a:endParaRPr kumimoji="1" lang="en-US" altLang="ja-JP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ja-JP" smtClean="0"/>
              <a:pPr/>
              <a:t>5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2800" dirty="0"/>
              <a:t>Angular</a:t>
            </a:r>
            <a:r>
              <a:rPr kumimoji="1" lang="ja-JP" altLang="en-US" sz="2800" dirty="0"/>
              <a:t>はシングルページ</a:t>
            </a:r>
            <a:r>
              <a:rPr kumimoji="1" lang="en-US" altLang="ja-JP" sz="2800" dirty="0"/>
              <a:t>Web</a:t>
            </a:r>
            <a:r>
              <a:rPr kumimoji="1" lang="ja-JP" altLang="en-US" sz="2800" dirty="0"/>
              <a:t>アプリケーションのためのフレームワーク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611560" y="3700986"/>
            <a:ext cx="1584176" cy="994722"/>
          </a:xfrm>
          <a:prstGeom prst="rect">
            <a:avLst/>
          </a:prstGeom>
          <a:solidFill>
            <a:schemeClr val="lt1"/>
          </a:solidFill>
          <a:ln w="6350" cmpd="sng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/>
              <a:t>ページ</a:t>
            </a:r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7" name="左右矢印 6"/>
          <p:cNvSpPr/>
          <p:nvPr/>
        </p:nvSpPr>
        <p:spPr>
          <a:xfrm>
            <a:off x="448090" y="2852936"/>
            <a:ext cx="2006864" cy="865262"/>
          </a:xfrm>
          <a:prstGeom prst="leftRightArrow">
            <a:avLst>
              <a:gd name="adj1" fmla="val 65852"/>
              <a:gd name="adj2" fmla="val 26222"/>
            </a:avLst>
          </a:prstGeom>
          <a:solidFill>
            <a:schemeClr val="accent5"/>
          </a:solidFill>
          <a:ln w="6350" cmpd="sng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クライアントサイド</a:t>
            </a:r>
          </a:p>
        </p:txBody>
      </p:sp>
      <p:sp>
        <p:nvSpPr>
          <p:cNvPr id="8" name="左右矢印 7"/>
          <p:cNvSpPr/>
          <p:nvPr/>
        </p:nvSpPr>
        <p:spPr>
          <a:xfrm>
            <a:off x="2454954" y="2890996"/>
            <a:ext cx="1721259" cy="865262"/>
          </a:xfrm>
          <a:prstGeom prst="leftRightArrow">
            <a:avLst>
              <a:gd name="adj1" fmla="val 65852"/>
              <a:gd name="adj2" fmla="val 26222"/>
            </a:avLst>
          </a:prstGeom>
          <a:solidFill>
            <a:schemeClr val="accent5"/>
          </a:solidFill>
          <a:ln w="6350" cmpd="sng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サーバサイド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2915816" y="3903621"/>
            <a:ext cx="1152128" cy="1728192"/>
          </a:xfrm>
          <a:prstGeom prst="rect">
            <a:avLst/>
          </a:prstGeom>
          <a:solidFill>
            <a:schemeClr val="lt1"/>
          </a:solidFill>
          <a:ln w="6350" cmpd="sng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/>
              <a:t>サーバプログラム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611560" y="4839724"/>
            <a:ext cx="1584176" cy="994722"/>
          </a:xfrm>
          <a:prstGeom prst="rect">
            <a:avLst/>
          </a:prstGeom>
          <a:solidFill>
            <a:schemeClr val="lt1"/>
          </a:solidFill>
          <a:ln w="6350" cmpd="sng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/>
              <a:t>ページ</a:t>
            </a:r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935596" y="4095593"/>
            <a:ext cx="936104" cy="222719"/>
          </a:xfrm>
          <a:prstGeom prst="rect">
            <a:avLst/>
          </a:prstGeom>
          <a:solidFill>
            <a:schemeClr val="lt1"/>
          </a:solidFill>
          <a:ln w="6350" cmpd="sng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/>
              <a:t>ABC</a:t>
            </a:r>
            <a:endParaRPr kumimoji="1" lang="ja-JP" altLang="en-US" sz="1400" dirty="0"/>
          </a:p>
        </p:txBody>
      </p:sp>
      <p:sp>
        <p:nvSpPr>
          <p:cNvPr id="13" name="正方形/長方形 12"/>
          <p:cNvSpPr/>
          <p:nvPr/>
        </p:nvSpPr>
        <p:spPr>
          <a:xfrm>
            <a:off x="935596" y="5173801"/>
            <a:ext cx="936104" cy="222719"/>
          </a:xfrm>
          <a:prstGeom prst="rect">
            <a:avLst/>
          </a:prstGeom>
          <a:solidFill>
            <a:schemeClr val="lt1"/>
          </a:solidFill>
          <a:ln w="6350" cmpd="sng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/>
              <a:t>ABC</a:t>
            </a:r>
            <a:endParaRPr kumimoji="1" lang="ja-JP" altLang="en-US" sz="1400" dirty="0"/>
          </a:p>
        </p:txBody>
      </p:sp>
      <p:sp>
        <p:nvSpPr>
          <p:cNvPr id="14" name="正方形/長方形 13"/>
          <p:cNvSpPr/>
          <p:nvPr/>
        </p:nvSpPr>
        <p:spPr>
          <a:xfrm>
            <a:off x="935596" y="5501823"/>
            <a:ext cx="936104" cy="222719"/>
          </a:xfrm>
          <a:prstGeom prst="rect">
            <a:avLst/>
          </a:prstGeom>
          <a:solidFill>
            <a:schemeClr val="lt1"/>
          </a:solidFill>
          <a:ln w="635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 err="1">
                <a:solidFill>
                  <a:srgbClr val="FF0000"/>
                </a:solidFill>
              </a:rPr>
              <a:t>Xxxxxx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cxnSp>
        <p:nvCxnSpPr>
          <p:cNvPr id="16" name="直線矢印コネクタ 15"/>
          <p:cNvCxnSpPr>
            <a:stCxn id="5" idx="3"/>
            <a:endCxn id="9" idx="1"/>
          </p:cNvCxnSpPr>
          <p:nvPr/>
        </p:nvCxnSpPr>
        <p:spPr>
          <a:xfrm>
            <a:off x="2195736" y="4198347"/>
            <a:ext cx="720080" cy="56937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9" idx="1"/>
            <a:endCxn id="11" idx="3"/>
          </p:cNvCxnSpPr>
          <p:nvPr/>
        </p:nvCxnSpPr>
        <p:spPr>
          <a:xfrm flipH="1">
            <a:off x="2195736" y="4767717"/>
            <a:ext cx="720080" cy="56936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メモ 9"/>
          <p:cNvSpPr/>
          <p:nvPr/>
        </p:nvSpPr>
        <p:spPr>
          <a:xfrm>
            <a:off x="2454954" y="5033132"/>
            <a:ext cx="914400" cy="504056"/>
          </a:xfrm>
          <a:prstGeom prst="foldedCorner">
            <a:avLst/>
          </a:prstGeom>
          <a:solidFill>
            <a:schemeClr val="lt1"/>
          </a:solidFill>
          <a:ln w="6350" cmpd="sng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データ</a:t>
            </a:r>
          </a:p>
        </p:txBody>
      </p:sp>
      <p:sp>
        <p:nvSpPr>
          <p:cNvPr id="25" name="コンテンツ プレースホルダー 1"/>
          <p:cNvSpPr txBox="1">
            <a:spLocks/>
          </p:cNvSpPr>
          <p:nvPr/>
        </p:nvSpPr>
        <p:spPr>
          <a:xfrm>
            <a:off x="4716016" y="1481330"/>
            <a:ext cx="4186808" cy="86755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 3"/>
              <a:buChar char=""/>
              <a:defRPr kumimoji="1" lang="ja-JP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1" lang="ja-JP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1" lang="ja-JP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1" lang="ja-JP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1" lang="ja-JP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lang="ja-JP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lang="ja-JP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lang="ja-JP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1" lang="ja-JP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ja-JP" altLang="en-US" dirty="0"/>
              <a:t>従来のサーバサイドアーキテクチャ</a:t>
            </a:r>
          </a:p>
        </p:txBody>
      </p:sp>
      <p:sp>
        <p:nvSpPr>
          <p:cNvPr id="26" name="正方形/長方形 25"/>
          <p:cNvSpPr/>
          <p:nvPr/>
        </p:nvSpPr>
        <p:spPr>
          <a:xfrm>
            <a:off x="4948554" y="3700986"/>
            <a:ext cx="1584176" cy="994722"/>
          </a:xfrm>
          <a:prstGeom prst="rect">
            <a:avLst/>
          </a:prstGeom>
          <a:solidFill>
            <a:schemeClr val="lt1"/>
          </a:solidFill>
          <a:ln w="6350" cmpd="sng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/>
              <a:t>ページ</a:t>
            </a:r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7" name="左右矢印 26"/>
          <p:cNvSpPr/>
          <p:nvPr/>
        </p:nvSpPr>
        <p:spPr>
          <a:xfrm>
            <a:off x="4785084" y="2852936"/>
            <a:ext cx="2006864" cy="865262"/>
          </a:xfrm>
          <a:prstGeom prst="leftRightArrow">
            <a:avLst>
              <a:gd name="adj1" fmla="val 65852"/>
              <a:gd name="adj2" fmla="val 26222"/>
            </a:avLst>
          </a:prstGeom>
          <a:solidFill>
            <a:schemeClr val="accent5"/>
          </a:solidFill>
          <a:ln w="6350" cmpd="sng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クライアントサイド</a:t>
            </a:r>
          </a:p>
        </p:txBody>
      </p:sp>
      <p:sp>
        <p:nvSpPr>
          <p:cNvPr id="28" name="左右矢印 27"/>
          <p:cNvSpPr/>
          <p:nvPr/>
        </p:nvSpPr>
        <p:spPr>
          <a:xfrm>
            <a:off x="6791948" y="2890996"/>
            <a:ext cx="1721259" cy="865262"/>
          </a:xfrm>
          <a:prstGeom prst="leftRightArrow">
            <a:avLst>
              <a:gd name="adj1" fmla="val 65852"/>
              <a:gd name="adj2" fmla="val 26222"/>
            </a:avLst>
          </a:prstGeom>
          <a:solidFill>
            <a:schemeClr val="accent5"/>
          </a:solidFill>
          <a:ln w="6350" cmpd="sng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サーバサイド</a:t>
            </a:r>
          </a:p>
        </p:txBody>
      </p:sp>
      <p:sp>
        <p:nvSpPr>
          <p:cNvPr id="29" name="正方形/長方形 28"/>
          <p:cNvSpPr/>
          <p:nvPr/>
        </p:nvSpPr>
        <p:spPr>
          <a:xfrm>
            <a:off x="7252810" y="3903621"/>
            <a:ext cx="1152128" cy="1728192"/>
          </a:xfrm>
          <a:prstGeom prst="rect">
            <a:avLst/>
          </a:prstGeom>
          <a:solidFill>
            <a:schemeClr val="lt1"/>
          </a:solidFill>
          <a:ln w="6350" cmpd="sng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/>
              <a:t>サーバプログラム</a:t>
            </a:r>
          </a:p>
        </p:txBody>
      </p:sp>
      <p:sp>
        <p:nvSpPr>
          <p:cNvPr id="30" name="正方形/長方形 29"/>
          <p:cNvSpPr/>
          <p:nvPr/>
        </p:nvSpPr>
        <p:spPr>
          <a:xfrm>
            <a:off x="4948554" y="4839724"/>
            <a:ext cx="1584176" cy="994722"/>
          </a:xfrm>
          <a:prstGeom prst="rect">
            <a:avLst/>
          </a:prstGeom>
          <a:solidFill>
            <a:schemeClr val="lt1"/>
          </a:solidFill>
          <a:ln w="6350" cmpd="sng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ページ</a:t>
            </a:r>
            <a:r>
              <a:rPr kumimoji="1" lang="en-US" altLang="ja-JP" dirty="0">
                <a:solidFill>
                  <a:srgbClr val="FF0000"/>
                </a:solidFill>
              </a:rPr>
              <a:t>B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5272590" y="4095593"/>
            <a:ext cx="936104" cy="222719"/>
          </a:xfrm>
          <a:prstGeom prst="rect">
            <a:avLst/>
          </a:prstGeom>
          <a:solidFill>
            <a:schemeClr val="lt1"/>
          </a:solidFill>
          <a:ln w="6350" cmpd="sng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/>
              <a:t>ABC</a:t>
            </a:r>
            <a:endParaRPr kumimoji="1" lang="ja-JP" altLang="en-US" sz="1400" dirty="0"/>
          </a:p>
        </p:txBody>
      </p:sp>
      <p:sp>
        <p:nvSpPr>
          <p:cNvPr id="32" name="正方形/長方形 31"/>
          <p:cNvSpPr/>
          <p:nvPr/>
        </p:nvSpPr>
        <p:spPr>
          <a:xfrm>
            <a:off x="5272590" y="5173801"/>
            <a:ext cx="936104" cy="222719"/>
          </a:xfrm>
          <a:prstGeom prst="rect">
            <a:avLst/>
          </a:prstGeom>
          <a:solidFill>
            <a:schemeClr val="lt1"/>
          </a:solidFill>
          <a:ln w="6350" cmpd="sng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/>
              <a:t>ABC</a:t>
            </a:r>
            <a:endParaRPr kumimoji="1" lang="ja-JP" altLang="en-US" sz="1400" dirty="0"/>
          </a:p>
        </p:txBody>
      </p:sp>
      <p:sp>
        <p:nvSpPr>
          <p:cNvPr id="33" name="正方形/長方形 32"/>
          <p:cNvSpPr/>
          <p:nvPr/>
        </p:nvSpPr>
        <p:spPr>
          <a:xfrm>
            <a:off x="5272590" y="5501823"/>
            <a:ext cx="936104" cy="222719"/>
          </a:xfrm>
          <a:prstGeom prst="rect">
            <a:avLst/>
          </a:prstGeom>
          <a:solidFill>
            <a:schemeClr val="lt1"/>
          </a:solidFill>
          <a:ln w="6350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400" dirty="0" err="1">
                <a:solidFill>
                  <a:schemeClr val="tx1"/>
                </a:solidFill>
              </a:rPr>
              <a:t>Xxxxxx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直線矢印コネクタ 33"/>
          <p:cNvCxnSpPr>
            <a:stCxn id="26" idx="3"/>
            <a:endCxn id="29" idx="1"/>
          </p:cNvCxnSpPr>
          <p:nvPr/>
        </p:nvCxnSpPr>
        <p:spPr>
          <a:xfrm>
            <a:off x="6532730" y="4198347"/>
            <a:ext cx="720080" cy="56937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29" idx="1"/>
            <a:endCxn id="30" idx="3"/>
          </p:cNvCxnSpPr>
          <p:nvPr/>
        </p:nvCxnSpPr>
        <p:spPr>
          <a:xfrm flipH="1">
            <a:off x="6532730" y="4767717"/>
            <a:ext cx="720080" cy="56936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メモ 35"/>
          <p:cNvSpPr/>
          <p:nvPr/>
        </p:nvSpPr>
        <p:spPr>
          <a:xfrm>
            <a:off x="6791948" y="5033132"/>
            <a:ext cx="914400" cy="504056"/>
          </a:xfrm>
          <a:prstGeom prst="foldedCorner">
            <a:avLst/>
          </a:prstGeom>
          <a:solidFill>
            <a:schemeClr val="lt1"/>
          </a:solidFill>
          <a:ln w="6350" cmpd="sng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HTML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444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481330"/>
            <a:ext cx="8229600" cy="507511"/>
          </a:xfrm>
        </p:spPr>
        <p:txBody>
          <a:bodyPr/>
          <a:lstStyle/>
          <a:p>
            <a:r>
              <a:rPr kumimoji="1" lang="ja-JP" altLang="en-US" dirty="0"/>
              <a:t>以下のようなコンポーネント構成となっている</a:t>
            </a:r>
            <a:endParaRPr kumimoji="1" lang="en-US" altLang="ja-JP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ja-JP" smtClean="0"/>
              <a:pPr/>
              <a:t>6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AngularJS</a:t>
            </a:r>
            <a:r>
              <a:rPr kumimoji="1" lang="ja-JP" altLang="en-US" dirty="0"/>
              <a:t>の構成概要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457200" y="1988841"/>
            <a:ext cx="2674640" cy="3168352"/>
          </a:xfrm>
          <a:prstGeom prst="rect">
            <a:avLst/>
          </a:prstGeom>
          <a:solidFill>
            <a:schemeClr val="bg2"/>
          </a:solidFill>
          <a:ln w="6350" cmpd="sng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800" dirty="0"/>
              <a:t>View</a:t>
            </a:r>
            <a:endParaRPr kumimoji="1" lang="ja-JP" altLang="en-US" sz="2800" dirty="0"/>
          </a:p>
        </p:txBody>
      </p:sp>
      <p:sp>
        <p:nvSpPr>
          <p:cNvPr id="6" name="正方形/長方形 5"/>
          <p:cNvSpPr/>
          <p:nvPr/>
        </p:nvSpPr>
        <p:spPr>
          <a:xfrm>
            <a:off x="3419872" y="1988841"/>
            <a:ext cx="2674640" cy="31683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 cmpd="sng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800" dirty="0"/>
              <a:t>Controller</a:t>
            </a:r>
            <a:endParaRPr kumimoji="1" lang="ja-JP" altLang="en-US" sz="2800" dirty="0"/>
          </a:p>
        </p:txBody>
      </p:sp>
      <p:sp>
        <p:nvSpPr>
          <p:cNvPr id="7" name="正方形/長方形 6"/>
          <p:cNvSpPr/>
          <p:nvPr/>
        </p:nvSpPr>
        <p:spPr>
          <a:xfrm>
            <a:off x="6228184" y="1988841"/>
            <a:ext cx="2674640" cy="31683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 cmpd="sng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800" dirty="0"/>
              <a:t>Model</a:t>
            </a:r>
            <a:endParaRPr kumimoji="1" lang="ja-JP" altLang="en-US" sz="2800" dirty="0"/>
          </a:p>
        </p:txBody>
      </p:sp>
      <p:sp>
        <p:nvSpPr>
          <p:cNvPr id="8" name="正方形/長方形 7"/>
          <p:cNvSpPr/>
          <p:nvPr/>
        </p:nvSpPr>
        <p:spPr>
          <a:xfrm>
            <a:off x="457200" y="5445224"/>
            <a:ext cx="5637312" cy="962722"/>
          </a:xfrm>
          <a:prstGeom prst="rect">
            <a:avLst/>
          </a:prstGeom>
          <a:solidFill>
            <a:srgbClr val="92D050"/>
          </a:solidFill>
          <a:ln w="6350" cmpd="sng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800" dirty="0"/>
              <a:t>スコープ</a:t>
            </a:r>
            <a:br>
              <a:rPr kumimoji="1" lang="en-US" altLang="ja-JP" sz="2800" dirty="0"/>
            </a:br>
            <a:r>
              <a:rPr kumimoji="1" lang="en-US" altLang="ja-JP" sz="2800" dirty="0"/>
              <a:t>(</a:t>
            </a:r>
            <a:r>
              <a:rPr kumimoji="1" lang="ja-JP" altLang="en-US" sz="2800" dirty="0"/>
              <a:t>双方向バインディング</a:t>
            </a:r>
            <a:r>
              <a:rPr kumimoji="1" lang="en-US" altLang="ja-JP" sz="2800" dirty="0"/>
              <a:t>)</a:t>
            </a:r>
            <a:endParaRPr kumimoji="1" lang="ja-JP" altLang="en-US" sz="2800" dirty="0"/>
          </a:p>
        </p:txBody>
      </p:sp>
      <p:sp>
        <p:nvSpPr>
          <p:cNvPr id="9" name="正方形/長方形 8"/>
          <p:cNvSpPr/>
          <p:nvPr/>
        </p:nvSpPr>
        <p:spPr>
          <a:xfrm>
            <a:off x="609818" y="2636912"/>
            <a:ext cx="2378006" cy="234875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 cmpd="sng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400" dirty="0"/>
              <a:t>HTML</a:t>
            </a:r>
            <a:br>
              <a:rPr kumimoji="1" lang="en-US" altLang="ja-JP" sz="2400" dirty="0"/>
            </a:br>
            <a:r>
              <a:rPr kumimoji="1" lang="ja-JP" altLang="en-US" sz="2400" dirty="0"/>
              <a:t>テンプレート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609818" y="3573017"/>
            <a:ext cx="793830" cy="1296143"/>
          </a:xfrm>
          <a:prstGeom prst="rect">
            <a:avLst/>
          </a:prstGeom>
          <a:solidFill>
            <a:schemeClr val="bg2">
              <a:lumMod val="10000"/>
            </a:schemeClr>
          </a:solidFill>
          <a:ln w="6350" cmpd="sng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>
                <a:solidFill>
                  <a:schemeClr val="bg1"/>
                </a:solidFill>
              </a:rPr>
              <a:t>ディレクティブ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1401906" y="3573017"/>
            <a:ext cx="793830" cy="1296143"/>
          </a:xfrm>
          <a:prstGeom prst="rect">
            <a:avLst/>
          </a:prstGeom>
          <a:solidFill>
            <a:schemeClr val="bg2">
              <a:lumMod val="10000"/>
            </a:schemeClr>
          </a:solidFill>
          <a:ln w="6350" cmpd="sng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>
                <a:solidFill>
                  <a:schemeClr val="bg1"/>
                </a:solidFill>
              </a:rPr>
              <a:t>フィルター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2193994" y="3573017"/>
            <a:ext cx="793830" cy="1296143"/>
          </a:xfrm>
          <a:prstGeom prst="rect">
            <a:avLst/>
          </a:prstGeom>
          <a:solidFill>
            <a:schemeClr val="bg2">
              <a:lumMod val="10000"/>
            </a:schemeClr>
          </a:solidFill>
          <a:ln w="6350" cmpd="sng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400" dirty="0">
                <a:solidFill>
                  <a:schemeClr val="bg1"/>
                </a:solidFill>
              </a:rPr>
              <a:t>Angular</a:t>
            </a:r>
            <a:r>
              <a:rPr kumimoji="1" lang="ja-JP" altLang="en-US" sz="2400" dirty="0">
                <a:solidFill>
                  <a:schemeClr val="bg1"/>
                </a:solidFill>
              </a:rPr>
              <a:t>式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6375630" y="2564904"/>
            <a:ext cx="2378006" cy="11521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6350" cmpd="sng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/>
              <a:t>ビジネスロジック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6375630" y="3789041"/>
            <a:ext cx="2378006" cy="11966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6350" cmpd="sng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400" dirty="0"/>
              <a:t>Angular</a:t>
            </a:r>
            <a:br>
              <a:rPr kumimoji="1" lang="en-US" altLang="ja-JP" sz="2400" dirty="0"/>
            </a:br>
            <a:r>
              <a:rPr kumimoji="1" lang="ja-JP" altLang="en-US" sz="2400" dirty="0"/>
              <a:t>標準サービス</a:t>
            </a:r>
          </a:p>
        </p:txBody>
      </p:sp>
      <p:sp>
        <p:nvSpPr>
          <p:cNvPr id="18" name="上下矢印 17"/>
          <p:cNvSpPr/>
          <p:nvPr/>
        </p:nvSpPr>
        <p:spPr>
          <a:xfrm>
            <a:off x="1619672" y="4985665"/>
            <a:ext cx="432048" cy="603575"/>
          </a:xfrm>
          <a:prstGeom prst="upDownArrow">
            <a:avLst/>
          </a:prstGeom>
          <a:solidFill>
            <a:schemeClr val="lt1"/>
          </a:solidFill>
          <a:ln w="12700" cmpd="sng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上下矢印 18"/>
          <p:cNvSpPr/>
          <p:nvPr/>
        </p:nvSpPr>
        <p:spPr>
          <a:xfrm>
            <a:off x="4505164" y="4985665"/>
            <a:ext cx="432048" cy="603575"/>
          </a:xfrm>
          <a:prstGeom prst="upDownArrow">
            <a:avLst/>
          </a:prstGeom>
          <a:solidFill>
            <a:schemeClr val="lt1"/>
          </a:solidFill>
          <a:ln w="12700" cmpd="sng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7854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7374090"/>
              </p:ext>
            </p:extLst>
          </p:nvPr>
        </p:nvGraphicFramePr>
        <p:xfrm>
          <a:off x="457200" y="1481138"/>
          <a:ext cx="8229600" cy="4963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54560">
                  <a:extLst>
                    <a:ext uri="{9D8B030D-6E8A-4147-A177-3AD203B41FA5}">
                      <a16:colId xmlns:a16="http://schemas.microsoft.com/office/drawing/2014/main" val="2559028746"/>
                    </a:ext>
                  </a:extLst>
                </a:gridCol>
                <a:gridCol w="3531840">
                  <a:extLst>
                    <a:ext uri="{9D8B030D-6E8A-4147-A177-3AD203B41FA5}">
                      <a16:colId xmlns:a16="http://schemas.microsoft.com/office/drawing/2014/main" val="79020901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378548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要素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役割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Java</a:t>
                      </a:r>
                      <a:r>
                        <a:rPr kumimoji="1" lang="ja-JP" altLang="en-US" dirty="0"/>
                        <a:t>でいうところの</a:t>
                      </a:r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4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ディレクティブ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HTML</a:t>
                      </a:r>
                      <a:r>
                        <a:rPr kumimoji="1" lang="ja-JP" altLang="en-US" dirty="0"/>
                        <a:t>テンプレート上に</a:t>
                      </a:r>
                      <a:r>
                        <a:rPr kumimoji="1" lang="en-US" altLang="ja-JP" dirty="0"/>
                        <a:t>Angular</a:t>
                      </a:r>
                      <a:r>
                        <a:rPr kumimoji="1" lang="ja-JP" altLang="en-US" dirty="0"/>
                        <a:t>の操作を埋め込む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JSP</a:t>
                      </a:r>
                      <a:r>
                        <a:rPr kumimoji="1" lang="ja-JP" altLang="en-US" dirty="0"/>
                        <a:t>の</a:t>
                      </a:r>
                      <a:br>
                        <a:rPr kumimoji="1" lang="en-US" altLang="ja-JP" dirty="0"/>
                      </a:br>
                      <a:r>
                        <a:rPr kumimoji="1" lang="ja-JP" altLang="en-US" dirty="0"/>
                        <a:t>タグライブラリ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109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フィルター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Angular</a:t>
                      </a:r>
                      <a:r>
                        <a:rPr kumimoji="1" lang="ja-JP" altLang="en-US" dirty="0"/>
                        <a:t>上のデータを出力する際のデータ加工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各種データ操作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605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Angular</a:t>
                      </a:r>
                      <a:r>
                        <a:rPr kumimoji="1" lang="ja-JP" altLang="en-US" dirty="0"/>
                        <a:t>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Angular</a:t>
                      </a:r>
                      <a:r>
                        <a:rPr kumimoji="1" lang="ja-JP" altLang="en-US" dirty="0"/>
                        <a:t>上のデータを画面に出力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EL</a:t>
                      </a:r>
                      <a:r>
                        <a:rPr kumimoji="1" lang="ja-JP" altLang="en-US" dirty="0"/>
                        <a:t>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4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スコープ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HTML</a:t>
                      </a:r>
                      <a:r>
                        <a:rPr kumimoji="1" lang="ja-JP" altLang="en-US" dirty="0"/>
                        <a:t>上の要素が、</a:t>
                      </a:r>
                      <a:br>
                        <a:rPr kumimoji="1" lang="en-US" altLang="ja-JP" dirty="0"/>
                      </a:br>
                      <a:r>
                        <a:rPr kumimoji="1" lang="ja-JP" altLang="en-US" dirty="0"/>
                        <a:t>そのままコントローラ上で扱えるようにするための、双方向データバインディング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なし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強いて言うと</a:t>
                      </a:r>
                      <a:r>
                        <a:rPr kumimoji="1" lang="en-US" altLang="ja-JP" dirty="0"/>
                        <a:t>HTML</a:t>
                      </a:r>
                      <a:r>
                        <a:rPr kumimoji="1" lang="ja-JP" altLang="en-US" dirty="0"/>
                        <a:t>→コントローラの片方向は</a:t>
                      </a:r>
                      <a:r>
                        <a:rPr kumimoji="1" lang="en-US" altLang="ja-JP" dirty="0"/>
                        <a:t>Servlet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126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コントローラ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View</a:t>
                      </a:r>
                      <a:r>
                        <a:rPr kumimoji="1" lang="ja-JP" altLang="en-US" dirty="0"/>
                        <a:t>の状態をもとに適切なビジネスロジックを実行し、</a:t>
                      </a:r>
                      <a:r>
                        <a:rPr kumimoji="1" lang="en-US" altLang="ja-JP" dirty="0"/>
                        <a:t>View</a:t>
                      </a:r>
                      <a:r>
                        <a:rPr kumimoji="1" lang="ja-JP" altLang="en-US" dirty="0"/>
                        <a:t>へ反映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コントローラ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89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ビジネスロジック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処理を記述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ビジネスロジック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005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標準サービス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共通処理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標準</a:t>
                      </a:r>
                      <a:r>
                        <a:rPr kumimoji="1" lang="en-US" altLang="ja-JP" dirty="0"/>
                        <a:t>API</a:t>
                      </a:r>
                      <a:r>
                        <a:rPr kumimoji="1" lang="ja-JP" altLang="en-US" dirty="0" err="1"/>
                        <a:t>、</a:t>
                      </a:r>
                      <a:r>
                        <a:rPr kumimoji="1" lang="ja-JP" altLang="en-US" dirty="0"/>
                        <a:t>ライブラリ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146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323232"/>
                  </a:ext>
                </a:extLst>
              </a:tr>
            </a:tbl>
          </a:graphicData>
        </a:graphic>
      </p:graphicFrame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ja-JP" smtClean="0"/>
              <a:pPr/>
              <a:t>7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AngularJS</a:t>
            </a:r>
            <a:r>
              <a:rPr lang="ja-JP" altLang="en-US" dirty="0"/>
              <a:t>の構成概要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1201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481331"/>
            <a:ext cx="8229600" cy="867550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/>
              <a:t>「選択された言語」「入力された名前」を使って、</a:t>
            </a:r>
            <a:br>
              <a:rPr lang="en-US" altLang="ja-JP" dirty="0"/>
            </a:br>
            <a:r>
              <a:rPr lang="ja-JP" altLang="en-US" dirty="0"/>
              <a:t>あいさつするプログラム</a:t>
            </a:r>
            <a:endParaRPr kumimoji="1" lang="en-US" altLang="ja-JP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ja-JP" smtClean="0"/>
              <a:pPr/>
              <a:t>8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サンプルを使って説明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212976"/>
            <a:ext cx="2362200" cy="857250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4725144"/>
            <a:ext cx="2562225" cy="790575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8" name="メモ 7"/>
          <p:cNvSpPr/>
          <p:nvPr/>
        </p:nvSpPr>
        <p:spPr>
          <a:xfrm>
            <a:off x="3419872" y="2996952"/>
            <a:ext cx="5472608" cy="2952328"/>
          </a:xfrm>
          <a:prstGeom prst="foldedCorner">
            <a:avLst>
              <a:gd name="adj" fmla="val 8310"/>
            </a:avLst>
          </a:prstGeom>
          <a:solidFill>
            <a:schemeClr val="lt1"/>
          </a:solidFill>
          <a:ln w="6350" cmpd="sng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dirty="0"/>
              <a:t>「選択された言語」</a:t>
            </a:r>
            <a:endParaRPr kumimoji="1" lang="en-US" altLang="ja-JP" dirty="0"/>
          </a:p>
          <a:p>
            <a:r>
              <a:rPr kumimoji="1" lang="ja-JP" altLang="en-US" dirty="0"/>
              <a:t>  ・言語に「</a:t>
            </a:r>
            <a:r>
              <a:rPr kumimoji="1" lang="en-US" altLang="ja-JP" dirty="0"/>
              <a:t>Japanese</a:t>
            </a:r>
            <a:r>
              <a:rPr kumimoji="1" lang="ja-JP" altLang="en-US" dirty="0"/>
              <a:t>」を選択したら</a:t>
            </a:r>
            <a:endParaRPr kumimoji="1" lang="en-US" altLang="ja-JP" dirty="0"/>
          </a:p>
          <a:p>
            <a:r>
              <a:rPr kumimoji="1" lang="ja-JP" altLang="en-US" dirty="0"/>
              <a:t>    → </a:t>
            </a:r>
            <a:r>
              <a:rPr kumimoji="1" lang="en-US" altLang="ja-JP" dirty="0"/>
              <a:t>“</a:t>
            </a:r>
            <a:r>
              <a:rPr kumimoji="1" lang="ja-JP" altLang="en-US" dirty="0"/>
              <a:t>こんにちは！</a:t>
            </a:r>
            <a:r>
              <a:rPr kumimoji="1" lang="en-US" altLang="ja-JP" dirty="0"/>
              <a:t>”</a:t>
            </a:r>
            <a:r>
              <a:rPr kumimoji="1" lang="ja-JP" altLang="en-US" dirty="0"/>
              <a:t>を表示</a:t>
            </a:r>
            <a:endParaRPr kumimoji="1" lang="en-US" altLang="ja-JP" dirty="0"/>
          </a:p>
          <a:p>
            <a:r>
              <a:rPr kumimoji="1" lang="en-US" altLang="ja-JP" dirty="0"/>
              <a:t>  </a:t>
            </a:r>
            <a:r>
              <a:rPr kumimoji="1" lang="ja-JP" altLang="en-US" dirty="0"/>
              <a:t>・言語に「</a:t>
            </a:r>
            <a:r>
              <a:rPr kumimoji="1" lang="en-US" altLang="ja-JP" dirty="0"/>
              <a:t>English</a:t>
            </a:r>
            <a:r>
              <a:rPr kumimoji="1" lang="ja-JP" altLang="en-US" dirty="0"/>
              <a:t>」を選択したら</a:t>
            </a:r>
            <a:endParaRPr kumimoji="1" lang="en-US" altLang="ja-JP" dirty="0"/>
          </a:p>
          <a:p>
            <a:r>
              <a:rPr kumimoji="1" lang="en-US" altLang="ja-JP" dirty="0"/>
              <a:t>    </a:t>
            </a:r>
            <a:r>
              <a:rPr kumimoji="1" lang="ja-JP" altLang="en-US" dirty="0"/>
              <a:t>→ </a:t>
            </a:r>
            <a:r>
              <a:rPr kumimoji="1" lang="en-US" altLang="ja-JP" dirty="0"/>
              <a:t>“Hello!”</a:t>
            </a:r>
            <a:r>
              <a:rPr kumimoji="1" lang="ja-JP" altLang="en-US" dirty="0"/>
              <a:t>を表示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「入力された名前」</a:t>
            </a:r>
            <a:endParaRPr kumimoji="1" lang="en-US" altLang="ja-JP" dirty="0"/>
          </a:p>
          <a:p>
            <a:r>
              <a:rPr kumimoji="1" lang="en-US" altLang="ja-JP" dirty="0"/>
              <a:t>  </a:t>
            </a:r>
            <a:r>
              <a:rPr kumimoji="1" lang="ja-JP" altLang="en-US" dirty="0"/>
              <a:t>あいさつの後ろに表示する名前に反映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419872" y="2627620"/>
            <a:ext cx="277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サンプルプログラムの概略</a:t>
            </a:r>
          </a:p>
        </p:txBody>
      </p:sp>
    </p:spTree>
    <p:extLst>
      <p:ext uri="{BB962C8B-B14F-4D97-AF65-F5344CB8AC3E}">
        <p14:creationId xmlns:p14="http://schemas.microsoft.com/office/powerpoint/2010/main" val="720651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altLang="ja-JP" smtClean="0"/>
              <a:pPr/>
              <a:t>9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kumimoji="1" lang="ja-JP" altLang="en-US" dirty="0"/>
              <a:t>サンプルのソースコード説明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417638"/>
            <a:ext cx="5626967" cy="256248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437112"/>
            <a:ext cx="5676305" cy="2335959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457200" y="1043444"/>
            <a:ext cx="2795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HTML (multilang_hello.html)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57200" y="4077072"/>
            <a:ext cx="2959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Javascript</a:t>
            </a:r>
            <a:r>
              <a:rPr kumimoji="1" lang="en-US" altLang="ja-JP" dirty="0"/>
              <a:t> (multilang_hello.js)</a:t>
            </a:r>
            <a:endParaRPr kumimoji="1" lang="ja-JP" altLang="en-US" dirty="0"/>
          </a:p>
        </p:txBody>
      </p:sp>
      <p:sp>
        <p:nvSpPr>
          <p:cNvPr id="12" name="メモ 11"/>
          <p:cNvSpPr/>
          <p:nvPr/>
        </p:nvSpPr>
        <p:spPr>
          <a:xfrm>
            <a:off x="6228184" y="1412776"/>
            <a:ext cx="2784848" cy="5112568"/>
          </a:xfrm>
          <a:prstGeom prst="foldedCorner">
            <a:avLst>
              <a:gd name="adj" fmla="val 8310"/>
            </a:avLst>
          </a:prstGeom>
          <a:solidFill>
            <a:schemeClr val="lt1"/>
          </a:solidFill>
          <a:ln w="6350" cmpd="sng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600" dirty="0"/>
              <a:t>Angular</a:t>
            </a:r>
            <a:r>
              <a:rPr kumimoji="1" lang="ja-JP" altLang="en-US" sz="1600" dirty="0"/>
              <a:t>を使うための作法</a:t>
            </a:r>
            <a:endParaRPr kumimoji="1" lang="en-US" altLang="ja-JP" sz="1600" dirty="0"/>
          </a:p>
          <a:p>
            <a:endParaRPr kumimoji="1" lang="en-US" altLang="ja-JP" sz="1600" dirty="0"/>
          </a:p>
          <a:p>
            <a:r>
              <a:rPr kumimoji="1" lang="ja-JP" altLang="en-US" sz="1600" dirty="0"/>
              <a:t>・</a:t>
            </a:r>
            <a:r>
              <a:rPr kumimoji="1" lang="en-US" altLang="ja-JP" sz="1600" dirty="0"/>
              <a:t>Angular</a:t>
            </a:r>
            <a:r>
              <a:rPr kumimoji="1" lang="ja-JP" altLang="en-US" sz="1600" dirty="0"/>
              <a:t>ライブラリの参照</a:t>
            </a:r>
            <a:endParaRPr kumimoji="1" lang="en-US" altLang="ja-JP" sz="1600" dirty="0"/>
          </a:p>
          <a:p>
            <a:endParaRPr kumimoji="1" lang="en-US" altLang="ja-JP" sz="1600" dirty="0"/>
          </a:p>
          <a:p>
            <a:r>
              <a:rPr kumimoji="1" lang="ja-JP" altLang="en-US" sz="1600" dirty="0"/>
              <a:t>・</a:t>
            </a:r>
            <a:r>
              <a:rPr kumimoji="1" lang="en-US" altLang="ja-JP" sz="1600" dirty="0"/>
              <a:t>Angular</a:t>
            </a:r>
            <a:r>
              <a:rPr kumimoji="1" lang="ja-JP" altLang="en-US" sz="1600" dirty="0"/>
              <a:t>の有効化と</a:t>
            </a:r>
            <a:br>
              <a:rPr kumimoji="1" lang="en-US" altLang="ja-JP" sz="1600" dirty="0"/>
            </a:br>
            <a:r>
              <a:rPr kumimoji="1" lang="ja-JP" altLang="en-US" sz="1600" dirty="0"/>
              <a:t> モジュールの定義</a:t>
            </a:r>
            <a:br>
              <a:rPr kumimoji="1" lang="en-US" altLang="ja-JP" sz="1600" dirty="0"/>
            </a:br>
            <a:r>
              <a:rPr kumimoji="1" lang="en-US" altLang="ja-JP" sz="1600" dirty="0"/>
              <a:t>ng-app=【</a:t>
            </a:r>
            <a:r>
              <a:rPr kumimoji="1" lang="ja-JP" altLang="en-US" sz="1600" dirty="0"/>
              <a:t>モジュール名</a:t>
            </a:r>
            <a:r>
              <a:rPr kumimoji="1" lang="en-US" altLang="ja-JP" sz="1600" dirty="0"/>
              <a:t>】</a:t>
            </a:r>
            <a:r>
              <a:rPr kumimoji="1" lang="ja-JP" altLang="en-US" sz="1600" dirty="0" err="1"/>
              <a:t>、</a:t>
            </a:r>
            <a:br>
              <a:rPr kumimoji="1" lang="en-US" altLang="ja-JP" sz="1600" dirty="0"/>
            </a:br>
            <a:r>
              <a:rPr kumimoji="1" lang="en-US" altLang="ja-JP" sz="1600" dirty="0" err="1"/>
              <a:t>angular.module</a:t>
            </a:r>
            <a:r>
              <a:rPr kumimoji="1" lang="en-US" altLang="ja-JP" sz="1600" dirty="0"/>
              <a:t>(</a:t>
            </a:r>
            <a:r>
              <a:rPr kumimoji="1" lang="ja-JP" altLang="en-US" sz="1600" dirty="0"/>
              <a:t>モジュール名</a:t>
            </a:r>
            <a:r>
              <a:rPr kumimoji="1" lang="en-US" altLang="ja-JP" sz="1600" dirty="0"/>
              <a:t>)</a:t>
            </a:r>
            <a:br>
              <a:rPr kumimoji="1" lang="en-US" altLang="ja-JP" sz="1600" dirty="0"/>
            </a:br>
            <a:endParaRPr kumimoji="1" lang="ja-JP" altLang="en-US" sz="1600" dirty="0"/>
          </a:p>
        </p:txBody>
      </p:sp>
      <p:sp>
        <p:nvSpPr>
          <p:cNvPr id="5" name="正方形/長方形 4"/>
          <p:cNvSpPr/>
          <p:nvPr/>
        </p:nvSpPr>
        <p:spPr>
          <a:xfrm>
            <a:off x="457201" y="1940114"/>
            <a:ext cx="5676304" cy="192742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457201" y="1509729"/>
            <a:ext cx="5676304" cy="174881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457201" y="4384864"/>
            <a:ext cx="5676304" cy="174881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03288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ユーザー定義 2">
      <a:majorFont>
        <a:latin typeface="ＭＳ Ｐゴシック"/>
        <a:ea typeface="ＭＳ Ｐゴシック"/>
        <a:cs typeface=""/>
      </a:majorFont>
      <a:minorFont>
        <a:latin typeface="ＭＳ Ｐゴシック"/>
        <a:ea typeface="ＭＳ Ｐゴシック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130000" t="-95000" r="40000" b="21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solidFill>
          <a:schemeClr val="lt1"/>
        </a:solidFill>
        <a:ln w="6350" cmpd="sng">
          <a:solidFill>
            <a:schemeClr val="dk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74775A4-D71E-40D2-B07D-B4F5E3D3A6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プレゼンテーション資料 (ブレインストーミング)</Template>
  <TotalTime>0</TotalTime>
  <Words>681</Words>
  <Application>Microsoft Office PowerPoint</Application>
  <PresentationFormat>画面に合わせる (4:3)</PresentationFormat>
  <Paragraphs>201</Paragraphs>
  <Slides>22</Slides>
  <Notes>1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8" baseType="lpstr">
      <vt:lpstr>ＭＳ Ｐゴシック</vt:lpstr>
      <vt:lpstr>Calibri</vt:lpstr>
      <vt:lpstr>Verdana</vt:lpstr>
      <vt:lpstr>Wingdings 2</vt:lpstr>
      <vt:lpstr>Wingdings 3</vt:lpstr>
      <vt:lpstr>ビジネス</vt:lpstr>
      <vt:lpstr>AngularJS勉強会</vt:lpstr>
      <vt:lpstr>今日のゴール</vt:lpstr>
      <vt:lpstr>今日話す範囲</vt:lpstr>
      <vt:lpstr>PowerPoint プレゼンテーション</vt:lpstr>
      <vt:lpstr>AngularはシングルページWebアプリケーションのためのフレームワーク</vt:lpstr>
      <vt:lpstr>AngularJSの構成概要</vt:lpstr>
      <vt:lpstr>AngularJSの構成概要</vt:lpstr>
      <vt:lpstr>サンプルを使って説明</vt:lpstr>
      <vt:lpstr>サンプルのソースコード説明</vt:lpstr>
      <vt:lpstr>双方向バインディング</vt:lpstr>
      <vt:lpstr>controllerの定義</vt:lpstr>
      <vt:lpstr>HTMLとcontroller間のデータのやり取り</vt:lpstr>
      <vt:lpstr>ビジネスロジック（サービスの定義）</vt:lpstr>
      <vt:lpstr>サンプルに含んでいなかった要素 （フィルター）</vt:lpstr>
      <vt:lpstr>サンプルに含んでいなかった要素 （標準サービス）</vt:lpstr>
      <vt:lpstr>画面遷移（ルーティング）</vt:lpstr>
      <vt:lpstr>画面遷移（HTMLの切り替え）</vt:lpstr>
      <vt:lpstr>画面遷移 （コントローラをまたいだデータ渡し）</vt:lpstr>
      <vt:lpstr>そのほか動かすためにはチュートリアル</vt:lpstr>
      <vt:lpstr>PowerPoint プレゼンテーション</vt:lpstr>
      <vt:lpstr>AngularJS利用にあたって気になること</vt:lpstr>
      <vt:lpstr>AngularJS利用にあたって気になること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2016-04-13T12:18:45Z</dcterms:created>
  <dcterms:modified xsi:type="dcterms:W3CDTF">2016-04-17T22:34:35Z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TC101671239990</vt:lpwstr>
  </property>
</Properties>
</file>