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2" r:id="rId5"/>
    <p:sldId id="323" r:id="rId6"/>
    <p:sldId id="321" r:id="rId7"/>
    <p:sldId id="324" r:id="rId8"/>
    <p:sldId id="329" r:id="rId9"/>
    <p:sldId id="325" r:id="rId10"/>
    <p:sldId id="330" r:id="rId11"/>
    <p:sldId id="326" r:id="rId12"/>
    <p:sldId id="331" r:id="rId13"/>
    <p:sldId id="327" r:id="rId14"/>
    <p:sldId id="310" r:id="rId15"/>
    <p:sldId id="332" r:id="rId16"/>
    <p:sldId id="333" r:id="rId17"/>
    <p:sldId id="3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0" autoAdjust="0"/>
    <p:restoredTop sz="85626" autoAdjust="0"/>
  </p:normalViewPr>
  <p:slideViewPr>
    <p:cSldViewPr snapToGrid="0">
      <p:cViewPr varScale="1">
        <p:scale>
          <a:sx n="95" d="100"/>
          <a:sy n="95" d="100"/>
        </p:scale>
        <p:origin x="1408" y="176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5/28/24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5/28/24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F1 Score can sometimes serve as a good proxy because it balances the precision and recall of the classifier, which might correlate with good AUC performance in imbalanced classification tasks.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6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ptune.ai/wp-content/uploads/2024/02/MLOps-Landscape-in-2024-Top-Tools-and-Platforms.png" TargetMode="External"/><Relationship Id="rId2" Type="http://schemas.openxmlformats.org/officeDocument/2006/relationships/hyperlink" Target="https://github.com/necois/kaggle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ggle.com/competitions/playground-series-s4e3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pi.org/project/ydata-profiling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gplearn/" TargetMode="External"/><Relationship Id="rId2" Type="http://schemas.openxmlformats.org/officeDocument/2006/relationships/hyperlink" Target="https://pypi.org/project/ydata-profilin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lazypredi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tuna.readthedocs.io/en/stable/index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ghtgbm.readthedocs.io/en/latest/Python-API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chive.ics.uci.edu/dataset/198/steel+plates+faul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10260827" cy="5636717"/>
          </a:xfrm>
        </p:spPr>
        <p:txBody>
          <a:bodyPr anchor="b"/>
          <a:lstStyle/>
          <a:p>
            <a:r>
              <a:rPr lang="en-US" sz="5000" dirty="0"/>
              <a:t>Technical test</a:t>
            </a:r>
            <a:br>
              <a:rPr lang="en-US" dirty="0"/>
            </a:br>
            <a:br>
              <a:rPr lang="en-US" dirty="0"/>
            </a:br>
            <a:r>
              <a:rPr lang="en-GB" sz="3600" i="0" dirty="0">
                <a:effectLst/>
                <a:latin typeface="Inter"/>
              </a:rPr>
              <a:t>Steel Plate Defect Prediction: </a:t>
            </a:r>
            <a:br>
              <a:rPr lang="en-GB" sz="3600" i="0" dirty="0">
                <a:effectLst/>
                <a:latin typeface="Inter"/>
              </a:rPr>
            </a:br>
            <a:r>
              <a:rPr lang="en-GB" sz="3600" i="0" dirty="0">
                <a:effectLst/>
                <a:latin typeface="Inter"/>
              </a:rPr>
              <a:t>	A simple &amp; pragmatical approach of ML</a:t>
            </a:r>
            <a:br>
              <a:rPr lang="en-GB" sz="3600" i="0" dirty="0">
                <a:effectLst/>
                <a:latin typeface="Inter"/>
              </a:rPr>
            </a:br>
            <a:br>
              <a:rPr lang="en-GB" sz="3600" i="0" dirty="0">
                <a:effectLst/>
                <a:latin typeface="Inter"/>
              </a:rPr>
            </a:br>
            <a:br>
              <a:rPr lang="en-GB" sz="3600" i="0" dirty="0">
                <a:effectLst/>
                <a:latin typeface="Inter"/>
              </a:rPr>
            </a:br>
            <a:br>
              <a:rPr lang="en-GB" sz="3600" i="0" dirty="0">
                <a:effectLst/>
                <a:latin typeface="Inter"/>
              </a:rPr>
            </a:br>
            <a:r>
              <a:rPr lang="en-GB" sz="2500" dirty="0">
                <a:latin typeface="Inter"/>
              </a:rPr>
              <a:t>31</a:t>
            </a:r>
            <a:r>
              <a:rPr lang="en-GB" sz="2500" i="0" dirty="0">
                <a:effectLst/>
                <a:latin typeface="Inter"/>
              </a:rPr>
              <a:t>/05/2024                                                                                           Nicolas Legrand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2" y="2108722"/>
            <a:ext cx="9661543" cy="4245426"/>
          </a:xfrm>
        </p:spPr>
        <p:txBody>
          <a:bodyPr>
            <a:noAutofit/>
          </a:bodyPr>
          <a:lstStyle/>
          <a:p>
            <a:r>
              <a:rPr lang="en-GB" sz="1800" b="1" u="sng" dirty="0"/>
              <a:t>First encouraging performance only thanks to rigorous application of ML principles :</a:t>
            </a:r>
          </a:p>
          <a:p>
            <a:pPr lvl="1"/>
            <a:r>
              <a:rPr lang="en-GB" sz="1800" dirty="0"/>
              <a:t>Top </a:t>
            </a:r>
            <a:r>
              <a:rPr lang="en-GB" sz="1800" b="1" dirty="0"/>
              <a:t>17%</a:t>
            </a:r>
            <a:r>
              <a:rPr lang="en-GB" sz="1800" dirty="0"/>
              <a:t> ranking in a multi- classification Kaggle competition</a:t>
            </a:r>
            <a:endParaRPr lang="en-GB" sz="1800" b="1" u="sng" dirty="0"/>
          </a:p>
          <a:p>
            <a:endParaRPr lang="en-GB" sz="1800" b="1" u="sng" dirty="0"/>
          </a:p>
          <a:p>
            <a:r>
              <a:rPr lang="en-GB" sz="1800" b="1" u="sng" dirty="0"/>
              <a:t>In general, simple &amp; pragmatic approach enables:</a:t>
            </a:r>
          </a:p>
          <a:p>
            <a:pPr lvl="1"/>
            <a:r>
              <a:rPr lang="en-GB" sz="1800" dirty="0"/>
              <a:t>Rapid iterations with feedback for software/product development</a:t>
            </a:r>
          </a:p>
          <a:p>
            <a:pPr lvl="1"/>
            <a:r>
              <a:rPr lang="en-GB" sz="1800" dirty="0"/>
              <a:t>Respect </a:t>
            </a:r>
            <a:r>
              <a:rPr lang="en-GB" sz="1800" b="1" dirty="0"/>
              <a:t>KISS</a:t>
            </a:r>
            <a:r>
              <a:rPr lang="en-GB" sz="1800" dirty="0"/>
              <a:t> (Keep It Simple, Stupid) &amp; </a:t>
            </a:r>
            <a:r>
              <a:rPr lang="en-GB" sz="1800" b="1" dirty="0"/>
              <a:t>YAGNI</a:t>
            </a:r>
            <a:r>
              <a:rPr lang="en-GB" sz="1800" dirty="0"/>
              <a:t> (You </a:t>
            </a:r>
            <a:r>
              <a:rPr lang="en-GB" sz="1800" dirty="0" err="1"/>
              <a:t>Ain't</a:t>
            </a:r>
            <a:r>
              <a:rPr lang="en-GB" sz="1800" dirty="0"/>
              <a:t> </a:t>
            </a:r>
            <a:r>
              <a:rPr lang="en-GB" sz="1800" dirty="0" err="1"/>
              <a:t>Gonna</a:t>
            </a:r>
            <a:r>
              <a:rPr lang="en-GB" sz="1800" dirty="0"/>
              <a:t> Need It) principles</a:t>
            </a:r>
          </a:p>
          <a:p>
            <a:endParaRPr lang="en-GB" sz="1800" dirty="0"/>
          </a:p>
          <a:p>
            <a:r>
              <a:rPr lang="en-GB" sz="1800" b="1" u="sng" dirty="0"/>
              <a:t>Beyond </a:t>
            </a:r>
            <a:r>
              <a:rPr lang="en-GB" sz="1800" b="1" u="sng" dirty="0" err="1"/>
              <a:t>Modeling</a:t>
            </a:r>
            <a:r>
              <a:rPr lang="en-GB" sz="1800" b="1" u="sng" dirty="0"/>
              <a:t>: The ML Lifecycle</a:t>
            </a:r>
          </a:p>
          <a:p>
            <a:pPr lvl="1"/>
            <a:r>
              <a:rPr lang="en-GB" sz="1800" dirty="0"/>
              <a:t>Transitioning from notebook experiments to production-ready code: </a:t>
            </a:r>
            <a:r>
              <a:rPr lang="en-GB" sz="1800" dirty="0">
                <a:hlinkClick r:id="rId2"/>
              </a:rPr>
              <a:t>See code on Github</a:t>
            </a:r>
            <a:endParaRPr lang="en-GB" sz="1800" dirty="0"/>
          </a:p>
          <a:p>
            <a:pPr lvl="1"/>
            <a:r>
              <a:rPr lang="en-GB" sz="1800" dirty="0" err="1">
                <a:hlinkClick r:id="rId3"/>
              </a:rPr>
              <a:t>MLOps</a:t>
            </a:r>
            <a:r>
              <a:rPr lang="en-GB" sz="1800" dirty="0">
                <a:hlinkClick r:id="rId3"/>
              </a:rPr>
              <a:t> (Deploying, Serving &amp; Monitoring) </a:t>
            </a:r>
            <a:r>
              <a:rPr lang="en-GB" sz="1800" dirty="0"/>
              <a:t>is an important part of the job!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8709255" cy="5253089"/>
          </a:xfrm>
        </p:spPr>
        <p:txBody>
          <a:bodyPr anchor="t"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2ECDE-9185-5821-9D2E-B4B06D98D983}"/>
              </a:ext>
            </a:extLst>
          </p:cNvPr>
          <p:cNvSpPr txBox="1"/>
          <p:nvPr/>
        </p:nvSpPr>
        <p:spPr>
          <a:xfrm>
            <a:off x="3550723" y="3317055"/>
            <a:ext cx="5296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6000" b="1" dirty="0">
                <a:solidFill>
                  <a:schemeClr val="bg1"/>
                </a:solidFill>
              </a:rPr>
              <a:t>Questions? </a:t>
            </a:r>
            <a:r>
              <a:rPr lang="en-FR" sz="6000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F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6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Appendices: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FC3EDD0A-1B26-64F0-9722-EB1A3D47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77" y="1589402"/>
            <a:ext cx="6292046" cy="47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24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Appendices: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013AA7C-0DDD-2AAB-E20A-68A26230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69" y="1513358"/>
            <a:ext cx="10484133" cy="48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3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Appendices: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A colorful squares with different colored numbers&#10;&#10;Description automatically generated with medium confidence">
            <a:extLst>
              <a:ext uri="{FF2B5EF4-FFF2-40B4-BE49-F238E27FC236}">
                <a16:creationId xmlns:a16="http://schemas.microsoft.com/office/drawing/2014/main" id="{7C14183A-DEB2-64DA-1EA9-22347797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1" y="1544118"/>
            <a:ext cx="5833158" cy="50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>
            <a:normAutofit/>
          </a:bodyPr>
          <a:lstStyle/>
          <a:p>
            <a:r>
              <a:rPr lang="en-GB" sz="1800" b="1" u="sng" dirty="0">
                <a:hlinkClick r:id="rId2"/>
              </a:rPr>
              <a:t>Kaggle competition :</a:t>
            </a:r>
            <a:r>
              <a:rPr lang="en-GB" sz="1800" b="1" u="sng" dirty="0"/>
              <a:t> </a:t>
            </a:r>
          </a:p>
          <a:p>
            <a:pPr lvl="1"/>
            <a:r>
              <a:rPr lang="en-GB" sz="1800" dirty="0"/>
              <a:t>Duration: </a:t>
            </a:r>
            <a:r>
              <a:rPr lang="en-GB" sz="1800" b="1" dirty="0"/>
              <a:t>1 month.</a:t>
            </a:r>
          </a:p>
          <a:p>
            <a:pPr lvl="1"/>
            <a:r>
              <a:rPr lang="en-GB" sz="1800" dirty="0"/>
              <a:t>Teams: More than </a:t>
            </a:r>
            <a:r>
              <a:rPr lang="en-GB" sz="1800" b="1" dirty="0"/>
              <a:t>1.3k</a:t>
            </a:r>
            <a:r>
              <a:rPr lang="en-GB" sz="1800" dirty="0"/>
              <a:t> involved.</a:t>
            </a:r>
          </a:p>
          <a:p>
            <a:pPr lvl="1"/>
            <a:r>
              <a:rPr lang="en-GB" sz="1800" dirty="0"/>
              <a:t>Goal : Predict the probability of various defects on steel plates.</a:t>
            </a:r>
          </a:p>
          <a:p>
            <a:endParaRPr lang="en-GB" sz="1800" dirty="0"/>
          </a:p>
          <a:p>
            <a:r>
              <a:rPr lang="en-GB" sz="1800" b="1" u="sng" dirty="0"/>
              <a:t>Motivation: </a:t>
            </a:r>
          </a:p>
          <a:p>
            <a:pPr lvl="1"/>
            <a:r>
              <a:rPr lang="en-GB" sz="1800" dirty="0"/>
              <a:t>Taking part in a competition is a great way to challenge and learn.</a:t>
            </a:r>
          </a:p>
          <a:p>
            <a:pPr lvl="1"/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Can a simple and pragmatic approach to ML concepts perform well in a highly competitive environment?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logo with blue text&#10;&#10;Description automatically generated">
            <a:extLst>
              <a:ext uri="{FF2B5EF4-FFF2-40B4-BE49-F238E27FC236}">
                <a16:creationId xmlns:a16="http://schemas.microsoft.com/office/drawing/2014/main" id="{BAFC4C39-AF6A-7339-B820-1E4F50E2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155" y="0"/>
            <a:ext cx="159895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9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2673752"/>
            <a:ext cx="4449712" cy="3470454"/>
          </a:xfrm>
        </p:spPr>
        <p:txBody>
          <a:bodyPr/>
          <a:lstStyle/>
          <a:p>
            <a:r>
              <a:rPr lang="en-US" dirty="0"/>
              <a:t>Data Overview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Final Thoughts</a:t>
            </a:r>
          </a:p>
          <a:p>
            <a:r>
              <a:rPr lang="en-US" dirty="0"/>
              <a:t>Appendices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Data Overview: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5097791" cy="4486791"/>
          </a:xfrm>
        </p:spPr>
        <p:txBody>
          <a:bodyPr>
            <a:normAutofit/>
          </a:bodyPr>
          <a:lstStyle/>
          <a:p>
            <a:r>
              <a:rPr lang="en-GB" sz="1800" b="1" dirty="0">
                <a:hlinkClick r:id="rId2"/>
              </a:rPr>
              <a:t>Exploratory Data Analysis (EDA):</a:t>
            </a:r>
            <a:endParaRPr lang="en-GB" sz="1800" b="1" dirty="0"/>
          </a:p>
          <a:p>
            <a:pPr lvl="1"/>
            <a:r>
              <a:rPr lang="en-GB" sz="1800" dirty="0"/>
              <a:t>7 defect categories:</a:t>
            </a:r>
          </a:p>
          <a:p>
            <a:pPr lvl="1"/>
            <a:r>
              <a:rPr lang="en-GB" sz="1800" b="1" dirty="0"/>
              <a:t>Imbalanced</a:t>
            </a:r>
            <a:r>
              <a:rPr lang="en-GB" sz="1800" dirty="0"/>
              <a:t> classes</a:t>
            </a:r>
          </a:p>
          <a:p>
            <a:pPr lvl="1"/>
            <a:endParaRPr lang="en-GB" sz="1800" b="1" u="sng" dirty="0"/>
          </a:p>
          <a:p>
            <a:r>
              <a:rPr lang="en-GB" sz="1800" b="1" u="sng" dirty="0"/>
              <a:t>Hypothesis:</a:t>
            </a:r>
            <a:r>
              <a:rPr lang="en-GB" sz="1800" dirty="0"/>
              <a:t> </a:t>
            </a:r>
          </a:p>
          <a:p>
            <a:pPr lvl="1"/>
            <a:r>
              <a:rPr lang="en-GB" sz="1800" dirty="0"/>
              <a:t>Remove multilabel rows (&lt;0.1%)</a:t>
            </a:r>
          </a:p>
          <a:p>
            <a:pPr lvl="1"/>
            <a:r>
              <a:rPr lang="en-GB" sz="1800" dirty="0"/>
              <a:t>Multiclass classification problem:</a:t>
            </a:r>
          </a:p>
          <a:p>
            <a:pPr lvl="2"/>
            <a:r>
              <a:rPr lang="en-GB" sz="1800" dirty="0"/>
              <a:t>Multilabel -&gt; Single-label</a:t>
            </a:r>
            <a:endParaRPr lang="en-GB" sz="18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graph of a number of data&#10;&#10;Description automatically generated">
            <a:extLst>
              <a:ext uri="{FF2B5EF4-FFF2-40B4-BE49-F238E27FC236}">
                <a16:creationId xmlns:a16="http://schemas.microsoft.com/office/drawing/2014/main" id="{19F72980-76ED-9497-8718-2A4C0186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325" y="1931437"/>
            <a:ext cx="6387507" cy="38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8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Data Overview: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4" y="2108722"/>
            <a:ext cx="4526378" cy="4614806"/>
          </a:xfrm>
        </p:spPr>
        <p:txBody>
          <a:bodyPr>
            <a:normAutofit/>
          </a:bodyPr>
          <a:lstStyle/>
          <a:p>
            <a:r>
              <a:rPr lang="en-GB" sz="1800" b="1" dirty="0">
                <a:hlinkClick r:id="rId2"/>
              </a:rPr>
              <a:t>Exploratory Data Analysis (EDA):</a:t>
            </a:r>
            <a:endParaRPr lang="en-GB" sz="1800" b="1" dirty="0"/>
          </a:p>
          <a:p>
            <a:pPr lvl="1"/>
            <a:r>
              <a:rPr lang="en-GB" sz="1800" dirty="0"/>
              <a:t>18.380k rows</a:t>
            </a:r>
          </a:p>
          <a:p>
            <a:pPr lvl="1"/>
            <a:r>
              <a:rPr lang="en-GB" sz="1800" dirty="0"/>
              <a:t>27 features:</a:t>
            </a:r>
          </a:p>
          <a:p>
            <a:pPr lvl="2"/>
            <a:r>
              <a:rPr lang="en-GB" sz="1800" dirty="0"/>
              <a:t>25 numerical</a:t>
            </a:r>
          </a:p>
          <a:p>
            <a:pPr lvl="2"/>
            <a:r>
              <a:rPr lang="en-GB" sz="1800" dirty="0"/>
              <a:t>2 Categorical (binary)</a:t>
            </a:r>
          </a:p>
          <a:p>
            <a:pPr lvl="1"/>
            <a:r>
              <a:rPr lang="en-GB" sz="1800" dirty="0"/>
              <a:t>No missing values </a:t>
            </a:r>
          </a:p>
          <a:p>
            <a:pPr lvl="1"/>
            <a:r>
              <a:rPr lang="en-GB" sz="1800" dirty="0"/>
              <a:t>Independent but correlated features</a:t>
            </a:r>
          </a:p>
          <a:p>
            <a:pPr lvl="1"/>
            <a:endParaRPr lang="en-GB" sz="1800" dirty="0"/>
          </a:p>
          <a:p>
            <a:r>
              <a:rPr lang="en-GB" sz="1800" b="1" u="sng" dirty="0"/>
              <a:t>Additional Feature Engineering:</a:t>
            </a:r>
          </a:p>
          <a:p>
            <a:pPr lvl="1"/>
            <a:r>
              <a:rPr lang="en-GB" sz="1800" dirty="0"/>
              <a:t>2 features added thanks to </a:t>
            </a:r>
            <a:r>
              <a:rPr lang="en-GB" sz="1800" dirty="0">
                <a:hlinkClick r:id="rId3"/>
              </a:rPr>
              <a:t>Symbolic Regression</a:t>
            </a:r>
            <a:endParaRPr lang="en-GB" sz="1800" u="sng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C9F929-B832-6911-D860-BE0999ED3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32" y="1541471"/>
            <a:ext cx="6085719" cy="51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4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4337189" cy="4119463"/>
          </a:xfrm>
        </p:spPr>
        <p:txBody>
          <a:bodyPr>
            <a:normAutofit/>
          </a:bodyPr>
          <a:lstStyle/>
          <a:p>
            <a:r>
              <a:rPr lang="en-GB" sz="1800" b="1" dirty="0">
                <a:hlinkClick r:id="rId3"/>
              </a:rPr>
              <a:t>Model selection with LazyPredict:</a:t>
            </a:r>
            <a:endParaRPr lang="en-GB" sz="1800" b="1" dirty="0"/>
          </a:p>
          <a:p>
            <a:pPr lvl="1"/>
            <a:r>
              <a:rPr lang="en-GB" sz="1800" b="1" dirty="0"/>
              <a:t>26</a:t>
            </a:r>
            <a:r>
              <a:rPr lang="en-GB" sz="1800" dirty="0"/>
              <a:t> models tested</a:t>
            </a:r>
          </a:p>
          <a:p>
            <a:pPr lvl="1"/>
            <a:r>
              <a:rPr lang="en-GB" sz="1800" dirty="0"/>
              <a:t>Rank by F1 score as it balances precision and recall</a:t>
            </a:r>
          </a:p>
          <a:p>
            <a:pPr lvl="1"/>
            <a:endParaRPr lang="en-GB" sz="1800" dirty="0"/>
          </a:p>
          <a:p>
            <a:r>
              <a:rPr lang="en-GB" sz="1800" b="1" u="sng" dirty="0"/>
              <a:t>The choice of </a:t>
            </a:r>
            <a:r>
              <a:rPr lang="en-GB" sz="1800" b="1" u="sng" dirty="0" err="1"/>
              <a:t>LightGBM</a:t>
            </a:r>
            <a:r>
              <a:rPr lang="en-GB" sz="1800" b="1" u="sng" dirty="0"/>
              <a:t>:</a:t>
            </a:r>
          </a:p>
          <a:p>
            <a:pPr lvl="1"/>
            <a:r>
              <a:rPr lang="en-GB" sz="1800" dirty="0"/>
              <a:t>Perform well</a:t>
            </a:r>
          </a:p>
          <a:p>
            <a:pPr lvl="1"/>
            <a:r>
              <a:rPr lang="en-GB" sz="1800" dirty="0"/>
              <a:t>Handle overfitting due to correlated features with regularization</a:t>
            </a:r>
          </a:p>
          <a:p>
            <a:pPr lvl="1"/>
            <a:r>
              <a:rPr lang="en-GB" sz="1800" dirty="0"/>
              <a:t>Enable to deal with unbalanced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graph of a performance metrics&#10;&#10;Description automatically generated">
            <a:extLst>
              <a:ext uri="{FF2B5EF4-FFF2-40B4-BE49-F238E27FC236}">
                <a16:creationId xmlns:a16="http://schemas.microsoft.com/office/drawing/2014/main" id="{292D0B6F-E27C-D086-27FD-64C94A2E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66" y="1931437"/>
            <a:ext cx="6424234" cy="37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7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4146488" cy="4636462"/>
          </a:xfrm>
        </p:spPr>
        <p:txBody>
          <a:bodyPr>
            <a:normAutofit/>
          </a:bodyPr>
          <a:lstStyle/>
          <a:p>
            <a:r>
              <a:rPr lang="en-GB" sz="1800" b="1" u="sng" dirty="0"/>
              <a:t>Train/Test </a:t>
            </a:r>
            <a:r>
              <a:rPr lang="en-GB" sz="1800" b="1" u="sng" dirty="0" err="1"/>
              <a:t>ShuffleSplit</a:t>
            </a:r>
            <a:r>
              <a:rPr lang="en-GB" sz="1800" b="1" u="sng" dirty="0"/>
              <a:t>:</a:t>
            </a:r>
          </a:p>
          <a:p>
            <a:pPr lvl="1"/>
            <a:r>
              <a:rPr lang="en-GB" sz="1800" dirty="0"/>
              <a:t>Test size = 10%</a:t>
            </a:r>
          </a:p>
          <a:p>
            <a:pPr lvl="1"/>
            <a:endParaRPr lang="en-GB" sz="1800" dirty="0"/>
          </a:p>
          <a:p>
            <a:r>
              <a:rPr lang="en-GB" sz="1800" b="1" u="sng" dirty="0"/>
              <a:t>Cross validation:</a:t>
            </a:r>
            <a:endParaRPr lang="en-GB" sz="1800" dirty="0"/>
          </a:p>
          <a:p>
            <a:pPr lvl="1"/>
            <a:r>
              <a:rPr lang="en-GB" sz="1800" dirty="0"/>
              <a:t>5 folds</a:t>
            </a:r>
          </a:p>
          <a:p>
            <a:pPr lvl="1"/>
            <a:r>
              <a:rPr lang="en-GB" sz="1800" dirty="0"/>
              <a:t>Stratification &amp; Shuffling</a:t>
            </a:r>
          </a:p>
          <a:p>
            <a:pPr marL="457200" lvl="1" indent="0">
              <a:buNone/>
            </a:pPr>
            <a:endParaRPr lang="en-GB" sz="1800" dirty="0"/>
          </a:p>
          <a:p>
            <a:r>
              <a:rPr lang="en-GB" sz="1800" b="1" dirty="0">
                <a:hlinkClick r:id="rId2"/>
              </a:rPr>
              <a:t>HPs Optimization with Optuna:</a:t>
            </a:r>
            <a:endParaRPr lang="en-GB" sz="1800" b="1" dirty="0"/>
          </a:p>
          <a:p>
            <a:pPr lvl="1"/>
            <a:r>
              <a:rPr lang="en-GB" sz="1800" dirty="0"/>
              <a:t>8 classical HPs &amp; 100 iterations</a:t>
            </a:r>
          </a:p>
          <a:p>
            <a:pPr lvl="1"/>
            <a:r>
              <a:rPr lang="en-GB" sz="1800" dirty="0"/>
              <a:t>Exception for “</a:t>
            </a:r>
            <a:r>
              <a:rPr lang="en-GB" sz="1800" dirty="0" err="1"/>
              <a:t>n_estimators</a:t>
            </a:r>
            <a:r>
              <a:rPr lang="en-GB" sz="1800" dirty="0"/>
              <a:t>”:</a:t>
            </a:r>
          </a:p>
          <a:p>
            <a:pPr lvl="2"/>
            <a:r>
              <a:rPr lang="en-GB" sz="1800" dirty="0"/>
              <a:t>Early stopping 1/10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A5E709-0734-E6E7-4FD4-BDB880379627}"/>
              </a:ext>
            </a:extLst>
          </p:cNvPr>
          <p:cNvGrpSpPr/>
          <p:nvPr/>
        </p:nvGrpSpPr>
        <p:grpSpPr>
          <a:xfrm>
            <a:off x="5687496" y="503852"/>
            <a:ext cx="7148828" cy="6082861"/>
            <a:chOff x="5374980" y="503852"/>
            <a:chExt cx="7148828" cy="608286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65D524-42AE-D710-2F4B-5C68C05A9FC9}"/>
                </a:ext>
              </a:extLst>
            </p:cNvPr>
            <p:cNvSpPr txBox="1"/>
            <p:nvPr/>
          </p:nvSpPr>
          <p:spPr>
            <a:xfrm>
              <a:off x="9887550" y="5621302"/>
              <a:ext cx="263625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b="1" dirty="0"/>
                <a:t>LightGBM</a:t>
              </a:r>
            </a:p>
            <a:p>
              <a:r>
                <a:rPr lang="en-FR" sz="1600" b="1" dirty="0"/>
                <a:t>HPs*</a:t>
              </a:r>
            </a:p>
            <a:p>
              <a:r>
                <a:rPr lang="en-GB" sz="1600" b="1" dirty="0" err="1"/>
                <a:t>n_estimators</a:t>
              </a:r>
              <a:r>
                <a:rPr lang="en-GB" sz="1600" b="1" dirty="0"/>
                <a:t>*</a:t>
              </a:r>
              <a:endParaRPr lang="en-FR" sz="1600" b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E16444-0F75-5A86-AF51-D5B3482292CB}"/>
                </a:ext>
              </a:extLst>
            </p:cNvPr>
            <p:cNvGrpSpPr/>
            <p:nvPr/>
          </p:nvGrpSpPr>
          <p:grpSpPr>
            <a:xfrm>
              <a:off x="7486863" y="503852"/>
              <a:ext cx="3605050" cy="1317961"/>
              <a:chOff x="6260734" y="1085051"/>
              <a:chExt cx="3605050" cy="131796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CB34000-9BB6-E7F6-45D6-2C0B71219E68}"/>
                  </a:ext>
                </a:extLst>
              </p:cNvPr>
              <p:cNvGrpSpPr/>
              <p:nvPr/>
            </p:nvGrpSpPr>
            <p:grpSpPr>
              <a:xfrm>
                <a:off x="6260734" y="2108722"/>
                <a:ext cx="3605048" cy="294290"/>
                <a:chOff x="6397369" y="2108722"/>
                <a:chExt cx="3605048" cy="29429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7868A98-4453-F00E-443B-832927507226}"/>
                    </a:ext>
                  </a:extLst>
                </p:cNvPr>
                <p:cNvSpPr/>
                <p:nvPr/>
              </p:nvSpPr>
              <p:spPr>
                <a:xfrm>
                  <a:off x="6397369" y="2108722"/>
                  <a:ext cx="3605048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6C9F640-5F53-A4DA-BE68-DE0619C70233}"/>
                    </a:ext>
                  </a:extLst>
                </p:cNvPr>
                <p:cNvSpPr/>
                <p:nvPr/>
              </p:nvSpPr>
              <p:spPr>
                <a:xfrm>
                  <a:off x="9638817" y="2108722"/>
                  <a:ext cx="363600" cy="29429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AE6EC514-50EE-7BEB-A554-F790997F66FD}"/>
                  </a:ext>
                </a:extLst>
              </p:cNvPr>
              <p:cNvSpPr/>
              <p:nvPr/>
            </p:nvSpPr>
            <p:spPr>
              <a:xfrm rot="16200000">
                <a:off x="7826777" y="-107571"/>
                <a:ext cx="472966" cy="3605049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5B976E-7B30-D74A-87B5-AFB395732BB9}"/>
                  </a:ext>
                </a:extLst>
              </p:cNvPr>
              <p:cNvSpPr txBox="1"/>
              <p:nvPr/>
            </p:nvSpPr>
            <p:spPr>
              <a:xfrm>
                <a:off x="7221283" y="1085051"/>
                <a:ext cx="165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FR" b="1" dirty="0"/>
                  <a:t>Trainset</a:t>
                </a:r>
              </a:p>
            </p:txBody>
          </p:sp>
        </p:grp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3451DAC-0FA0-794F-F3BB-8013F423BD5C}"/>
                </a:ext>
              </a:extLst>
            </p:cNvPr>
            <p:cNvSpPr/>
            <p:nvPr/>
          </p:nvSpPr>
          <p:spPr>
            <a:xfrm rot="5400000">
              <a:off x="8960442" y="479219"/>
              <a:ext cx="294290" cy="3241448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R" dirty="0">
                <a:solidFill>
                  <a:schemeClr val="tx2"/>
                </a:solidFill>
                <a:highlight>
                  <a:srgbClr val="58696B"/>
                </a:highlight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5EA93250-E217-C7B2-D380-0B9EE4198261}"/>
                </a:ext>
              </a:extLst>
            </p:cNvPr>
            <p:cNvSpPr/>
            <p:nvPr/>
          </p:nvSpPr>
          <p:spPr>
            <a:xfrm rot="5400000">
              <a:off x="10762966" y="1929611"/>
              <a:ext cx="294290" cy="363600"/>
            </a:xfrm>
            <a:prstGeom prst="rightBrac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R" dirty="0">
                <a:solidFill>
                  <a:schemeClr val="tx2"/>
                </a:solidFill>
                <a:highlight>
                  <a:srgbClr val="58696B"/>
                </a:highligh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904B3D-3164-1E26-9DE9-B14C599559AF}"/>
                </a:ext>
              </a:extLst>
            </p:cNvPr>
            <p:cNvSpPr txBox="1"/>
            <p:nvPr/>
          </p:nvSpPr>
          <p:spPr>
            <a:xfrm>
              <a:off x="8117637" y="2316324"/>
              <a:ext cx="19798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>
                  <a:solidFill>
                    <a:schemeClr val="accent1"/>
                  </a:solidFill>
                </a:rPr>
                <a:t>CV Trainset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ED1C3C-0D2D-097D-0FBD-48D6523C2CC4}"/>
                </a:ext>
              </a:extLst>
            </p:cNvPr>
            <p:cNvSpPr txBox="1"/>
            <p:nvPr/>
          </p:nvSpPr>
          <p:spPr>
            <a:xfrm>
              <a:off x="10426635" y="2316324"/>
              <a:ext cx="9669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>
                  <a:solidFill>
                    <a:schemeClr val="accent6">
                      <a:lumMod val="75000"/>
                    </a:schemeClr>
                  </a:solidFill>
                </a:rPr>
                <a:t>Testset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1B98C5-AD79-D2B3-0B79-F3BA045B76A1}"/>
                </a:ext>
              </a:extLst>
            </p:cNvPr>
            <p:cNvSpPr txBox="1"/>
            <p:nvPr/>
          </p:nvSpPr>
          <p:spPr>
            <a:xfrm>
              <a:off x="8633555" y="1242787"/>
              <a:ext cx="9480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b="1" dirty="0">
                  <a:solidFill>
                    <a:schemeClr val="accent1"/>
                  </a:solidFill>
                </a:rPr>
                <a:t>90%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B9C481-C370-F561-6100-C01658C37E3B}"/>
                </a:ext>
              </a:extLst>
            </p:cNvPr>
            <p:cNvSpPr txBox="1"/>
            <p:nvPr/>
          </p:nvSpPr>
          <p:spPr>
            <a:xfrm>
              <a:off x="10426635" y="1235051"/>
              <a:ext cx="9480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b="1" dirty="0">
                  <a:solidFill>
                    <a:schemeClr val="accent6">
                      <a:lumMod val="75000"/>
                    </a:schemeClr>
                  </a:solidFill>
                </a:rPr>
                <a:t>10%</a:t>
              </a:r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E7BDE03C-D11B-6D95-9516-4A126ECD2BCF}"/>
                </a:ext>
              </a:extLst>
            </p:cNvPr>
            <p:cNvSpPr/>
            <p:nvPr/>
          </p:nvSpPr>
          <p:spPr>
            <a:xfrm>
              <a:off x="9167401" y="2686028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EFFB91E-202F-78B9-367C-12CC979AFD3C}"/>
                </a:ext>
              </a:extLst>
            </p:cNvPr>
            <p:cNvGrpSpPr/>
            <p:nvPr/>
          </p:nvGrpSpPr>
          <p:grpSpPr>
            <a:xfrm>
              <a:off x="7486863" y="3109131"/>
              <a:ext cx="3605048" cy="796718"/>
              <a:chOff x="6112288" y="3394422"/>
              <a:chExt cx="3605048" cy="79671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C6B6E80-57A4-9DE0-B751-FF9E0B656495}"/>
                  </a:ext>
                </a:extLst>
              </p:cNvPr>
              <p:cNvGrpSpPr/>
              <p:nvPr/>
            </p:nvGrpSpPr>
            <p:grpSpPr>
              <a:xfrm>
                <a:off x="6294812" y="3642235"/>
                <a:ext cx="3207370" cy="294290"/>
                <a:chOff x="6294812" y="3642235"/>
                <a:chExt cx="3207370" cy="29429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9FC6374-41CA-5E3D-713C-9E697B844F84}"/>
                    </a:ext>
                  </a:extLst>
                </p:cNvPr>
                <p:cNvSpPr/>
                <p:nvPr/>
              </p:nvSpPr>
              <p:spPr>
                <a:xfrm>
                  <a:off x="885418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03D251A-8491-78AA-BD33-138E1E6783B7}"/>
                    </a:ext>
                  </a:extLst>
                </p:cNvPr>
                <p:cNvSpPr/>
                <p:nvPr/>
              </p:nvSpPr>
              <p:spPr>
                <a:xfrm>
                  <a:off x="8222497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5B835E4-2214-DA0C-31E3-D75B0C167C7D}"/>
                    </a:ext>
                  </a:extLst>
                </p:cNvPr>
                <p:cNvSpPr/>
                <p:nvPr/>
              </p:nvSpPr>
              <p:spPr>
                <a:xfrm>
                  <a:off x="759081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DCE8C7C-9C97-1B0A-DB1B-68C96F7D0352}"/>
                    </a:ext>
                  </a:extLst>
                </p:cNvPr>
                <p:cNvSpPr/>
                <p:nvPr/>
              </p:nvSpPr>
              <p:spPr>
                <a:xfrm>
                  <a:off x="694281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1B8E943-2CD6-45D3-B4FC-CC0EF97EED41}"/>
                    </a:ext>
                  </a:extLst>
                </p:cNvPr>
                <p:cNvSpPr/>
                <p:nvPr/>
              </p:nvSpPr>
              <p:spPr>
                <a:xfrm>
                  <a:off x="629481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F9254202-EF39-8EE7-F6AA-D64D11128374}"/>
                  </a:ext>
                </a:extLst>
              </p:cNvPr>
              <p:cNvSpPr/>
              <p:nvPr/>
            </p:nvSpPr>
            <p:spPr>
              <a:xfrm>
                <a:off x="6112288" y="3394422"/>
                <a:ext cx="3605048" cy="796718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E24BBE-C005-4C7C-9137-66BA3CDB8BC7}"/>
                </a:ext>
              </a:extLst>
            </p:cNvPr>
            <p:cNvSpPr txBox="1"/>
            <p:nvPr/>
          </p:nvSpPr>
          <p:spPr>
            <a:xfrm>
              <a:off x="7500386" y="2775272"/>
              <a:ext cx="1831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/>
                <a:t>Optuna + CV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A4960D-B046-526C-B6DB-CC8B95C30F0E}"/>
                </a:ext>
              </a:extLst>
            </p:cNvPr>
            <p:cNvSpPr txBox="1"/>
            <p:nvPr/>
          </p:nvSpPr>
          <p:spPr>
            <a:xfrm>
              <a:off x="6224235" y="3348851"/>
              <a:ext cx="915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/>
                <a:t>HPs</a:t>
              </a:r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9B046C0F-537B-B1B4-A758-10B3F702AF57}"/>
                </a:ext>
              </a:extLst>
            </p:cNvPr>
            <p:cNvSpPr/>
            <p:nvPr/>
          </p:nvSpPr>
          <p:spPr>
            <a:xfrm rot="16200000">
              <a:off x="7037862" y="3364240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D19AE68D-CE97-B667-28AC-EFCCE204131D}"/>
                </a:ext>
              </a:extLst>
            </p:cNvPr>
            <p:cNvSpPr/>
            <p:nvPr/>
          </p:nvSpPr>
          <p:spPr>
            <a:xfrm>
              <a:off x="9045416" y="4069507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EEFA73-E374-08E3-2CAA-5A69F5A5A384}"/>
                </a:ext>
              </a:extLst>
            </p:cNvPr>
            <p:cNvSpPr txBox="1"/>
            <p:nvPr/>
          </p:nvSpPr>
          <p:spPr>
            <a:xfrm>
              <a:off x="9229398" y="4034642"/>
              <a:ext cx="915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/>
                <a:t>Hps</a:t>
              </a:r>
              <a:r>
                <a:rPr lang="en-FR" b="1" dirty="0"/>
                <a:t>*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41A2049-8394-A6C6-C4B0-6990B3F7FD14}"/>
                </a:ext>
              </a:extLst>
            </p:cNvPr>
            <p:cNvSpPr/>
            <p:nvPr/>
          </p:nvSpPr>
          <p:spPr>
            <a:xfrm>
              <a:off x="7486863" y="4565927"/>
              <a:ext cx="3605048" cy="55482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E6CEFB-9EAB-5760-7792-2DD30F05F162}"/>
                </a:ext>
              </a:extLst>
            </p:cNvPr>
            <p:cNvSpPr/>
            <p:nvPr/>
          </p:nvSpPr>
          <p:spPr>
            <a:xfrm>
              <a:off x="7669387" y="4696196"/>
              <a:ext cx="3207370" cy="29429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2347299-71C1-1171-F85E-AAA2167393CC}"/>
                </a:ext>
              </a:extLst>
            </p:cNvPr>
            <p:cNvSpPr txBox="1"/>
            <p:nvPr/>
          </p:nvSpPr>
          <p:spPr>
            <a:xfrm>
              <a:off x="7720168" y="4227372"/>
              <a:ext cx="1245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b="1" dirty="0"/>
                <a:t>Final train</a:t>
              </a: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A00B18D-3606-5CB8-C202-FEDF3AACCE2F}"/>
                </a:ext>
              </a:extLst>
            </p:cNvPr>
            <p:cNvSpPr/>
            <p:nvPr/>
          </p:nvSpPr>
          <p:spPr>
            <a:xfrm>
              <a:off x="9045416" y="5252220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pic>
          <p:nvPicPr>
            <p:cNvPr id="47" name="Graphic 46" descr="Robot with solid fill">
              <a:extLst>
                <a:ext uri="{FF2B5EF4-FFF2-40B4-BE49-F238E27FC236}">
                  <a16:creationId xmlns:a16="http://schemas.microsoft.com/office/drawing/2014/main" id="{6381433D-79E1-6FEF-418F-3475652A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2909" y="5617730"/>
              <a:ext cx="968983" cy="968983"/>
            </a:xfrm>
            <a:prstGeom prst="rect">
              <a:avLst/>
            </a:prstGeom>
          </p:spPr>
        </p:pic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CFC9C39C-164C-C8E3-FE97-33248CDD13FE}"/>
                </a:ext>
              </a:extLst>
            </p:cNvPr>
            <p:cNvSpPr/>
            <p:nvPr/>
          </p:nvSpPr>
          <p:spPr>
            <a:xfrm rot="10800000">
              <a:off x="9520324" y="5615213"/>
              <a:ext cx="472966" cy="8617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2736E888-25D8-A90B-4BA9-89F32CCA3C0A}"/>
                </a:ext>
              </a:extLst>
            </p:cNvPr>
            <p:cNvSpPr/>
            <p:nvPr/>
          </p:nvSpPr>
          <p:spPr>
            <a:xfrm rot="16200000">
              <a:off x="7043380" y="4697091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50428D-0BCF-15C9-60B8-1533E51D2250}"/>
                </a:ext>
              </a:extLst>
            </p:cNvPr>
            <p:cNvSpPr txBox="1"/>
            <p:nvPr/>
          </p:nvSpPr>
          <p:spPr>
            <a:xfrm>
              <a:off x="5374980" y="4683981"/>
              <a:ext cx="181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err="1"/>
                <a:t>n_</a:t>
              </a:r>
              <a:r>
                <a:rPr lang="en-GB" sz="1600" b="1" dirty="0" err="1"/>
                <a:t>estimators</a:t>
              </a:r>
              <a:endParaRPr lang="en-FR" b="1" dirty="0"/>
            </a:p>
          </p:txBody>
        </p:sp>
        <p:pic>
          <p:nvPicPr>
            <p:cNvPr id="53" name="Graphic 52" descr="Robot with solid fill">
              <a:extLst>
                <a:ext uri="{FF2B5EF4-FFF2-40B4-BE49-F238E27FC236}">
                  <a16:creationId xmlns:a16="http://schemas.microsoft.com/office/drawing/2014/main" id="{FD32DDE2-8B5F-99DE-E542-F9A7D8546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4593" y="2631702"/>
              <a:ext cx="470780" cy="470780"/>
            </a:xfrm>
            <a:prstGeom prst="rect">
              <a:avLst/>
            </a:prstGeom>
          </p:spPr>
        </p:pic>
        <p:pic>
          <p:nvPicPr>
            <p:cNvPr id="54" name="Graphic 53" descr="Robot with solid fill">
              <a:extLst>
                <a:ext uri="{FF2B5EF4-FFF2-40B4-BE49-F238E27FC236}">
                  <a16:creationId xmlns:a16="http://schemas.microsoft.com/office/drawing/2014/main" id="{F283D705-FF3B-7B73-79D3-229EF431F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2642" y="4080949"/>
              <a:ext cx="470780" cy="470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22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Results on </a:t>
            </a:r>
            <a:r>
              <a:rPr lang="en-ZA" dirty="0" err="1"/>
              <a:t>Testset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4383488" cy="4119463"/>
          </a:xfrm>
        </p:spPr>
        <p:txBody>
          <a:bodyPr>
            <a:normAutofit/>
          </a:bodyPr>
          <a:lstStyle/>
          <a:p>
            <a:r>
              <a:rPr lang="en-GB" sz="1800" b="1" u="sng" dirty="0"/>
              <a:t>Custom evaluation metric:</a:t>
            </a:r>
          </a:p>
          <a:p>
            <a:pPr lvl="1"/>
            <a:r>
              <a:rPr lang="en-GB" sz="1800" dirty="0"/>
              <a:t>Average of AUC scores for all classes: “</a:t>
            </a:r>
            <a:r>
              <a:rPr lang="en-GB" sz="1800" dirty="0" err="1"/>
              <a:t>my_auc_avg</a:t>
            </a:r>
            <a:r>
              <a:rPr lang="en-GB" sz="1800" dirty="0"/>
              <a:t>”</a:t>
            </a:r>
          </a:p>
          <a:p>
            <a:pPr lvl="1"/>
            <a:r>
              <a:rPr lang="en-GB" sz="1800" dirty="0"/>
              <a:t>Use of </a:t>
            </a:r>
            <a:r>
              <a:rPr lang="en-GB" sz="1800" dirty="0">
                <a:hlinkClick r:id="rId2"/>
              </a:rPr>
              <a:t>LightGBM Python API</a:t>
            </a:r>
            <a:endParaRPr lang="en-GB" sz="1800" dirty="0"/>
          </a:p>
          <a:p>
            <a:endParaRPr lang="en-GB" sz="1800" b="1" u="sng" dirty="0"/>
          </a:p>
          <a:p>
            <a:r>
              <a:rPr lang="en-GB" sz="1800" b="1" u="sng" dirty="0"/>
              <a:t>Interpretations:</a:t>
            </a:r>
          </a:p>
          <a:p>
            <a:pPr lvl="1"/>
            <a:r>
              <a:rPr lang="en-GB" sz="1800" dirty="0"/>
              <a:t>Performance gain over benchmark: </a:t>
            </a:r>
            <a:r>
              <a:rPr lang="en-GB" sz="1800" b="1" dirty="0"/>
              <a:t>+8%</a:t>
            </a:r>
            <a:r>
              <a:rPr lang="en-GB" sz="1800" dirty="0"/>
              <a:t> with score of </a:t>
            </a:r>
            <a:r>
              <a:rPr lang="en-GB" sz="1800" b="1" dirty="0"/>
              <a:t>0.</a:t>
            </a:r>
            <a:r>
              <a:rPr lang="en-FR" sz="1800" b="1" dirty="0"/>
              <a:t>898</a:t>
            </a:r>
            <a:endParaRPr lang="en-GB" sz="1800" dirty="0"/>
          </a:p>
          <a:p>
            <a:pPr lvl="1"/>
            <a:r>
              <a:rPr lang="en-GB" sz="1800" dirty="0"/>
              <a:t>Least well-predicted classes are those with the most data..!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E5404A85-66AE-994E-90F3-CB848D37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96" y="1931437"/>
            <a:ext cx="6434682" cy="38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0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Results on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2" y="2108722"/>
            <a:ext cx="8583895" cy="4627744"/>
          </a:xfrm>
        </p:spPr>
        <p:txBody>
          <a:bodyPr>
            <a:noAutofit/>
          </a:bodyPr>
          <a:lstStyle/>
          <a:p>
            <a:r>
              <a:rPr lang="en-GB" sz="1800" b="1" u="sng" dirty="0"/>
              <a:t>Kaggle ranking:</a:t>
            </a:r>
          </a:p>
          <a:p>
            <a:pPr lvl="1"/>
            <a:r>
              <a:rPr lang="en-GB" sz="1800" dirty="0"/>
              <a:t>Mean </a:t>
            </a:r>
            <a:r>
              <a:rPr lang="en-GB" sz="1800" dirty="0" err="1"/>
              <a:t>auc</a:t>
            </a:r>
            <a:r>
              <a:rPr lang="en-GB" sz="1800" dirty="0"/>
              <a:t> score of </a:t>
            </a:r>
            <a:r>
              <a:rPr lang="en-GB" sz="1800" b="1" dirty="0"/>
              <a:t>0.89383</a:t>
            </a:r>
            <a:r>
              <a:rPr lang="en-GB" sz="1800" dirty="0"/>
              <a:t> on the hidden test set</a:t>
            </a:r>
          </a:p>
          <a:p>
            <a:pPr lvl="1"/>
            <a:r>
              <a:rPr lang="en-GB" sz="1800" dirty="0"/>
              <a:t>Ranked</a:t>
            </a:r>
            <a:r>
              <a:rPr lang="en-GB" sz="1800" b="1" dirty="0"/>
              <a:t> 220</a:t>
            </a:r>
            <a:r>
              <a:rPr lang="en-GB" sz="1800" dirty="0"/>
              <a:t> over </a:t>
            </a:r>
            <a:r>
              <a:rPr lang="en-GB" sz="1800" b="1" dirty="0"/>
              <a:t>1300 teams</a:t>
            </a:r>
            <a:r>
              <a:rPr lang="en-GB" sz="1800" dirty="0"/>
              <a:t> i.e. in the first </a:t>
            </a:r>
            <a:r>
              <a:rPr lang="en-GB" sz="1800" b="1" dirty="0"/>
              <a:t>17%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b="1" u="sng" dirty="0"/>
              <a:t>Next steps:</a:t>
            </a:r>
          </a:p>
          <a:p>
            <a:pPr lvl="1"/>
            <a:r>
              <a:rPr lang="en-GB" sz="1800" dirty="0"/>
              <a:t>Integrate the </a:t>
            </a:r>
            <a:r>
              <a:rPr lang="en-GB" sz="1800" dirty="0">
                <a:hlinkClick r:id="rId2"/>
              </a:rPr>
              <a:t>original dataset</a:t>
            </a:r>
            <a:r>
              <a:rPr lang="en-GB" sz="1800" dirty="0"/>
              <a:t> – adding 2k of data - as suggested by Kaggle</a:t>
            </a:r>
          </a:p>
          <a:p>
            <a:pPr lvl="1"/>
            <a:r>
              <a:rPr lang="en-GB" sz="1800" dirty="0"/>
              <a:t>Invest much more time on feature engineering &amp; </a:t>
            </a:r>
            <a:r>
              <a:rPr lang="en-GB" sz="1800" dirty="0" err="1"/>
              <a:t>modeling</a:t>
            </a:r>
            <a:r>
              <a:rPr lang="en-GB" sz="1800" dirty="0"/>
              <a:t>:</a:t>
            </a:r>
          </a:p>
          <a:p>
            <a:pPr lvl="2"/>
            <a:r>
              <a:rPr lang="en-GB" sz="1800" dirty="0"/>
              <a:t>PCA, Outliers, </a:t>
            </a:r>
            <a:r>
              <a:rPr lang="en-GB" sz="1800" dirty="0" err="1"/>
              <a:t>Umap</a:t>
            </a:r>
            <a:r>
              <a:rPr lang="en-GB" sz="1800" dirty="0"/>
              <a:t> &amp; Clustering, Ensemble model, Class weights etc…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E8F8CC39-A38F-8F31-4937-539A87DD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52" y="3429000"/>
            <a:ext cx="7772400" cy="1022867"/>
          </a:xfrm>
          <a:prstGeom prst="rect">
            <a:avLst/>
          </a:prstGeom>
        </p:spPr>
      </p:pic>
      <p:pic>
        <p:nvPicPr>
          <p:cNvPr id="7" name="Picture 6" descr="A logo with blue text&#10;&#10;Description automatically generated">
            <a:extLst>
              <a:ext uri="{FF2B5EF4-FFF2-40B4-BE49-F238E27FC236}">
                <a16:creationId xmlns:a16="http://schemas.microsoft.com/office/drawing/2014/main" id="{52383B1D-D90F-35F4-9B59-BB0722FE4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155" y="0"/>
            <a:ext cx="159895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16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</TotalTime>
  <Words>547</Words>
  <Application>Microsoft Macintosh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 Neue</vt:lpstr>
      <vt:lpstr>Inter</vt:lpstr>
      <vt:lpstr>Söhne</vt:lpstr>
      <vt:lpstr>Tisa Offc Serif Pro</vt:lpstr>
      <vt:lpstr>Univers Light</vt:lpstr>
      <vt:lpstr>Wingdings</vt:lpstr>
      <vt:lpstr>Custom</vt:lpstr>
      <vt:lpstr>Technical test  Steel Plate Defect Prediction:   A simple &amp; pragmatical approach of ML    31/05/2024                                                                                           Nicolas Legrand</vt:lpstr>
      <vt:lpstr>Introduction</vt:lpstr>
      <vt:lpstr>Summary</vt:lpstr>
      <vt:lpstr>Data Overview: Targets</vt:lpstr>
      <vt:lpstr>Data Overview: Features</vt:lpstr>
      <vt:lpstr>Methodology</vt:lpstr>
      <vt:lpstr>Methodology</vt:lpstr>
      <vt:lpstr>Results on Testset</vt:lpstr>
      <vt:lpstr>Results on Kaggle</vt:lpstr>
      <vt:lpstr>Final Thoughts</vt:lpstr>
      <vt:lpstr>Thank you!</vt:lpstr>
      <vt:lpstr>Appendices:</vt:lpstr>
      <vt:lpstr>Appendices:</vt:lpstr>
      <vt:lpstr>Appendices: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Nicolas Legrand</cp:lastModifiedBy>
  <cp:revision>153</cp:revision>
  <dcterms:created xsi:type="dcterms:W3CDTF">2024-01-11T18:09:01Z</dcterms:created>
  <dcterms:modified xsi:type="dcterms:W3CDTF">2024-05-28T08:06:25Z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