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69" r:id="rId4"/>
    <p:sldId id="270" r:id="rId5"/>
    <p:sldId id="271" r:id="rId6"/>
    <p:sldId id="272" r:id="rId7"/>
    <p:sldId id="273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172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461D1-05D2-4091-815B-F51A139F1E7A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3805A-A32E-46C4-B6F3-C49417C08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87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사용자명 입력</a:t>
            </a:r>
            <a:r>
              <a:rPr lang="en-US" altLang="ko-KR" dirty="0"/>
              <a:t>. </a:t>
            </a:r>
            <a:r>
              <a:rPr lang="ko-KR" altLang="en-US" dirty="0"/>
              <a:t>소문자로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비밀번호 입력</a:t>
            </a:r>
            <a:r>
              <a:rPr lang="en-US" altLang="ko-KR" dirty="0"/>
              <a:t>. </a:t>
            </a:r>
            <a:r>
              <a:rPr lang="ko-KR" altLang="en-US" dirty="0"/>
              <a:t>입력 시 화면에 비밀번호가 보이지 않음</a:t>
            </a:r>
            <a:r>
              <a:rPr lang="en-US" altLang="ko-KR" dirty="0"/>
              <a:t>. </a:t>
            </a:r>
            <a:r>
              <a:rPr lang="ko-KR" altLang="en-US" dirty="0"/>
              <a:t>정상적으로 입력되고 있는 것이니 입력 후 </a:t>
            </a:r>
            <a:r>
              <a:rPr lang="ko-KR" altLang="en-US" dirty="0" err="1"/>
              <a:t>엔터</a:t>
            </a:r>
            <a:r>
              <a:rPr lang="en-US" altLang="ko-KR" dirty="0"/>
              <a:t>.</a:t>
            </a:r>
            <a:r>
              <a:rPr lang="ko-KR" altLang="en-US" dirty="0"/>
              <a:t> 비밀번호는 꼭 기억할 것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비밀번호 재입력</a:t>
            </a:r>
            <a:r>
              <a:rPr lang="en-US" altLang="ko-KR" dirty="0"/>
              <a:t>. 2</a:t>
            </a:r>
            <a:r>
              <a:rPr lang="ko-KR" altLang="en-US" dirty="0"/>
              <a:t>와 마찬가지로 입력한 값이 보이지 않아도 정상적으로 입력되고 있으니 입력 후 </a:t>
            </a:r>
            <a:r>
              <a:rPr lang="ko-KR" altLang="en-US" dirty="0" err="1"/>
              <a:t>엔터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1~3</a:t>
            </a:r>
            <a:r>
              <a:rPr lang="ko-KR" altLang="en-US" dirty="0"/>
              <a:t>의 과정이 끝나면 다음과 같은 화면이 나옴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3805A-A32E-46C4-B6F3-C49417C08E3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86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8AC29-D10F-8363-5B37-D59BD7B2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3CB9B8-FD26-8354-8E2C-B9401E151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8D2C4-68C6-09DF-F75A-F3FE302CB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B29-ED1A-4B0B-B886-758CCF09B8E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8B185-0DB9-6BAE-7312-8C2CABCE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4D5645-53D1-5F11-B1AB-8C29917E6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A0B5-827F-4316-921E-0BD50BDE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1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D1145-9CDB-913C-B8D4-9D9AC63F1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A28546-407F-AEEF-612A-621FED3D3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73AD7-F488-5D51-914D-2CFBF89D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B29-ED1A-4B0B-B886-758CCF09B8E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84801-8384-320A-E5D9-F93B35BA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E0021-20C6-21BD-87E3-EC72AFDD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A0B5-827F-4316-921E-0BD50BDE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5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5BEFAA-4DC1-288B-3BCC-01D0BDD26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7CB151-267B-72D8-BFC2-F323B25E4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4D542A-13E1-2258-1086-9CFF3FF2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B29-ED1A-4B0B-B886-758CCF09B8E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32F63-6867-1F31-7D28-981D8CFC9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886BE-2228-3C00-169C-ABEC8F5A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A0B5-827F-4316-921E-0BD50BDE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90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21BE1-9A5A-BEF8-55CE-DFDCA587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9A8F1-4317-FBB9-4668-92254D61F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93A91F-B6D6-BE54-073E-18BA306A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B29-ED1A-4B0B-B886-758CCF09B8E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2B772E-30EB-8807-C42F-221AA3CF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07743B-774D-052F-8A9E-B6921BEE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A0B5-827F-4316-921E-0BD50BDE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7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89A33-3FB6-21C7-22E7-506604055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A7C02C-F4F7-6084-88E9-EF5E71FA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DABFC-C0DB-304B-78DB-33264105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B29-ED1A-4B0B-B886-758CCF09B8E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D790E-7923-BBCC-B8FD-9CD69781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2114F9-FB1F-80D8-3FF0-FE0AC90F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A0B5-827F-4316-921E-0BD50BDE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7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A4FA7-3864-3495-9AFE-6E6E5412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0AB013-23A7-697E-F080-5B34A2ED5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00208B-02A2-D247-8B3C-5F15CE7F8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5A8E07-DA1C-EB9A-D7AF-8B6F7B9B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B29-ED1A-4B0B-B886-758CCF09B8E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20B379-B2EF-5429-0B11-8F20310C7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EB844C-F358-7BE2-9A11-DE986E04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A0B5-827F-4316-921E-0BD50BDE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61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8C380-7713-9B99-F219-F533B28B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AF43DA-9EE8-DA83-A717-BEEE2E7C7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036438-AF68-5F38-095B-B992169C4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487EC0-6669-E55B-06F4-435C76FC8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0DA146-D1E5-786A-2B30-B9B086525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C5FDC5-3D5E-CF99-3FA2-DEDCF9F4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B29-ED1A-4B0B-B886-758CCF09B8E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150596-6E64-3C1F-FCCE-97FF83A9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5D3F4A-C501-4BAE-82F0-85EE7654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A0B5-827F-4316-921E-0BD50BDE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1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8113C-A3ED-EF53-04BB-9FF6F30D6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ADEBD5-8FFF-23A3-6714-3D48D9FA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B29-ED1A-4B0B-B886-758CCF09B8E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98E541-3ED3-27F0-EF41-3126A17B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906D74-D71B-52E5-037A-572A3ADA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A0B5-827F-4316-921E-0BD50BDE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85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62FB60-C45A-1E49-5480-8EB5A84D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B29-ED1A-4B0B-B886-758CCF09B8E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9F0EB9-4726-4D8E-E636-FDBA9E85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981496-3681-49B0-B5FA-886ADA86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A0B5-827F-4316-921E-0BD50BDE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92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EA6B1-A979-55CF-9F15-568EC09FF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11F2D-1E31-FCAE-6FB0-2B3087AA2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FACC3B-5101-46ED-F83E-0F1BAC7E8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5CD5E4-FF2C-988A-F36F-77E7F4F9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B29-ED1A-4B0B-B886-758CCF09B8E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DEA73F-F17A-ED28-7BC4-C8941A2B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81E8BD-2C16-ED3A-05B3-1F15251E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A0B5-827F-4316-921E-0BD50BDE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58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C08F7-F9A4-4CB7-6C23-38575858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A50185-9901-50F7-0344-4576CE674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721639-2E4C-8CD7-8CD5-C3F3E46EC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B2D73E-1EAB-BCE6-943F-C68879F3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B29-ED1A-4B0B-B886-758CCF09B8E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B1787D-58ED-2C57-7A48-63DFD397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E05BAA-D8AC-6607-714A-C7956672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A0B5-827F-4316-921E-0BD50BDE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4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3D0BB7-90EA-0E35-83AE-358383B5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45FE79-DD7B-A5AD-8762-3C5BB73F7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068643-9F34-DCA2-4A01-6DF43FF1E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66B29-ED1A-4B0B-B886-758CCF09B8E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0CB25-14E7-CC8F-56CC-E61AA2158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3D1FF-48D1-EED6-E9F4-9584C9036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AA0B5-827F-4316-921E-0BD50BDE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94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arn.microsoft.com/ko-kr/windows/wsl/instal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ireene.com/webimg/linux_tip1.htm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BiocManager/vignettes/BiocManager.html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weylab/RSEM/archive/refs/tags/v1.3.3.tar.gz" TargetMode="External"/><Relationship Id="rId2" Type="http://schemas.openxmlformats.org/officeDocument/2006/relationships/hyperlink" Target="https://github.com/alexdobin/STAR/releases/download/2.7.10b/STAR_2.7.10b.zip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conda-forge/miniforg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B2BB5C-233A-2EE0-5C3C-0D24397E7AB8}"/>
              </a:ext>
            </a:extLst>
          </p:cNvPr>
          <p:cNvSpPr txBox="1"/>
          <p:nvPr/>
        </p:nvSpPr>
        <p:spPr>
          <a:xfrm>
            <a:off x="1398" y="0"/>
            <a:ext cx="12190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171717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WSL</a:t>
            </a:r>
            <a:r>
              <a:rPr lang="ko-KR" altLang="en-US" b="1" i="0" dirty="0">
                <a:solidFill>
                  <a:srgbClr val="171717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을 사용하여 </a:t>
            </a:r>
            <a:r>
              <a:rPr lang="en-US" altLang="ko-KR" b="1" i="0" dirty="0">
                <a:solidFill>
                  <a:srgbClr val="171717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Windows</a:t>
            </a:r>
            <a:r>
              <a:rPr lang="ko-KR" altLang="en-US" b="1" i="0" dirty="0">
                <a:solidFill>
                  <a:srgbClr val="171717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에 </a:t>
            </a:r>
            <a:r>
              <a:rPr lang="en-US" altLang="ko-KR" b="1" i="0" dirty="0">
                <a:solidFill>
                  <a:srgbClr val="171717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Linux </a:t>
            </a:r>
            <a:r>
              <a:rPr lang="ko-KR" altLang="en-US" b="1" i="0" dirty="0">
                <a:solidFill>
                  <a:srgbClr val="171717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설치 </a:t>
            </a:r>
            <a:r>
              <a:rPr lang="en-US" altLang="ko-KR" b="1" i="0" dirty="0">
                <a:solidFill>
                  <a:srgbClr val="171717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(</a:t>
            </a:r>
            <a:r>
              <a:rPr lang="en-US" altLang="ko-KR" b="1" i="0" dirty="0">
                <a:solidFill>
                  <a:srgbClr val="171717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hlinkClick r:id="rId2"/>
              </a:rPr>
              <a:t>https://learn.microsoft.com/ko-kr/windows/wsl/install</a:t>
            </a:r>
            <a:r>
              <a:rPr lang="en-US" altLang="ko-KR" b="1" i="0" dirty="0">
                <a:solidFill>
                  <a:srgbClr val="171717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)</a:t>
            </a:r>
          </a:p>
          <a:p>
            <a:pPr algn="l"/>
            <a:endParaRPr lang="ko-KR" altLang="en-US" b="1" i="0" dirty="0">
              <a:solidFill>
                <a:srgbClr val="171717"/>
              </a:solidFill>
              <a:effectLst/>
              <a:highlight>
                <a:srgbClr val="FFFF00"/>
              </a:highlight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26430-84AB-205F-1BAE-3D64715830C0}"/>
              </a:ext>
            </a:extLst>
          </p:cNvPr>
          <p:cNvSpPr txBox="1"/>
          <p:nvPr/>
        </p:nvSpPr>
        <p:spPr>
          <a:xfrm>
            <a:off x="0" y="409575"/>
            <a:ext cx="12192000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Window </a:t>
            </a:r>
            <a:r>
              <a:rPr lang="ko-KR" altLang="en-US" b="1" dirty="0"/>
              <a:t>버전확인</a:t>
            </a:r>
            <a:r>
              <a:rPr lang="en-US" altLang="ko-KR" dirty="0"/>
              <a:t>: 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Windows 10 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버전 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2004 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이상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빌드 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19041 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이상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) 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또는 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Windows 11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WSL </a:t>
            </a:r>
            <a:r>
              <a:rPr lang="ko-KR" altLang="en-US" b="1" dirty="0"/>
              <a:t>설치 명령</a:t>
            </a:r>
            <a:r>
              <a:rPr lang="en-US" altLang="ko-KR" dirty="0"/>
              <a:t>: </a:t>
            </a:r>
            <a:r>
              <a:rPr lang="ko-KR" altLang="en-US" dirty="0"/>
              <a:t>왼쪽 하단         버튼 우 클릭 →</a:t>
            </a:r>
            <a:r>
              <a:rPr lang="en-US" altLang="ko-KR" dirty="0"/>
              <a:t> ‘Windows PowerShell (</a:t>
            </a:r>
            <a:r>
              <a:rPr lang="ko-KR" altLang="en-US" dirty="0"/>
              <a:t>관리자</a:t>
            </a:r>
            <a:r>
              <a:rPr lang="en-US" altLang="ko-KR" dirty="0"/>
              <a:t>)’ </a:t>
            </a:r>
            <a:r>
              <a:rPr lang="ko-KR" altLang="en-US" dirty="0"/>
              <a:t>실행 →</a:t>
            </a:r>
            <a:r>
              <a:rPr lang="en-US" altLang="ko-KR" dirty="0"/>
              <a:t> </a:t>
            </a:r>
            <a:r>
              <a:rPr lang="en-US" altLang="ko-KR" dirty="0" err="1">
                <a:highlight>
                  <a:srgbClr val="C0C0C0"/>
                </a:highlight>
              </a:rPr>
              <a:t>wsl</a:t>
            </a:r>
            <a:r>
              <a:rPr lang="en-US" altLang="ko-KR" dirty="0">
                <a:highlight>
                  <a:srgbClr val="C0C0C0"/>
                </a:highlight>
              </a:rPr>
              <a:t> --install</a:t>
            </a:r>
            <a:r>
              <a:rPr lang="en-US" altLang="ko-KR" dirty="0"/>
              <a:t> </a:t>
            </a:r>
            <a:r>
              <a:rPr lang="ko-KR" altLang="en-US" dirty="0"/>
              <a:t>입력 → 컴퓨터 재부팅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/>
              <a:t>설치된 기본 </a:t>
            </a:r>
            <a:r>
              <a:rPr lang="en-US" altLang="ko-KR" b="1" dirty="0"/>
              <a:t>Linux </a:t>
            </a:r>
            <a:r>
              <a:rPr lang="ko-KR" altLang="en-US" b="1" dirty="0" err="1"/>
              <a:t>배포판</a:t>
            </a:r>
            <a:r>
              <a:rPr lang="ko-KR" altLang="en-US" b="1" dirty="0"/>
              <a:t> 변경</a:t>
            </a:r>
            <a:r>
              <a:rPr lang="en-US" altLang="ko-KR" dirty="0"/>
              <a:t>:  </a:t>
            </a:r>
            <a:r>
              <a:rPr lang="en-US" altLang="ko-KR" dirty="0" err="1">
                <a:highlight>
                  <a:srgbClr val="C0C0C0"/>
                </a:highlight>
              </a:rPr>
              <a:t>wsl</a:t>
            </a:r>
            <a:r>
              <a:rPr lang="en-US" altLang="ko-KR" dirty="0">
                <a:highlight>
                  <a:srgbClr val="C0C0C0"/>
                </a:highlight>
              </a:rPr>
              <a:t> --list –online</a:t>
            </a:r>
            <a:r>
              <a:rPr lang="en-US" altLang="ko-KR" dirty="0"/>
              <a:t> </a:t>
            </a:r>
            <a:r>
              <a:rPr lang="ko-KR" altLang="en-US" dirty="0"/>
              <a:t>입력하여 다운로드 가능 </a:t>
            </a:r>
            <a:r>
              <a:rPr lang="en-US" altLang="ko-KR" dirty="0"/>
              <a:t>Linux </a:t>
            </a:r>
            <a:r>
              <a:rPr lang="ko-KR" altLang="en-US" dirty="0" err="1"/>
              <a:t>배포판</a:t>
            </a:r>
            <a:r>
              <a:rPr lang="ko-KR" altLang="en-US" dirty="0"/>
              <a:t> 목록 확인 → </a:t>
            </a:r>
            <a:br>
              <a:rPr lang="en-US" altLang="ko-KR" dirty="0"/>
            </a:br>
            <a:r>
              <a:rPr lang="en-US" altLang="ko-KR" dirty="0" err="1">
                <a:highlight>
                  <a:srgbClr val="C0C0C0"/>
                </a:highlight>
              </a:rPr>
              <a:t>wsl</a:t>
            </a:r>
            <a:r>
              <a:rPr lang="en-US" altLang="ko-KR" dirty="0">
                <a:highlight>
                  <a:srgbClr val="C0C0C0"/>
                </a:highlight>
              </a:rPr>
              <a:t> --install –d Ubuntu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0C6CC5E-7DB5-BBF9-B01B-44CC558F6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587" y="923685"/>
            <a:ext cx="466725" cy="4000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1C1D04D-FBB9-2325-DE18-3B262316F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25" y="2660339"/>
            <a:ext cx="6957332" cy="32840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012935-5095-55CD-0B12-0CE2FF3442A2}"/>
              </a:ext>
            </a:extLst>
          </p:cNvPr>
          <p:cNvSpPr txBox="1"/>
          <p:nvPr/>
        </p:nvSpPr>
        <p:spPr>
          <a:xfrm>
            <a:off x="78377" y="6263759"/>
            <a:ext cx="11974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171717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리눅스 기본 명령어 </a:t>
            </a:r>
            <a:r>
              <a:rPr lang="en-US" altLang="ko-KR" b="1" i="0" dirty="0">
                <a:solidFill>
                  <a:srgbClr val="171717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(</a:t>
            </a:r>
            <a:r>
              <a:rPr lang="en-US" altLang="ko-KR" b="1" i="0" dirty="0">
                <a:solidFill>
                  <a:srgbClr val="171717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hlinkClick r:id="rId5"/>
              </a:rPr>
              <a:t>https://www.mireene.com/webimg/linux_tip1.htm</a:t>
            </a:r>
            <a:r>
              <a:rPr lang="en-US" altLang="ko-KR" b="1" i="0" dirty="0">
                <a:solidFill>
                  <a:srgbClr val="171717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4B51C-EBD5-998E-FBCD-77C8468AFEF1}"/>
              </a:ext>
            </a:extLst>
          </p:cNvPr>
          <p:cNvSpPr txBox="1"/>
          <p:nvPr/>
        </p:nvSpPr>
        <p:spPr>
          <a:xfrm>
            <a:off x="4074251" y="6550223"/>
            <a:ext cx="2474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위 링크 들어가면 확인 가능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12443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7344BE-711E-76B3-1FE6-7F7B10408A43}"/>
              </a:ext>
            </a:extLst>
          </p:cNvPr>
          <p:cNvSpPr txBox="1"/>
          <p:nvPr/>
        </p:nvSpPr>
        <p:spPr>
          <a:xfrm>
            <a:off x="0" y="0"/>
            <a:ext cx="12192000" cy="211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5-7. </a:t>
            </a:r>
            <a:r>
              <a:rPr lang="en-US" altLang="ko-KR" dirty="0" err="1"/>
              <a:t>Mambaforge</a:t>
            </a:r>
            <a:r>
              <a:rPr lang="en-US" altLang="ko-KR" dirty="0"/>
              <a:t> will now be installed into this location (</a:t>
            </a:r>
            <a:r>
              <a:rPr lang="ko-KR" altLang="en-US" dirty="0"/>
              <a:t>설치 장소 묻는 창</a:t>
            </a:r>
            <a:r>
              <a:rPr lang="en-US" altLang="ko-KR" dirty="0"/>
              <a:t>)</a:t>
            </a:r>
            <a:r>
              <a:rPr lang="ko-KR" altLang="en-US" dirty="0"/>
              <a:t> 나옴 → </a:t>
            </a:r>
            <a:r>
              <a:rPr lang="en-US" altLang="ko-KR" dirty="0"/>
              <a:t>enter </a:t>
            </a:r>
            <a:r>
              <a:rPr lang="ko-KR" altLang="en-US" dirty="0"/>
              <a:t>→ 설치 자동 진행됨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5-8. Do you wish the installer to initialize </a:t>
            </a:r>
            <a:r>
              <a:rPr lang="en-US" altLang="ko-KR" dirty="0" err="1"/>
              <a:t>Mambaforge</a:t>
            </a:r>
            <a:r>
              <a:rPr lang="en-US" altLang="ko-KR" dirty="0"/>
              <a:t> by running </a:t>
            </a:r>
            <a:r>
              <a:rPr lang="en-US" altLang="ko-KR" dirty="0" err="1"/>
              <a:t>conda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 [yes </a:t>
            </a:r>
            <a:r>
              <a:rPr lang="ko-KR" altLang="en-US" dirty="0" err="1"/>
              <a:t>ㅣ</a:t>
            </a:r>
            <a:r>
              <a:rPr lang="en-US" altLang="ko-KR" dirty="0"/>
              <a:t>no] </a:t>
            </a:r>
            <a:r>
              <a:rPr lang="ko-KR" altLang="en-US" dirty="0"/>
              <a:t>나옴 → </a:t>
            </a:r>
            <a:r>
              <a:rPr lang="en-US" altLang="ko-KR" dirty="0">
                <a:highlight>
                  <a:srgbClr val="C0C0C0"/>
                </a:highlight>
              </a:rPr>
              <a:t>yes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5-9. </a:t>
            </a:r>
            <a:r>
              <a:rPr lang="en-US" altLang="ko-KR" dirty="0">
                <a:highlight>
                  <a:srgbClr val="C0C0C0"/>
                </a:highlight>
              </a:rPr>
              <a:t>ls</a:t>
            </a:r>
            <a:r>
              <a:rPr lang="en-US" altLang="ko-KR" dirty="0"/>
              <a:t> </a:t>
            </a:r>
            <a:r>
              <a:rPr lang="ko-KR" altLang="en-US" dirty="0"/>
              <a:t>입력하여 </a:t>
            </a:r>
            <a:r>
              <a:rPr lang="en-US" altLang="ko-KR" dirty="0" err="1">
                <a:solidFill>
                  <a:srgbClr val="0070C0"/>
                </a:solidFill>
              </a:rPr>
              <a:t>mambaforge</a:t>
            </a:r>
            <a:r>
              <a:rPr lang="en-US" altLang="ko-KR" dirty="0"/>
              <a:t> </a:t>
            </a:r>
            <a:r>
              <a:rPr lang="ko-KR" altLang="en-US" dirty="0"/>
              <a:t>존재 확인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5-10. </a:t>
            </a:r>
            <a:r>
              <a:rPr lang="en-US" altLang="ko-KR" dirty="0">
                <a:highlight>
                  <a:srgbClr val="C0C0C0"/>
                </a:highlight>
              </a:rPr>
              <a:t>source ~/.</a:t>
            </a:r>
            <a:r>
              <a:rPr lang="en-US" altLang="ko-KR" dirty="0" err="1">
                <a:highlight>
                  <a:srgbClr val="C0C0C0"/>
                </a:highlight>
              </a:rPr>
              <a:t>bashrc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5-11. (base)</a:t>
            </a:r>
            <a:r>
              <a:rPr lang="ko-KR" altLang="en-US" dirty="0"/>
              <a:t> 로 바뀐 것 확인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0A1EE5-B812-064F-84E0-058C6D5B9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44" y="2373091"/>
            <a:ext cx="6716062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81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D4B8E0-30C8-764D-ACFD-03212719A76D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highlight>
                  <a:srgbClr val="FFFF00"/>
                </a:highlight>
              </a:rPr>
              <a:t>Ubuntu</a:t>
            </a:r>
            <a:r>
              <a:rPr lang="ko-KR" altLang="en-US" b="1" dirty="0">
                <a:highlight>
                  <a:srgbClr val="FFFF00"/>
                </a:highlight>
              </a:rPr>
              <a:t>에 </a:t>
            </a:r>
            <a:r>
              <a:rPr lang="en-US" altLang="ko-KR" b="1" dirty="0">
                <a:highlight>
                  <a:srgbClr val="FFFF00"/>
                </a:highlight>
              </a:rPr>
              <a:t>R installation </a:t>
            </a:r>
            <a:r>
              <a:rPr lang="en-US" altLang="ko-KR" sz="1600" b="1" dirty="0">
                <a:highlight>
                  <a:srgbClr val="FFFF00"/>
                </a:highlight>
              </a:rPr>
              <a:t>(</a:t>
            </a:r>
            <a:r>
              <a:rPr lang="en-US" altLang="ko-KR" sz="1600" b="1" dirty="0">
                <a:highlight>
                  <a:srgbClr val="FFFF00"/>
                </a:highlight>
                <a:hlinkClick r:id="rId2"/>
              </a:rPr>
              <a:t>https://cran.r-project.org/web/packages/BiocManager/vignettes/BiocManager.html</a:t>
            </a:r>
            <a:r>
              <a:rPr lang="en-US" altLang="ko-KR" sz="1600" b="1" dirty="0">
                <a:highlight>
                  <a:srgbClr val="FFFF00"/>
                </a:highlight>
              </a:rPr>
              <a:t>)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89E277-5F3F-61A5-07FF-EAB6E61B05E2}"/>
              </a:ext>
            </a:extLst>
          </p:cNvPr>
          <p:cNvSpPr txBox="1"/>
          <p:nvPr/>
        </p:nvSpPr>
        <p:spPr>
          <a:xfrm>
            <a:off x="0" y="586596"/>
            <a:ext cx="1219200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6. R installation: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6-1. Ubuntu </a:t>
            </a:r>
            <a:r>
              <a:rPr lang="ko-KR" altLang="en-US" dirty="0"/>
              <a:t>실행 → </a:t>
            </a:r>
            <a:r>
              <a:rPr lang="en-US" altLang="ko-KR" dirty="0">
                <a:highlight>
                  <a:srgbClr val="C0C0C0"/>
                </a:highlight>
              </a:rPr>
              <a:t>mamba</a:t>
            </a:r>
            <a:r>
              <a:rPr lang="ko-KR" altLang="en-US" dirty="0">
                <a:highlight>
                  <a:srgbClr val="C0C0C0"/>
                </a:highlight>
              </a:rPr>
              <a:t> </a:t>
            </a:r>
            <a:r>
              <a:rPr lang="en-US" altLang="ko-KR" dirty="0">
                <a:highlight>
                  <a:srgbClr val="C0C0C0"/>
                </a:highlight>
              </a:rPr>
              <a:t>install</a:t>
            </a:r>
            <a:r>
              <a:rPr lang="ko-KR" altLang="en-US" dirty="0">
                <a:highlight>
                  <a:srgbClr val="C0C0C0"/>
                </a:highlight>
              </a:rPr>
              <a:t> </a:t>
            </a:r>
            <a:r>
              <a:rPr lang="en-US" altLang="ko-KR" dirty="0">
                <a:highlight>
                  <a:srgbClr val="C0C0C0"/>
                </a:highlight>
              </a:rPr>
              <a:t>R</a:t>
            </a:r>
            <a:r>
              <a:rPr lang="ko-KR" altLang="en-US" dirty="0"/>
              <a:t> 입력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6-2. </a:t>
            </a:r>
            <a:r>
              <a:rPr lang="en-US" altLang="ko-KR" dirty="0">
                <a:highlight>
                  <a:srgbClr val="C0C0C0"/>
                </a:highlight>
              </a:rPr>
              <a:t>mamba</a:t>
            </a:r>
            <a:r>
              <a:rPr lang="ko-KR" altLang="en-US" dirty="0">
                <a:highlight>
                  <a:srgbClr val="C0C0C0"/>
                </a:highlight>
              </a:rPr>
              <a:t> </a:t>
            </a:r>
            <a:r>
              <a:rPr lang="en-US" altLang="ko-KR" dirty="0">
                <a:highlight>
                  <a:srgbClr val="C0C0C0"/>
                </a:highlight>
              </a:rPr>
              <a:t>install</a:t>
            </a:r>
            <a:r>
              <a:rPr lang="ko-KR" altLang="en-US" dirty="0">
                <a:highlight>
                  <a:srgbClr val="C0C0C0"/>
                </a:highlight>
              </a:rPr>
              <a:t> </a:t>
            </a:r>
            <a:r>
              <a:rPr lang="en-US" altLang="ko-KR" dirty="0">
                <a:highlight>
                  <a:srgbClr val="C0C0C0"/>
                </a:highlight>
              </a:rPr>
              <a:t>radian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6-3. confirm changes: [Y / n ] </a:t>
            </a:r>
            <a:r>
              <a:rPr lang="ko-KR" altLang="en-US" dirty="0"/>
              <a:t>창 나타남→ </a:t>
            </a:r>
            <a:r>
              <a:rPr lang="en-US" altLang="ko-KR" dirty="0">
                <a:highlight>
                  <a:srgbClr val="C0C0C0"/>
                </a:highlight>
              </a:rPr>
              <a:t>Y</a:t>
            </a:r>
            <a:r>
              <a:rPr lang="en-US" altLang="ko-KR" dirty="0"/>
              <a:t> </a:t>
            </a:r>
            <a:r>
              <a:rPr lang="ko-KR" altLang="en-US" dirty="0"/>
              <a:t>입력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1820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9574CE-4A63-4281-4761-B960C13D06E2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highlight>
                  <a:srgbClr val="FFFF00"/>
                </a:highlight>
              </a:rPr>
              <a:t>Installing and Managing Bioconductor Packages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CEA9D-15C9-3A04-AD15-842760DE915D}"/>
              </a:ext>
            </a:extLst>
          </p:cNvPr>
          <p:cNvSpPr txBox="1"/>
          <p:nvPr/>
        </p:nvSpPr>
        <p:spPr>
          <a:xfrm>
            <a:off x="0" y="586596"/>
            <a:ext cx="12192000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7. Installing </a:t>
            </a:r>
            <a:r>
              <a:rPr lang="en-US" altLang="ko-KR" b="1" dirty="0" err="1"/>
              <a:t>BiocManager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7-1. Ubuntu </a:t>
            </a:r>
            <a:r>
              <a:rPr lang="ko-KR" altLang="en-US" dirty="0"/>
              <a:t>실행 → </a:t>
            </a:r>
            <a:r>
              <a:rPr lang="en-US" altLang="ko-KR" dirty="0">
                <a:highlight>
                  <a:srgbClr val="C0C0C0"/>
                </a:highlight>
              </a:rPr>
              <a:t>radian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7-2. </a:t>
            </a:r>
            <a:r>
              <a:rPr lang="en-US" altLang="ko-KR" dirty="0" err="1">
                <a:highlight>
                  <a:srgbClr val="C0C0C0"/>
                </a:highlight>
              </a:rPr>
              <a:t>chooseCRANmirror</a:t>
            </a:r>
            <a:r>
              <a:rPr lang="en-US" altLang="ko-KR" dirty="0">
                <a:highlight>
                  <a:srgbClr val="C0C0C0"/>
                </a:highlight>
              </a:rPr>
              <a:t>()</a:t>
            </a:r>
            <a:r>
              <a:rPr lang="en-US" altLang="ko-KR" dirty="0"/>
              <a:t> </a:t>
            </a:r>
            <a:r>
              <a:rPr lang="ko-KR" altLang="en-US" dirty="0"/>
              <a:t>입력 → </a:t>
            </a:r>
            <a:r>
              <a:rPr lang="en-US" altLang="ko-KR" dirty="0" err="1">
                <a:highlight>
                  <a:srgbClr val="C0C0C0"/>
                </a:highlight>
              </a:rPr>
              <a:t>install.packages</a:t>
            </a:r>
            <a:r>
              <a:rPr lang="en-US" altLang="ko-KR" dirty="0">
                <a:highlight>
                  <a:srgbClr val="C0C0C0"/>
                </a:highlight>
              </a:rPr>
              <a:t>("</a:t>
            </a:r>
            <a:r>
              <a:rPr lang="en-US" altLang="ko-KR" dirty="0" err="1">
                <a:highlight>
                  <a:srgbClr val="C0C0C0"/>
                </a:highlight>
              </a:rPr>
              <a:t>BiocManager</a:t>
            </a:r>
            <a:r>
              <a:rPr lang="en-US" altLang="ko-KR" dirty="0">
                <a:highlight>
                  <a:srgbClr val="C0C0C0"/>
                </a:highlight>
              </a:rPr>
              <a:t>")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7-3. </a:t>
            </a:r>
            <a:r>
              <a:rPr lang="en-US" altLang="ko-KR" dirty="0" err="1">
                <a:highlight>
                  <a:srgbClr val="C0C0C0"/>
                </a:highlight>
              </a:rPr>
              <a:t>install.packages</a:t>
            </a:r>
            <a:r>
              <a:rPr lang="en-US" altLang="ko-KR" dirty="0">
                <a:highlight>
                  <a:srgbClr val="C0C0C0"/>
                </a:highlight>
              </a:rPr>
              <a:t>("</a:t>
            </a:r>
            <a:r>
              <a:rPr lang="en-US" altLang="ko-KR" dirty="0" err="1">
                <a:highlight>
                  <a:srgbClr val="C0C0C0"/>
                </a:highlight>
              </a:rPr>
              <a:t>BiocManager</a:t>
            </a:r>
            <a:r>
              <a:rPr lang="en-US" altLang="ko-KR" dirty="0">
                <a:highlight>
                  <a:srgbClr val="C0C0C0"/>
                </a:highlight>
              </a:rPr>
              <a:t>")</a:t>
            </a:r>
            <a:r>
              <a:rPr lang="en-US" altLang="ko-KR" dirty="0"/>
              <a:t> </a:t>
            </a:r>
            <a:r>
              <a:rPr lang="ko-KR" altLang="en-US" dirty="0"/>
              <a:t>다시 입력해서 업데이트 진행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7-4. </a:t>
            </a:r>
            <a:r>
              <a:rPr lang="en-US" altLang="ko-KR" dirty="0" err="1">
                <a:highlight>
                  <a:srgbClr val="C0C0C0"/>
                </a:highlight>
              </a:rPr>
              <a:t>BiocManager</a:t>
            </a:r>
            <a:r>
              <a:rPr lang="en-US" altLang="ko-KR" dirty="0">
                <a:highlight>
                  <a:srgbClr val="C0C0C0"/>
                </a:highlight>
              </a:rPr>
              <a:t>::install(c("</a:t>
            </a:r>
            <a:r>
              <a:rPr lang="en-US" altLang="ko-KR" dirty="0" err="1">
                <a:highlight>
                  <a:srgbClr val="C0C0C0"/>
                </a:highlight>
              </a:rPr>
              <a:t>pathview</a:t>
            </a:r>
            <a:r>
              <a:rPr lang="en-US" altLang="ko-KR" dirty="0">
                <a:highlight>
                  <a:srgbClr val="C0C0C0"/>
                </a:highlight>
              </a:rPr>
              <a:t>", "DESeq2", "</a:t>
            </a:r>
            <a:r>
              <a:rPr lang="en-US" altLang="ko-KR" dirty="0" err="1">
                <a:highlight>
                  <a:srgbClr val="C0C0C0"/>
                </a:highlight>
              </a:rPr>
              <a:t>biomaRt</a:t>
            </a:r>
            <a:r>
              <a:rPr lang="en-US" altLang="ko-KR" dirty="0">
                <a:highlight>
                  <a:srgbClr val="C0C0C0"/>
                </a:highlight>
              </a:rPr>
              <a:t>"))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7-5. Update all/some/none? [a/s/n]:</a:t>
            </a:r>
            <a:r>
              <a:rPr lang="ko-KR" altLang="en-US" dirty="0"/>
              <a:t> 창 나타남</a:t>
            </a:r>
            <a:r>
              <a:rPr lang="en-US" altLang="ko-KR" dirty="0"/>
              <a:t>.</a:t>
            </a:r>
            <a:r>
              <a:rPr lang="ko-KR" altLang="en-US" dirty="0"/>
              <a:t>→</a:t>
            </a:r>
            <a:r>
              <a:rPr lang="en-US" altLang="ko-KR" dirty="0"/>
              <a:t>  </a:t>
            </a:r>
            <a:r>
              <a:rPr lang="en-US" altLang="ko-KR" dirty="0">
                <a:highlight>
                  <a:srgbClr val="C0C0C0"/>
                </a:highlight>
              </a:rPr>
              <a:t>a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7-6. </a:t>
            </a:r>
            <a:r>
              <a:rPr lang="en-US" altLang="ko-KR" dirty="0">
                <a:highlight>
                  <a:srgbClr val="C0C0C0"/>
                </a:highlight>
              </a:rPr>
              <a:t>library(</a:t>
            </a:r>
            <a:r>
              <a:rPr lang="en-US" altLang="ko-KR" dirty="0" err="1">
                <a:highlight>
                  <a:srgbClr val="C0C0C0"/>
                </a:highlight>
              </a:rPr>
              <a:t>pathview</a:t>
            </a:r>
            <a:r>
              <a:rPr lang="en-US" altLang="ko-KR" dirty="0">
                <a:highlight>
                  <a:srgbClr val="C0C0C0"/>
                </a:highlight>
              </a:rPr>
              <a:t>); library("DESeq2"); library("</a:t>
            </a:r>
            <a:r>
              <a:rPr lang="en-US" altLang="ko-KR" dirty="0" err="1">
                <a:highlight>
                  <a:srgbClr val="C0C0C0"/>
                </a:highlight>
              </a:rPr>
              <a:t>biomaRt</a:t>
            </a:r>
            <a:r>
              <a:rPr lang="en-US" altLang="ko-KR" dirty="0">
                <a:highlight>
                  <a:srgbClr val="C0C0C0"/>
                </a:highlight>
              </a:rPr>
              <a:t>") </a:t>
            </a:r>
            <a:r>
              <a:rPr lang="ko-KR" altLang="en-US" dirty="0">
                <a:highlight>
                  <a:srgbClr val="C0C0C0"/>
                </a:highlight>
              </a:rPr>
              <a:t>입력</a:t>
            </a:r>
            <a:r>
              <a:rPr lang="ko-KR" altLang="en-US" dirty="0"/>
              <a:t> → 설치된 것 확인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121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02C9D6-EB4B-AAA9-252C-76904A3DF9AA}"/>
              </a:ext>
            </a:extLst>
          </p:cNvPr>
          <p:cNvSpPr txBox="1"/>
          <p:nvPr/>
        </p:nvSpPr>
        <p:spPr>
          <a:xfrm>
            <a:off x="774700" y="705535"/>
            <a:ext cx="11010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STAR aligner	</a:t>
            </a:r>
            <a:r>
              <a:rPr lang="ko-KR" altLang="en-US" dirty="0">
                <a:hlinkClick r:id="rId2"/>
              </a:rPr>
              <a:t>https://github.com/alexdobin/STAR/releases/download/2.7.10b/STAR_2.7.10b.zip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RSEM	</a:t>
            </a:r>
            <a:r>
              <a:rPr lang="en-US" altLang="ko-KR" dirty="0">
                <a:hlinkClick r:id="rId3"/>
              </a:rPr>
              <a:t>https://github.com/deweylab/RSEM/archive/refs/tags/v1.3.3.tar.gz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19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B27F58-AEB3-95C0-0282-1C72A34FE1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54" b="-1"/>
          <a:stretch/>
        </p:blipFill>
        <p:spPr>
          <a:xfrm>
            <a:off x="121920" y="3394954"/>
            <a:ext cx="5804105" cy="31674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33216E-75CB-EEF5-FBD0-9EF7D693AC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15"/>
          <a:stretch/>
        </p:blipFill>
        <p:spPr>
          <a:xfrm>
            <a:off x="6311078" y="261574"/>
            <a:ext cx="5797883" cy="316742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716F376-FCAE-76F5-945F-143A198C1D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16" b="8001"/>
          <a:stretch/>
        </p:blipFill>
        <p:spPr>
          <a:xfrm>
            <a:off x="121920" y="169740"/>
            <a:ext cx="5805629" cy="32592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BC8AC6-87CC-AF50-9C44-2172DFD9B0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r="2022" b="-3090"/>
          <a:stretch/>
        </p:blipFill>
        <p:spPr>
          <a:xfrm>
            <a:off x="6309554" y="3167390"/>
            <a:ext cx="5789323" cy="3507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6CFCF0-B032-A76D-5C44-2089A4691E9B}"/>
              </a:ext>
            </a:extLst>
          </p:cNvPr>
          <p:cNvSpPr txBox="1"/>
          <p:nvPr/>
        </p:nvSpPr>
        <p:spPr>
          <a:xfrm>
            <a:off x="5664415" y="316739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rgbClr val="FF0000"/>
                </a:solidFill>
              </a:rPr>
              <a:t>1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3129F7-C528-8515-5F22-099B75A25120}"/>
              </a:ext>
            </a:extLst>
          </p:cNvPr>
          <p:cNvSpPr txBox="1"/>
          <p:nvPr/>
        </p:nvSpPr>
        <p:spPr>
          <a:xfrm>
            <a:off x="5664415" y="630077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rgbClr val="FF0000"/>
                </a:solidFill>
              </a:rPr>
              <a:t>2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3F66EF-400B-66D2-CDBB-876B343F3390}"/>
              </a:ext>
            </a:extLst>
          </p:cNvPr>
          <p:cNvSpPr txBox="1"/>
          <p:nvPr/>
        </p:nvSpPr>
        <p:spPr>
          <a:xfrm>
            <a:off x="11847351" y="316739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rgbClr val="FF0000"/>
                </a:solidFill>
              </a:rPr>
              <a:t>3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9AE9BB-05A2-7A50-008B-7ADB3A8C2121}"/>
              </a:ext>
            </a:extLst>
          </p:cNvPr>
          <p:cNvSpPr txBox="1"/>
          <p:nvPr/>
        </p:nvSpPr>
        <p:spPr>
          <a:xfrm>
            <a:off x="11855911" y="630077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rgbClr val="FF0000"/>
                </a:solidFill>
              </a:rPr>
              <a:t>4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1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5C6026-2D59-EE56-B1F4-B8462AAA2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86" y="404949"/>
            <a:ext cx="11609028" cy="60481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009C65-83D6-9D54-3FC7-A852904280A3}"/>
              </a:ext>
            </a:extLst>
          </p:cNvPr>
          <p:cNvSpPr txBox="1"/>
          <p:nvPr/>
        </p:nvSpPr>
        <p:spPr>
          <a:xfrm>
            <a:off x="157018" y="92364"/>
            <a:ext cx="79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Part I.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34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48D28D-D72E-A01C-C6BC-B7434E2AA1D6}"/>
              </a:ext>
            </a:extLst>
          </p:cNvPr>
          <p:cNvSpPr txBox="1"/>
          <p:nvPr/>
        </p:nvSpPr>
        <p:spPr>
          <a:xfrm>
            <a:off x="200297" y="165463"/>
            <a:ext cx="543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During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installation,</a:t>
            </a:r>
            <a:r>
              <a:rPr lang="ko-KR" altLang="en-US" dirty="0"/>
              <a:t> </a:t>
            </a:r>
            <a:r>
              <a:rPr lang="en-US" altLang="ko-KR" dirty="0"/>
              <a:t>you</a:t>
            </a:r>
            <a:r>
              <a:rPr lang="ko-KR" altLang="en-US" dirty="0"/>
              <a:t> </a:t>
            </a:r>
            <a:r>
              <a:rPr lang="en-US" altLang="ko-KR" dirty="0"/>
              <a:t>will</a:t>
            </a:r>
            <a:r>
              <a:rPr lang="ko-KR" altLang="en-US" dirty="0"/>
              <a:t> </a:t>
            </a:r>
            <a:r>
              <a:rPr lang="en-US" altLang="ko-KR" dirty="0"/>
              <a:t>see</a:t>
            </a:r>
            <a:r>
              <a:rPr lang="ko-KR" altLang="en-US" dirty="0"/>
              <a:t> </a:t>
            </a:r>
            <a:r>
              <a:rPr lang="en-US" altLang="ko-KR" dirty="0"/>
              <a:t>this</a:t>
            </a:r>
            <a:r>
              <a:rPr lang="ko-KR" altLang="en-US" dirty="0"/>
              <a:t> </a:t>
            </a:r>
            <a:r>
              <a:rPr lang="en-US" altLang="ko-KR" dirty="0"/>
              <a:t>screen.</a:t>
            </a:r>
          </a:p>
          <a:p>
            <a:r>
              <a:rPr lang="en-US" altLang="ko-KR" dirty="0"/>
              <a:t>Press ENTER once and press "q", then type "yes".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35F0F9-A7F4-9E39-E561-2E9B89A86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97" y="811794"/>
            <a:ext cx="6314081" cy="32959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9070C7-C701-3A43-95B9-15CDE6DA1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025" y="2509444"/>
            <a:ext cx="7010128" cy="366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6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3DC6D2-01B4-4B9F-C604-61D515E36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38" y="213973"/>
            <a:ext cx="6039908" cy="31590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68C0D9-18DB-AA9F-7A56-265F82D6BCF4}"/>
              </a:ext>
            </a:extLst>
          </p:cNvPr>
          <p:cNvSpPr txBox="1"/>
          <p:nvPr/>
        </p:nvSpPr>
        <p:spPr>
          <a:xfrm>
            <a:off x="6244046" y="203309"/>
            <a:ext cx="452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Press ENTER when asked this question.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32EA9A-40C7-8E7F-C15E-A1F9B3C05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47" y="2505346"/>
            <a:ext cx="7920998" cy="41386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ACC7DA-8C79-B3A8-6F2E-B686FB711C32}"/>
              </a:ext>
            </a:extLst>
          </p:cNvPr>
          <p:cNvSpPr txBox="1"/>
          <p:nvPr/>
        </p:nvSpPr>
        <p:spPr>
          <a:xfrm>
            <a:off x="0" y="3623377"/>
            <a:ext cx="391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Again, type "yes" </a:t>
            </a:r>
            <a:br>
              <a:rPr lang="en-US" altLang="ko-KR" dirty="0"/>
            </a:br>
            <a:r>
              <a:rPr lang="en-US" altLang="ko-KR" dirty="0"/>
              <a:t>and press ENTER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20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3D98E4-B786-7F6A-B002-52F3581F88A4}"/>
              </a:ext>
            </a:extLst>
          </p:cNvPr>
          <p:cNvSpPr txBox="1"/>
          <p:nvPr/>
        </p:nvSpPr>
        <p:spPr>
          <a:xfrm>
            <a:off x="157018" y="92364"/>
            <a:ext cx="85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Part II.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A501D0-DDEB-013F-98B6-E24756106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8" y="461696"/>
            <a:ext cx="12100096" cy="63039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2CEE0E-E5CA-2099-DAEE-0172868AFB7D}"/>
              </a:ext>
            </a:extLst>
          </p:cNvPr>
          <p:cNvSpPr txBox="1"/>
          <p:nvPr/>
        </p:nvSpPr>
        <p:spPr>
          <a:xfrm>
            <a:off x="4780040" y="973643"/>
            <a:ext cx="6134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Part I.</a:t>
            </a:r>
            <a:r>
              <a:rPr lang="ko-KR" altLang="en-US" dirty="0">
                <a:solidFill>
                  <a:srgbClr val="FF0000"/>
                </a:solidFill>
              </a:rPr>
              <a:t>이 종료되면 다음과 같이 </a:t>
            </a:r>
            <a:r>
              <a:rPr lang="en-US" altLang="ko-KR" dirty="0">
                <a:solidFill>
                  <a:srgbClr val="FF0000"/>
                </a:solidFill>
              </a:rPr>
              <a:t>"ls"</a:t>
            </a:r>
            <a:r>
              <a:rPr lang="ko-KR" altLang="en-US" dirty="0">
                <a:solidFill>
                  <a:srgbClr val="FF0000"/>
                </a:solidFill>
              </a:rPr>
              <a:t>를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입력해서 </a:t>
            </a:r>
            <a:r>
              <a:rPr lang="en-US" altLang="ko-KR" dirty="0">
                <a:solidFill>
                  <a:srgbClr val="FF0000"/>
                </a:solidFill>
              </a:rPr>
              <a:t>"</a:t>
            </a:r>
            <a:r>
              <a:rPr lang="en-US" altLang="ko-KR" dirty="0" err="1">
                <a:solidFill>
                  <a:srgbClr val="FF0000"/>
                </a:solidFill>
              </a:rPr>
              <a:t>mambaforge</a:t>
            </a:r>
            <a:r>
              <a:rPr lang="en-US" altLang="ko-KR" dirty="0">
                <a:solidFill>
                  <a:srgbClr val="FF0000"/>
                </a:solidFill>
              </a:rPr>
              <a:t>"</a:t>
            </a:r>
            <a:r>
              <a:rPr lang="ko-KR" altLang="en-US" dirty="0">
                <a:solidFill>
                  <a:srgbClr val="FF0000"/>
                </a:solidFill>
              </a:rPr>
              <a:t>라는 디렉토리가 보이는지 확인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보인다면</a:t>
            </a:r>
            <a:r>
              <a:rPr lang="en-US" altLang="ko-KR" dirty="0">
                <a:solidFill>
                  <a:srgbClr val="FF0000"/>
                </a:solidFill>
              </a:rPr>
              <a:t>, "source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~/.</a:t>
            </a:r>
            <a:r>
              <a:rPr lang="en-US" altLang="ko-KR" dirty="0" err="1">
                <a:solidFill>
                  <a:srgbClr val="FF0000"/>
                </a:solidFill>
              </a:rPr>
              <a:t>bashrc</a:t>
            </a:r>
            <a:r>
              <a:rPr lang="en-US" altLang="ko-KR" dirty="0">
                <a:solidFill>
                  <a:srgbClr val="FF0000"/>
                </a:solidFill>
              </a:rPr>
              <a:t>"</a:t>
            </a:r>
            <a:r>
              <a:rPr lang="ko-KR" altLang="en-US" dirty="0">
                <a:solidFill>
                  <a:srgbClr val="FF0000"/>
                </a:solidFill>
              </a:rPr>
              <a:t>를 입력하고</a:t>
            </a:r>
            <a:r>
              <a:rPr lang="en-US" altLang="ko-KR" dirty="0">
                <a:solidFill>
                  <a:srgbClr val="FF0000"/>
                </a:solidFill>
              </a:rPr>
              <a:t>, part2</a:t>
            </a:r>
            <a:r>
              <a:rPr lang="ko-KR" altLang="en-US" dirty="0">
                <a:solidFill>
                  <a:srgbClr val="FF0000"/>
                </a:solidFill>
              </a:rPr>
              <a:t>인 </a:t>
            </a:r>
            <a:r>
              <a:rPr lang="en-US" altLang="ko-KR" dirty="0">
                <a:solidFill>
                  <a:srgbClr val="FF0000"/>
                </a:solidFill>
              </a:rPr>
              <a:t>WSL2.sh</a:t>
            </a:r>
            <a:r>
              <a:rPr lang="ko-KR" altLang="en-US" dirty="0">
                <a:solidFill>
                  <a:srgbClr val="FF0000"/>
                </a:solidFill>
              </a:rPr>
              <a:t>를 실행</a:t>
            </a:r>
          </a:p>
        </p:txBody>
      </p:sp>
    </p:spTree>
    <p:extLst>
      <p:ext uri="{BB962C8B-B14F-4D97-AF65-F5344CB8AC3E}">
        <p14:creationId xmlns:p14="http://schemas.microsoft.com/office/powerpoint/2010/main" val="4942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7F3305-40ED-1567-6F0A-284AD81E4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68" y="0"/>
            <a:ext cx="9135750" cy="29722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BAE43F-BDD4-CD7B-2651-60739AE1744E}"/>
              </a:ext>
            </a:extLst>
          </p:cNvPr>
          <p:cNvSpPr txBox="1"/>
          <p:nvPr/>
        </p:nvSpPr>
        <p:spPr>
          <a:xfrm>
            <a:off x="4818743" y="364043"/>
            <a:ext cx="4247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Part 2.</a:t>
            </a:r>
            <a:r>
              <a:rPr lang="ko-KR" altLang="en-US" dirty="0">
                <a:solidFill>
                  <a:srgbClr val="FF0000"/>
                </a:solidFill>
              </a:rPr>
              <a:t>가 종료되면 이전과 마찬가지로 </a:t>
            </a:r>
            <a:r>
              <a:rPr lang="en-US" altLang="ko-KR" dirty="0">
                <a:solidFill>
                  <a:srgbClr val="FF0000"/>
                </a:solidFill>
              </a:rPr>
              <a:t>"source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~/.</a:t>
            </a:r>
            <a:r>
              <a:rPr lang="en-US" altLang="ko-KR" dirty="0" err="1">
                <a:solidFill>
                  <a:srgbClr val="FF0000"/>
                </a:solidFill>
              </a:rPr>
              <a:t>bashrc</a:t>
            </a:r>
            <a:r>
              <a:rPr lang="en-US" altLang="ko-KR" dirty="0">
                <a:solidFill>
                  <a:srgbClr val="FF0000"/>
                </a:solidFill>
              </a:rPr>
              <a:t>"</a:t>
            </a:r>
            <a:r>
              <a:rPr lang="ko-KR" altLang="en-US" dirty="0">
                <a:solidFill>
                  <a:srgbClr val="FF0000"/>
                </a:solidFill>
              </a:rPr>
              <a:t>를 실행</a:t>
            </a:r>
          </a:p>
        </p:txBody>
      </p:sp>
    </p:spTree>
    <p:extLst>
      <p:ext uri="{BB962C8B-B14F-4D97-AF65-F5344CB8AC3E}">
        <p14:creationId xmlns:p14="http://schemas.microsoft.com/office/powerpoint/2010/main" val="4195643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508ED7-3789-D600-FB7F-72DC3AE32E58}"/>
              </a:ext>
            </a:extLst>
          </p:cNvPr>
          <p:cNvSpPr txBox="1"/>
          <p:nvPr/>
        </p:nvSpPr>
        <p:spPr>
          <a:xfrm>
            <a:off x="0" y="414257"/>
            <a:ext cx="121920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4. Ubuntu &amp; </a:t>
            </a:r>
            <a:r>
              <a:rPr lang="en-US" altLang="ko-KR" b="1" dirty="0" err="1"/>
              <a:t>conda</a:t>
            </a:r>
            <a:r>
              <a:rPr lang="en-US" altLang="ko-KR" b="1" dirty="0"/>
              <a:t> setting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4-1</a:t>
            </a:r>
            <a:r>
              <a:rPr lang="ko-KR" altLang="en-US" dirty="0"/>
              <a:t>설치가 완료되면 자동으로 </a:t>
            </a:r>
            <a:r>
              <a:rPr lang="en-US" altLang="ko-KR" dirty="0"/>
              <a:t>Ubuntu </a:t>
            </a:r>
            <a:r>
              <a:rPr lang="ko-KR" altLang="en-US" dirty="0"/>
              <a:t>창 열림 → </a:t>
            </a:r>
            <a:r>
              <a:rPr lang="en-US" altLang="ko-KR" b="1" dirty="0"/>
              <a:t>UNIX username</a:t>
            </a:r>
            <a:r>
              <a:rPr lang="ko-KR" altLang="en-US" b="1" dirty="0"/>
              <a:t> 및 </a:t>
            </a:r>
            <a:r>
              <a:rPr lang="en-US" altLang="ko-KR" b="1" dirty="0"/>
              <a:t>password </a:t>
            </a:r>
            <a:r>
              <a:rPr lang="ko-KR" altLang="en-US" b="1" dirty="0"/>
              <a:t>설정 </a:t>
            </a:r>
            <a:r>
              <a:rPr lang="en-US" altLang="ko-KR" dirty="0"/>
              <a:t>(username</a:t>
            </a:r>
            <a:r>
              <a:rPr lang="ko-KR" altLang="en-US" dirty="0"/>
              <a:t>은 소문자만 가능</a:t>
            </a:r>
            <a:r>
              <a:rPr lang="en-US" altLang="ko-KR" dirty="0"/>
              <a:t>)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EAB84C5-01C1-FE13-977A-40CF80F856EE}"/>
              </a:ext>
            </a:extLst>
          </p:cNvPr>
          <p:cNvGrpSpPr/>
          <p:nvPr/>
        </p:nvGrpSpPr>
        <p:grpSpPr>
          <a:xfrm>
            <a:off x="755102" y="1369195"/>
            <a:ext cx="5912398" cy="4023491"/>
            <a:chOff x="2159726" y="930303"/>
            <a:chExt cx="7506788" cy="4792646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D929E89C-CA7C-BE13-7CE5-B9C06209C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6594" y="930303"/>
              <a:ext cx="7220583" cy="4792646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D8E7AD-E959-7917-A624-C5B4267D363D}"/>
                </a:ext>
              </a:extLst>
            </p:cNvPr>
            <p:cNvSpPr/>
            <p:nvPr/>
          </p:nvSpPr>
          <p:spPr>
            <a:xfrm>
              <a:off x="2159726" y="1820091"/>
              <a:ext cx="7506788" cy="5225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4412686-1D48-F267-FF14-18085A6A923B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highlight>
                  <a:srgbClr val="FFFF00"/>
                </a:highlight>
              </a:rPr>
              <a:t>Ubuntu  </a:t>
            </a:r>
            <a:r>
              <a:rPr lang="ko-KR" altLang="en-US" b="1" dirty="0">
                <a:highlight>
                  <a:srgbClr val="FFFF00"/>
                </a:highlight>
              </a:rPr>
              <a:t>설정 및 </a:t>
            </a:r>
            <a:r>
              <a:rPr lang="en-US" altLang="ko-KR" b="1" dirty="0">
                <a:highlight>
                  <a:srgbClr val="FFFF00"/>
                </a:highlight>
              </a:rPr>
              <a:t>conda installation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1F2620-B2F2-ED78-E4B7-3A7A359C09D8}"/>
              </a:ext>
            </a:extLst>
          </p:cNvPr>
          <p:cNvSpPr txBox="1"/>
          <p:nvPr/>
        </p:nvSpPr>
        <p:spPr>
          <a:xfrm>
            <a:off x="0" y="5392686"/>
            <a:ext cx="1219200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4-1. </a:t>
            </a:r>
            <a:r>
              <a:rPr lang="en-US" altLang="ko-KR" dirty="0" err="1">
                <a:highlight>
                  <a:srgbClr val="C0C0C0"/>
                </a:highlight>
              </a:rPr>
              <a:t>sudo</a:t>
            </a:r>
            <a:r>
              <a:rPr lang="en-US" altLang="ko-KR" dirty="0">
                <a:highlight>
                  <a:srgbClr val="C0C0C0"/>
                </a:highlight>
              </a:rPr>
              <a:t> passwd</a:t>
            </a:r>
            <a:r>
              <a:rPr lang="ko-KR" altLang="en-US" dirty="0"/>
              <a:t> 입력</a:t>
            </a:r>
            <a:r>
              <a:rPr lang="en-US" altLang="ko-KR" dirty="0"/>
              <a:t>. </a:t>
            </a:r>
            <a:r>
              <a:rPr lang="ko-KR" altLang="en-US" dirty="0"/>
              <a:t>→  사용할 </a:t>
            </a:r>
            <a:r>
              <a:rPr lang="en-US" altLang="ko-KR" dirty="0" err="1"/>
              <a:t>su</a:t>
            </a:r>
            <a:r>
              <a:rPr lang="ko-KR" altLang="en-US" dirty="0"/>
              <a:t> 비밀번호 입력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4-2. </a:t>
            </a:r>
            <a:r>
              <a:rPr lang="en-US" altLang="ko-KR" dirty="0" err="1">
                <a:highlight>
                  <a:srgbClr val="C0C0C0"/>
                </a:highlight>
              </a:rPr>
              <a:t>sudo</a:t>
            </a:r>
            <a:r>
              <a:rPr lang="en-US" altLang="ko-KR" dirty="0">
                <a:highlight>
                  <a:srgbClr val="C0C0C0"/>
                </a:highlight>
              </a:rPr>
              <a:t> apt update &amp;&amp; </a:t>
            </a:r>
            <a:r>
              <a:rPr lang="en-US" altLang="ko-KR" dirty="0" err="1">
                <a:highlight>
                  <a:srgbClr val="C0C0C0"/>
                </a:highlight>
              </a:rPr>
              <a:t>sudo</a:t>
            </a:r>
            <a:r>
              <a:rPr lang="en-US" altLang="ko-KR" dirty="0">
                <a:highlight>
                  <a:srgbClr val="C0C0C0"/>
                </a:highlight>
              </a:rPr>
              <a:t> apt upgrade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4-3</a:t>
            </a:r>
            <a:r>
              <a:rPr lang="en-US" altLang="ko-KR" dirty="0"/>
              <a:t>. </a:t>
            </a:r>
            <a:r>
              <a:rPr lang="en-US" altLang="ko-KR" dirty="0" err="1">
                <a:highlight>
                  <a:srgbClr val="C0C0C0"/>
                </a:highlight>
              </a:rPr>
              <a:t>sudo</a:t>
            </a:r>
            <a:r>
              <a:rPr lang="en-US" altLang="ko-KR" dirty="0">
                <a:highlight>
                  <a:srgbClr val="C0C0C0"/>
                </a:highlight>
              </a:rPr>
              <a:t> apt install </a:t>
            </a:r>
            <a:r>
              <a:rPr lang="en-US" altLang="ko-KR" dirty="0" err="1">
                <a:highlight>
                  <a:srgbClr val="C0C0C0"/>
                </a:highlight>
              </a:rPr>
              <a:t>coreutils</a:t>
            </a:r>
            <a:r>
              <a:rPr lang="en-US" altLang="ko-KR" dirty="0">
                <a:highlight>
                  <a:srgbClr val="C0C0C0"/>
                </a:highlight>
              </a:rPr>
              <a:t> make g++ </a:t>
            </a:r>
            <a:r>
              <a:rPr lang="en-US" altLang="ko-KR" dirty="0" err="1">
                <a:highlight>
                  <a:srgbClr val="C0C0C0"/>
                </a:highlight>
              </a:rPr>
              <a:t>automake</a:t>
            </a:r>
            <a:r>
              <a:rPr lang="en-US" altLang="ko-KR" dirty="0">
                <a:highlight>
                  <a:srgbClr val="C0C0C0"/>
                </a:highlight>
              </a:rPr>
              <a:t> </a:t>
            </a:r>
            <a:r>
              <a:rPr lang="en-US" altLang="ko-KR" dirty="0" err="1">
                <a:highlight>
                  <a:srgbClr val="C0C0C0"/>
                </a:highlight>
              </a:rPr>
              <a:t>autoconf</a:t>
            </a:r>
            <a:r>
              <a:rPr lang="en-US" altLang="ko-KR" dirty="0">
                <a:highlight>
                  <a:srgbClr val="C0C0C0"/>
                </a:highlight>
              </a:rPr>
              <a:t> build-essential libcurl4-openssl-dev libxml2-dev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19DFA9-8616-F527-4A37-E014DCCE3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451" y="2943157"/>
            <a:ext cx="4782217" cy="971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9EF14E-A17F-A0ED-3D31-E3D62BC0ADBA}"/>
              </a:ext>
            </a:extLst>
          </p:cNvPr>
          <p:cNvSpPr txBox="1"/>
          <p:nvPr/>
        </p:nvSpPr>
        <p:spPr>
          <a:xfrm>
            <a:off x="7367451" y="3914843"/>
            <a:ext cx="46428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(Password</a:t>
            </a: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 입력할 때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입력되지 않는 것 같아도 입력되고 있습니다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~)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77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4BC060-9F5B-0787-3F81-E7D674E6DA50}"/>
              </a:ext>
            </a:extLst>
          </p:cNvPr>
          <p:cNvSpPr txBox="1"/>
          <p:nvPr/>
        </p:nvSpPr>
        <p:spPr>
          <a:xfrm>
            <a:off x="9525" y="156754"/>
            <a:ext cx="12192000" cy="6686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5. conda installation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https://github.com/conda-forge/miniforge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5-1. </a:t>
            </a:r>
            <a:r>
              <a:rPr lang="ko-KR" altLang="en-US" dirty="0"/>
              <a:t>위의</a:t>
            </a:r>
            <a:r>
              <a:rPr lang="en-US" altLang="ko-KR" dirty="0"/>
              <a:t> </a:t>
            </a:r>
            <a:r>
              <a:rPr lang="ko-KR" altLang="en-US" dirty="0"/>
              <a:t>링크 클릭</a:t>
            </a:r>
            <a:r>
              <a:rPr lang="en-US" altLang="ko-KR" dirty="0"/>
              <a:t>, </a:t>
            </a:r>
            <a:r>
              <a:rPr lang="ko-KR" altLang="en-US" dirty="0"/>
              <a:t>스크롤 내리면 아래와 같은 창 존재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i="1" dirty="0">
              <a:highlight>
                <a:srgbClr val="C0C0C0"/>
              </a:highlight>
            </a:endParaRPr>
          </a:p>
          <a:p>
            <a:pPr>
              <a:lnSpc>
                <a:spcPct val="150000"/>
              </a:lnSpc>
            </a:pPr>
            <a:endParaRPr lang="en-US" altLang="ko-KR" i="1" dirty="0">
              <a:highlight>
                <a:srgbClr val="C0C0C0"/>
              </a:highlight>
            </a:endParaRPr>
          </a:p>
          <a:p>
            <a:pPr>
              <a:lnSpc>
                <a:spcPct val="150000"/>
              </a:lnSpc>
            </a:pPr>
            <a:endParaRPr lang="en-US" altLang="ko-KR" dirty="0">
              <a:highlight>
                <a:srgbClr val="C0C0C0"/>
              </a:highlight>
            </a:endParaRPr>
          </a:p>
          <a:p>
            <a:pPr>
              <a:lnSpc>
                <a:spcPct val="150000"/>
              </a:lnSpc>
            </a:pPr>
            <a:endParaRPr lang="en-US" altLang="ko-KR" dirty="0">
              <a:highlight>
                <a:srgbClr val="C0C0C0"/>
              </a:highlight>
            </a:endParaRPr>
          </a:p>
          <a:p>
            <a:pPr>
              <a:lnSpc>
                <a:spcPct val="150000"/>
              </a:lnSpc>
            </a:pPr>
            <a:endParaRPr lang="en-US" altLang="ko-KR" dirty="0">
              <a:highlight>
                <a:srgbClr val="C0C0C0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5-4. 5-3 </a:t>
            </a:r>
            <a:r>
              <a:rPr lang="ko-KR" altLang="en-US" dirty="0"/>
              <a:t>완료되면 아래의 빨간 줄처럼 자동으로 입력되어 있음</a:t>
            </a:r>
            <a:r>
              <a:rPr lang="en-US" altLang="ko-KR" dirty="0"/>
              <a:t> </a:t>
            </a:r>
            <a:r>
              <a:rPr lang="ko-KR" altLang="en-US" dirty="0"/>
              <a:t>→ </a:t>
            </a:r>
            <a:r>
              <a:rPr lang="en-US" altLang="ko-KR" dirty="0"/>
              <a:t>enter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5-5. Please, press ENTER to continue </a:t>
            </a:r>
            <a:r>
              <a:rPr lang="ko-KR" altLang="en-US" dirty="0"/>
              <a:t>나옴 → </a:t>
            </a:r>
            <a:r>
              <a:rPr lang="en-US" altLang="ko-KR" dirty="0"/>
              <a:t>enter </a:t>
            </a:r>
            <a:r>
              <a:rPr lang="ko-KR" altLang="en-US" dirty="0"/>
              <a:t>입력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5-6. Please answer ‘yes’ or ‘no’ </a:t>
            </a:r>
            <a:r>
              <a:rPr lang="ko-KR" altLang="en-US" dirty="0"/>
              <a:t>가 나올 때까지 </a:t>
            </a:r>
            <a:r>
              <a:rPr lang="en-US" altLang="ko-KR" dirty="0"/>
              <a:t>enter</a:t>
            </a:r>
            <a:r>
              <a:rPr lang="ko-KR" altLang="en-US" dirty="0"/>
              <a:t> 입력 → </a:t>
            </a:r>
            <a:r>
              <a:rPr lang="en-US" altLang="ko-KR" dirty="0">
                <a:highlight>
                  <a:srgbClr val="C0C0C0"/>
                </a:highlight>
              </a:rPr>
              <a:t>yes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44CB05-4C54-612F-F252-C2573479EAEB}"/>
              </a:ext>
            </a:extLst>
          </p:cNvPr>
          <p:cNvGrpSpPr/>
          <p:nvPr/>
        </p:nvGrpSpPr>
        <p:grpSpPr>
          <a:xfrm>
            <a:off x="487362" y="1260974"/>
            <a:ext cx="6379979" cy="1584325"/>
            <a:chOff x="487362" y="946387"/>
            <a:chExt cx="8669640" cy="215291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CC615CB-3FD7-794F-A800-9AD58C5E5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7362" y="1260974"/>
              <a:ext cx="8296275" cy="183832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C03742C-777C-A0D9-2254-BDE1457ABF72}"/>
                </a:ext>
              </a:extLst>
            </p:cNvPr>
            <p:cNvSpPr/>
            <p:nvPr/>
          </p:nvSpPr>
          <p:spPr>
            <a:xfrm>
              <a:off x="698500" y="2159000"/>
              <a:ext cx="8013700" cy="508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29D6C296-5013-F209-D352-AE847D351D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7500" y="946387"/>
              <a:ext cx="2489502" cy="12126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8DD19F8F-FCC2-C44C-80BE-3992518E8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62" y="3960866"/>
            <a:ext cx="9248775" cy="1476375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D524D89-C397-3F2F-C510-77868BF4E205}"/>
              </a:ext>
            </a:extLst>
          </p:cNvPr>
          <p:cNvCxnSpPr/>
          <p:nvPr/>
        </p:nvCxnSpPr>
        <p:spPr>
          <a:xfrm>
            <a:off x="487362" y="5226050"/>
            <a:ext cx="49990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9A4E06-D541-7253-FFF9-CE852E3784D2}"/>
              </a:ext>
            </a:extLst>
          </p:cNvPr>
          <p:cNvGrpSpPr/>
          <p:nvPr/>
        </p:nvGrpSpPr>
        <p:grpSpPr>
          <a:xfrm>
            <a:off x="6876103" y="904648"/>
            <a:ext cx="5041900" cy="2308324"/>
            <a:chOff x="6876103" y="637815"/>
            <a:chExt cx="5041900" cy="23083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727364-B474-64D4-B910-91FF0194A4B9}"/>
                </a:ext>
              </a:extLst>
            </p:cNvPr>
            <p:cNvSpPr txBox="1"/>
            <p:nvPr/>
          </p:nvSpPr>
          <p:spPr>
            <a:xfrm>
              <a:off x="6876103" y="637815"/>
              <a:ext cx="5041900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5-2. </a:t>
              </a:r>
              <a:r>
                <a:rPr lang="en-US" altLang="ko-KR" dirty="0">
                  <a:highlight>
                    <a:srgbClr val="C0C0C0"/>
                  </a:highlight>
                </a:rPr>
                <a:t>cd</a:t>
              </a:r>
              <a:r>
                <a:rPr lang="ko-KR" altLang="en-US" dirty="0">
                  <a:highlight>
                    <a:srgbClr val="C0C0C0"/>
                  </a:highlight>
                </a:rPr>
                <a:t> </a:t>
              </a:r>
              <a:r>
                <a:rPr lang="en-US" altLang="ko-KR" dirty="0">
                  <a:highlight>
                    <a:srgbClr val="C0C0C0"/>
                  </a:highlight>
                </a:rPr>
                <a:t>~</a:t>
              </a:r>
              <a:r>
                <a:rPr lang="ko-KR" altLang="en-US" dirty="0"/>
                <a:t>    입력</a:t>
              </a:r>
              <a:endParaRPr lang="en-US" altLang="ko-KR" dirty="0"/>
            </a:p>
            <a:p>
              <a:r>
                <a:rPr lang="en-US" altLang="ko-KR" dirty="0"/>
                <a:t>5-3.          </a:t>
              </a:r>
              <a:r>
                <a:rPr lang="ko-KR" altLang="en-US" dirty="0"/>
                <a:t>입력</a:t>
              </a:r>
              <a:endParaRPr lang="en-US" altLang="ko-KR" dirty="0"/>
            </a:p>
            <a:p>
              <a:r>
                <a:rPr lang="en-US" altLang="ko-KR" sz="1400" dirty="0"/>
                <a:t>(</a:t>
              </a:r>
              <a:r>
                <a:rPr lang="ko-KR" altLang="en-US" sz="1400" dirty="0"/>
                <a:t>마우스 올리면 오른쪽 위에 복사하기 버튼이 생김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버튼 클릭하여 복사 후 </a:t>
              </a:r>
              <a:r>
                <a:rPr lang="en-US" altLang="ko-KR" sz="1400" dirty="0"/>
                <a:t>Ubuntu </a:t>
              </a:r>
              <a:r>
                <a:rPr lang="ko-KR" altLang="en-US" sz="1400" dirty="0"/>
                <a:t>창에서 우클릭하면 붙여넣기 됨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→ </a:t>
              </a:r>
              <a:r>
                <a:rPr lang="en-US" altLang="ko-KR" sz="1400" dirty="0"/>
                <a:t>enter)</a:t>
              </a:r>
            </a:p>
            <a:p>
              <a:endParaRPr lang="en-US" altLang="ko-KR" dirty="0"/>
            </a:p>
            <a:p>
              <a:r>
                <a:rPr lang="en-US" altLang="ko-KR" sz="1200" dirty="0"/>
                <a:t>&gt; </a:t>
              </a:r>
              <a:r>
                <a:rPr lang="en-US" altLang="ko-KR" sz="1200" dirty="0">
                  <a:highlight>
                    <a:srgbClr val="C0C0C0"/>
                  </a:highlight>
                </a:rPr>
                <a:t>curl -L -O "https://github.com/</a:t>
              </a:r>
              <a:r>
                <a:rPr lang="en-US" altLang="ko-KR" sz="1200" dirty="0" err="1">
                  <a:highlight>
                    <a:srgbClr val="C0C0C0"/>
                  </a:highlight>
                </a:rPr>
                <a:t>conda</a:t>
              </a:r>
              <a:r>
                <a:rPr lang="en-US" altLang="ko-KR" sz="1200" dirty="0">
                  <a:highlight>
                    <a:srgbClr val="C0C0C0"/>
                  </a:highlight>
                </a:rPr>
                <a:t>-forge/</a:t>
              </a:r>
              <a:r>
                <a:rPr lang="en-US" altLang="ko-KR" sz="1200" dirty="0" err="1">
                  <a:highlight>
                    <a:srgbClr val="C0C0C0"/>
                  </a:highlight>
                </a:rPr>
                <a:t>miniforge</a:t>
              </a:r>
              <a:r>
                <a:rPr lang="en-US" altLang="ko-KR" sz="1200" dirty="0">
                  <a:highlight>
                    <a:srgbClr val="C0C0C0"/>
                  </a:highlight>
                </a:rPr>
                <a:t>/releases/latest/download/</a:t>
              </a:r>
              <a:r>
                <a:rPr lang="en-US" altLang="ko-KR" sz="1200" dirty="0" err="1">
                  <a:highlight>
                    <a:srgbClr val="C0C0C0"/>
                  </a:highlight>
                </a:rPr>
                <a:t>Mambaforge</a:t>
              </a:r>
              <a:r>
                <a:rPr lang="en-US" altLang="ko-KR" sz="1200" dirty="0">
                  <a:highlight>
                    <a:srgbClr val="C0C0C0"/>
                  </a:highlight>
                </a:rPr>
                <a:t>-$(</a:t>
              </a:r>
              <a:r>
                <a:rPr lang="en-US" altLang="ko-KR" sz="1200" dirty="0" err="1">
                  <a:highlight>
                    <a:srgbClr val="C0C0C0"/>
                  </a:highlight>
                </a:rPr>
                <a:t>uname</a:t>
              </a:r>
              <a:r>
                <a:rPr lang="en-US" altLang="ko-KR" sz="1200" dirty="0">
                  <a:highlight>
                    <a:srgbClr val="C0C0C0"/>
                  </a:highlight>
                </a:rPr>
                <a:t>)-$(</a:t>
              </a:r>
              <a:r>
                <a:rPr lang="en-US" altLang="ko-KR" sz="1200" dirty="0" err="1">
                  <a:highlight>
                    <a:srgbClr val="C0C0C0"/>
                  </a:highlight>
                </a:rPr>
                <a:t>uname</a:t>
              </a:r>
              <a:r>
                <a:rPr lang="en-US" altLang="ko-KR" sz="1200" dirty="0">
                  <a:highlight>
                    <a:srgbClr val="C0C0C0"/>
                  </a:highlight>
                </a:rPr>
                <a:t> -m).</a:t>
              </a:r>
              <a:r>
                <a:rPr lang="en-US" altLang="ko-KR" sz="1200" dirty="0" err="1">
                  <a:highlight>
                    <a:srgbClr val="C0C0C0"/>
                  </a:highlight>
                </a:rPr>
                <a:t>sh</a:t>
              </a:r>
              <a:r>
                <a:rPr lang="en-US" altLang="ko-KR" sz="1200" dirty="0">
                  <a:highlight>
                    <a:srgbClr val="C0C0C0"/>
                  </a:highlight>
                </a:rPr>
                <a:t>"</a:t>
              </a:r>
            </a:p>
            <a:p>
              <a:r>
                <a:rPr lang="en-US" altLang="ko-KR" sz="1200" dirty="0">
                  <a:highlight>
                    <a:srgbClr val="C0C0C0"/>
                  </a:highlight>
                </a:rPr>
                <a:t>bash </a:t>
              </a:r>
              <a:r>
                <a:rPr lang="en-US" altLang="ko-KR" sz="1200" dirty="0" err="1">
                  <a:highlight>
                    <a:srgbClr val="C0C0C0"/>
                  </a:highlight>
                </a:rPr>
                <a:t>Mambaforge</a:t>
              </a:r>
              <a:r>
                <a:rPr lang="en-US" altLang="ko-KR" sz="1200" dirty="0">
                  <a:highlight>
                    <a:srgbClr val="C0C0C0"/>
                  </a:highlight>
                </a:rPr>
                <a:t>-$(</a:t>
              </a:r>
              <a:r>
                <a:rPr lang="en-US" altLang="ko-KR" sz="1200" dirty="0" err="1">
                  <a:highlight>
                    <a:srgbClr val="C0C0C0"/>
                  </a:highlight>
                </a:rPr>
                <a:t>uname</a:t>
              </a:r>
              <a:r>
                <a:rPr lang="en-US" altLang="ko-KR" sz="1200" dirty="0">
                  <a:highlight>
                    <a:srgbClr val="C0C0C0"/>
                  </a:highlight>
                </a:rPr>
                <a:t>)-$(</a:t>
              </a:r>
              <a:r>
                <a:rPr lang="en-US" altLang="ko-KR" sz="1200" dirty="0" err="1">
                  <a:highlight>
                    <a:srgbClr val="C0C0C0"/>
                  </a:highlight>
                </a:rPr>
                <a:t>uname</a:t>
              </a:r>
              <a:r>
                <a:rPr lang="en-US" altLang="ko-KR" sz="1200" dirty="0">
                  <a:highlight>
                    <a:srgbClr val="C0C0C0"/>
                  </a:highlight>
                </a:rPr>
                <a:t> -m).sh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2E69D00-F4F1-8DDC-F8C7-03E5D868D8CD}"/>
                </a:ext>
              </a:extLst>
            </p:cNvPr>
            <p:cNvSpPr/>
            <p:nvPr/>
          </p:nvSpPr>
          <p:spPr>
            <a:xfrm>
              <a:off x="7429500" y="983117"/>
              <a:ext cx="590550" cy="2095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2878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797</Words>
  <Application>Microsoft Office PowerPoint</Application>
  <PresentationFormat>와이드스크린</PresentationFormat>
  <Paragraphs>74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김지훈</dc:creator>
  <cp:lastModifiedBy>김지훈</cp:lastModifiedBy>
  <cp:revision>17</cp:revision>
  <dcterms:created xsi:type="dcterms:W3CDTF">2022-12-06T00:16:18Z</dcterms:created>
  <dcterms:modified xsi:type="dcterms:W3CDTF">2022-12-08T08:54:12Z</dcterms:modified>
</cp:coreProperties>
</file>