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23"/>
  </p:normalViewPr>
  <p:slideViewPr>
    <p:cSldViewPr snapToGrid="0" snapToObjects="1">
      <p:cViewPr varScale="1">
        <p:scale>
          <a:sx n="68" d="100"/>
          <a:sy n="68" d="100"/>
        </p:scale>
        <p:origin x="592" y="-31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3ABA-7E64-4C4E-BF8A-B8220355E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277C8-BF66-8846-86C0-77F38115B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424A7-49F0-8F45-93F7-12478D2EB043}"/>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E31D8D0D-42FD-1647-8332-5AFF5411A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31FCD-6F88-1147-9869-4919AE6E3E58}"/>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322354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6894-B276-C64D-8C7A-FE44D5FB5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08095E-ADD4-A045-9E3A-849599DD44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9DB03-2DBF-ED49-B5C7-A6847113D05A}"/>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B358B67D-12F2-254C-9115-DD61F18B4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BD172-692B-9F49-B00C-B46357341191}"/>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93895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4756F2-04AE-C946-A6FD-21B907564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CC1F8F-05D9-404B-B199-0E44965FB7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73E48-74E2-4E40-A938-B27FC6423C28}"/>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6C8DF02B-CA55-D44A-B8D7-52FED78B8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68FE3-101C-C840-88A3-24BB08AF6253}"/>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325325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22F4-E3F0-424B-9050-AB685DCB3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22A52-AA63-6545-9ADD-8A498032C3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7DEFE-5C55-B34A-9786-E24C1556CBBD}"/>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69671FCA-A2B1-B34E-A16C-BA4A9168D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187F2-81A8-DA47-9F7D-3D900282A8EC}"/>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339127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7F91-5AFC-FE4B-9D19-F65BAC3F2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5BB64-24F1-4341-901C-934144C6B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065B74-3EC0-D14A-A57F-A7BA30BCF28A}"/>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77EEACBE-4DFA-0A4A-B8DD-2EBC54DED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51610-6562-AA41-B962-4FB78D1D1165}"/>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462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4FAA-3912-AD4A-B59E-92B0678C7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A6D6C-6D83-1542-AF6A-B1D316F4FE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B6694-057C-9E4A-A863-4073C5F341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98FEF-3058-024D-9CA0-7E3260B7DF7F}"/>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6" name="Footer Placeholder 5">
            <a:extLst>
              <a:ext uri="{FF2B5EF4-FFF2-40B4-BE49-F238E27FC236}">
                <a16:creationId xmlns:a16="http://schemas.microsoft.com/office/drawing/2014/main" id="{F695533E-8AED-DB47-B6A4-37D95DD90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823A4-DBA5-3146-B30E-09F7BDB4B197}"/>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89060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7ED8-790D-F646-A8B7-452DDD9CCB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A6F0-B98C-AE4C-8928-FCBAA6178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14799C-E2DD-304D-8E66-CB54CE042E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9B012C-05E9-5742-B432-A1BBC3E12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BC1B23-2EA2-C148-BA2E-F88D38CEED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875EE-D4C5-AB46-8AF7-11D22D8D0C36}"/>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8" name="Footer Placeholder 7">
            <a:extLst>
              <a:ext uri="{FF2B5EF4-FFF2-40B4-BE49-F238E27FC236}">
                <a16:creationId xmlns:a16="http://schemas.microsoft.com/office/drawing/2014/main" id="{440E789F-B754-4243-9BED-B6152B9F84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18A4D-1544-9B42-AAF0-92AD619057D8}"/>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225023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F9D5-6185-654D-AAB0-C0C395A30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F7758-3251-B046-A87A-BC03691A9B92}"/>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4" name="Footer Placeholder 3">
            <a:extLst>
              <a:ext uri="{FF2B5EF4-FFF2-40B4-BE49-F238E27FC236}">
                <a16:creationId xmlns:a16="http://schemas.microsoft.com/office/drawing/2014/main" id="{A63EBE3A-A8E0-774B-A2E9-223B4BD4D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ADF7B-62BD-6440-86F2-B31DEFF7913A}"/>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323613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094C6-44E1-014B-A79C-04C6513AE02C}"/>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3" name="Footer Placeholder 2">
            <a:extLst>
              <a:ext uri="{FF2B5EF4-FFF2-40B4-BE49-F238E27FC236}">
                <a16:creationId xmlns:a16="http://schemas.microsoft.com/office/drawing/2014/main" id="{A41AF7E0-0373-5E4B-8343-8021AEE40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EB07A-C87D-414D-A2AE-6739AFFC3B9E}"/>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304147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4708-EDD6-3946-A86F-88BBE8180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73A9F5-935F-7A4A-88B9-2B59F68D6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5C2F6-261A-ED43-9DFD-8E60CE8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F51253-CA18-9F4F-A169-E95C36FA3589}"/>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6" name="Footer Placeholder 5">
            <a:extLst>
              <a:ext uri="{FF2B5EF4-FFF2-40B4-BE49-F238E27FC236}">
                <a16:creationId xmlns:a16="http://schemas.microsoft.com/office/drawing/2014/main" id="{2E18CCDF-BD35-2846-AC55-5D308B298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A611F-4CA1-8E49-9427-6C5BF35EA05D}"/>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221352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42A5-D1EB-564F-8B77-33D0E8919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FC33A-2F73-6841-9A06-826C0EE5A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440466-9172-E24F-87F8-8CF559B4B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7517F1-01BD-A64A-901E-D4BDC59E467F}"/>
              </a:ext>
            </a:extLst>
          </p:cNvPr>
          <p:cNvSpPr>
            <a:spLocks noGrp="1"/>
          </p:cNvSpPr>
          <p:nvPr>
            <p:ph type="dt" sz="half" idx="10"/>
          </p:nvPr>
        </p:nvSpPr>
        <p:spPr/>
        <p:txBody>
          <a:bodyPr/>
          <a:lstStyle/>
          <a:p>
            <a:fld id="{62A968CE-18A4-AF40-B3F4-6479041C5274}" type="datetimeFigureOut">
              <a:rPr lang="en-US" smtClean="0"/>
              <a:t>4/5/2020</a:t>
            </a:fld>
            <a:endParaRPr lang="en-US"/>
          </a:p>
        </p:txBody>
      </p:sp>
      <p:sp>
        <p:nvSpPr>
          <p:cNvPr id="6" name="Footer Placeholder 5">
            <a:extLst>
              <a:ext uri="{FF2B5EF4-FFF2-40B4-BE49-F238E27FC236}">
                <a16:creationId xmlns:a16="http://schemas.microsoft.com/office/drawing/2014/main" id="{7458B6B7-EBCD-9D45-90DA-225F97354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9177E-6593-5F41-AEFA-2AB0C2C74BB0}"/>
              </a:ext>
            </a:extLst>
          </p:cNvPr>
          <p:cNvSpPr>
            <a:spLocks noGrp="1"/>
          </p:cNvSpPr>
          <p:nvPr>
            <p:ph type="sldNum" sz="quarter" idx="12"/>
          </p:nvPr>
        </p:nvSpPr>
        <p:spPr/>
        <p:txBody>
          <a:bodyPr/>
          <a:lstStyle/>
          <a:p>
            <a:fld id="{ACC4A7EF-7E37-904F-9996-FA5319D8A0CC}" type="slidenum">
              <a:rPr lang="en-US" smtClean="0"/>
              <a:t>‹#›</a:t>
            </a:fld>
            <a:endParaRPr lang="en-US"/>
          </a:p>
        </p:txBody>
      </p:sp>
    </p:spTree>
    <p:extLst>
      <p:ext uri="{BB962C8B-B14F-4D97-AF65-F5344CB8AC3E}">
        <p14:creationId xmlns:p14="http://schemas.microsoft.com/office/powerpoint/2010/main" val="285484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5DF7E-2F65-2449-9B9E-11A5C7ED6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BDE217-627A-E34D-90F5-C1CD28B7C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98E66-B14E-B642-A0F9-47EE6B472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968CE-18A4-AF40-B3F4-6479041C5274}" type="datetimeFigureOut">
              <a:rPr lang="en-US" smtClean="0"/>
              <a:t>4/5/2020</a:t>
            </a:fld>
            <a:endParaRPr lang="en-US"/>
          </a:p>
        </p:txBody>
      </p:sp>
      <p:sp>
        <p:nvSpPr>
          <p:cNvPr id="5" name="Footer Placeholder 4">
            <a:extLst>
              <a:ext uri="{FF2B5EF4-FFF2-40B4-BE49-F238E27FC236}">
                <a16:creationId xmlns:a16="http://schemas.microsoft.com/office/drawing/2014/main" id="{99CDF8A0-7989-6D4E-9ADE-8B3E54BCC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852C9C-8FAB-A045-B25F-5BC079ED2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4A7EF-7E37-904F-9996-FA5319D8A0CC}" type="slidenum">
              <a:rPr lang="en-US" smtClean="0"/>
              <a:t>‹#›</a:t>
            </a:fld>
            <a:endParaRPr lang="en-US"/>
          </a:p>
        </p:txBody>
      </p:sp>
    </p:spTree>
    <p:extLst>
      <p:ext uri="{BB962C8B-B14F-4D97-AF65-F5344CB8AC3E}">
        <p14:creationId xmlns:p14="http://schemas.microsoft.com/office/powerpoint/2010/main" val="212496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23B80F0-5789-274E-8F05-E1F994FCD0AB}"/>
              </a:ext>
            </a:extLst>
          </p:cNvPr>
          <p:cNvGraphicFramePr>
            <a:graphicFrameLocks noGrp="1"/>
          </p:cNvGraphicFramePr>
          <p:nvPr>
            <p:extLst>
              <p:ext uri="{D42A27DB-BD31-4B8C-83A1-F6EECF244321}">
                <p14:modId xmlns:p14="http://schemas.microsoft.com/office/powerpoint/2010/main" val="2702640120"/>
              </p:ext>
            </p:extLst>
          </p:nvPr>
        </p:nvGraphicFramePr>
        <p:xfrm>
          <a:off x="185260" y="431873"/>
          <a:ext cx="11052315" cy="13959325"/>
        </p:xfrm>
        <a:graphic>
          <a:graphicData uri="http://schemas.openxmlformats.org/drawingml/2006/table">
            <a:tbl>
              <a:tblPr firstRow="1" bandRow="1">
                <a:tableStyleId>{5C22544A-7EE6-4342-B048-85BDC9FD1C3A}</a:tableStyleId>
              </a:tblPr>
              <a:tblGrid>
                <a:gridCol w="7261915">
                  <a:extLst>
                    <a:ext uri="{9D8B030D-6E8A-4147-A177-3AD203B41FA5}">
                      <a16:colId xmlns:a16="http://schemas.microsoft.com/office/drawing/2014/main" val="539566631"/>
                    </a:ext>
                  </a:extLst>
                </a:gridCol>
                <a:gridCol w="857839">
                  <a:extLst>
                    <a:ext uri="{9D8B030D-6E8A-4147-A177-3AD203B41FA5}">
                      <a16:colId xmlns:a16="http://schemas.microsoft.com/office/drawing/2014/main" val="2670238611"/>
                    </a:ext>
                  </a:extLst>
                </a:gridCol>
                <a:gridCol w="904974">
                  <a:extLst>
                    <a:ext uri="{9D8B030D-6E8A-4147-A177-3AD203B41FA5}">
                      <a16:colId xmlns:a16="http://schemas.microsoft.com/office/drawing/2014/main" val="2295537717"/>
                    </a:ext>
                  </a:extLst>
                </a:gridCol>
                <a:gridCol w="1034045">
                  <a:extLst>
                    <a:ext uri="{9D8B030D-6E8A-4147-A177-3AD203B41FA5}">
                      <a16:colId xmlns:a16="http://schemas.microsoft.com/office/drawing/2014/main" val="2877379940"/>
                    </a:ext>
                  </a:extLst>
                </a:gridCol>
                <a:gridCol w="993542">
                  <a:extLst>
                    <a:ext uri="{9D8B030D-6E8A-4147-A177-3AD203B41FA5}">
                      <a16:colId xmlns:a16="http://schemas.microsoft.com/office/drawing/2014/main" val="1293285384"/>
                    </a:ext>
                  </a:extLst>
                </a:gridCol>
              </a:tblGrid>
              <a:tr h="370840">
                <a:tc>
                  <a:txBody>
                    <a:bodyPr/>
                    <a:lstStyle/>
                    <a:p>
                      <a:pPr algn="ctr"/>
                      <a:r>
                        <a:rPr lang="en-US" b="1" i="0" dirty="0">
                          <a:latin typeface="News Gothic MT" panose="020B0503020103020203" pitchFamily="34" charset="0"/>
                          <a:ea typeface="Arial Unicode MS" panose="020B0604020202020204" pitchFamily="34" charset="-128"/>
                          <a:cs typeface="Muna" pitchFamily="2" charset="-78"/>
                        </a:rPr>
                        <a:t>Response Protocol</a:t>
                      </a:r>
                    </a:p>
                  </a:txBody>
                  <a:tcPr/>
                </a:tc>
                <a:tc>
                  <a:txBody>
                    <a:bodyPr/>
                    <a:lstStyle/>
                    <a:p>
                      <a:pPr algn="ctr"/>
                      <a:r>
                        <a:rPr lang="en-US" b="1" i="0" dirty="0">
                          <a:latin typeface="News Gothic MT" panose="020B0503020103020203" pitchFamily="34" charset="0"/>
                          <a:ea typeface="Arial Unicode MS" panose="020B0604020202020204" pitchFamily="34" charset="-128"/>
                          <a:cs typeface="Muna" pitchFamily="2" charset="-78"/>
                        </a:rPr>
                        <a:t>Green</a:t>
                      </a:r>
                    </a:p>
                  </a:txBody>
                  <a:tcPr>
                    <a:solidFill>
                      <a:schemeClr val="accent6"/>
                    </a:solidFill>
                  </a:tcPr>
                </a:tc>
                <a:tc>
                  <a:txBody>
                    <a:bodyPr/>
                    <a:lstStyle/>
                    <a:p>
                      <a:pPr algn="ctr"/>
                      <a:r>
                        <a:rPr lang="en-US" b="1" i="0" dirty="0">
                          <a:latin typeface="News Gothic MT" panose="020B0503020103020203" pitchFamily="34" charset="0"/>
                          <a:ea typeface="Arial Unicode MS" panose="020B0604020202020204" pitchFamily="34" charset="-128"/>
                          <a:cs typeface="Muna" pitchFamily="2" charset="-78"/>
                        </a:rPr>
                        <a:t>Yellow</a:t>
                      </a:r>
                    </a:p>
                  </a:txBody>
                  <a:tcPr>
                    <a:solidFill>
                      <a:schemeClr val="accent4"/>
                    </a:solidFill>
                  </a:tcPr>
                </a:tc>
                <a:tc>
                  <a:txBody>
                    <a:bodyPr/>
                    <a:lstStyle/>
                    <a:p>
                      <a:pPr algn="ctr"/>
                      <a:r>
                        <a:rPr lang="en-US" b="1" i="0" dirty="0">
                          <a:latin typeface="News Gothic MT" panose="020B0503020103020203" pitchFamily="34" charset="0"/>
                          <a:cs typeface="Muna" pitchFamily="2" charset="-78"/>
                        </a:rPr>
                        <a:t>Orange</a:t>
                      </a:r>
                    </a:p>
                  </a:txBody>
                  <a:tcPr>
                    <a:solidFill>
                      <a:schemeClr val="accent2"/>
                    </a:solidFill>
                  </a:tcPr>
                </a:tc>
                <a:tc>
                  <a:txBody>
                    <a:bodyPr/>
                    <a:lstStyle/>
                    <a:p>
                      <a:pPr algn="ctr"/>
                      <a:r>
                        <a:rPr lang="en-US" b="1" i="0" dirty="0">
                          <a:latin typeface="News Gothic MT" panose="020B0503020103020203" pitchFamily="34" charset="0"/>
                          <a:cs typeface="Muna" pitchFamily="2" charset="-78"/>
                        </a:rPr>
                        <a:t>Red</a:t>
                      </a:r>
                    </a:p>
                  </a:txBody>
                  <a:tcPr>
                    <a:solidFill>
                      <a:srgbClr val="FF0000"/>
                    </a:solidFill>
                  </a:tcPr>
                </a:tc>
                <a:extLst>
                  <a:ext uri="{0D108BD9-81ED-4DB2-BD59-A6C34878D82A}">
                    <a16:rowId xmlns:a16="http://schemas.microsoft.com/office/drawing/2014/main" val="3220299409"/>
                  </a:ext>
                </a:extLst>
              </a:tr>
              <a:tr h="370840">
                <a:tc>
                  <a:txBody>
                    <a:bodyPr/>
                    <a:lstStyle/>
                    <a:p>
                      <a:r>
                        <a:rPr lang="en-US" b="0" i="0" dirty="0">
                          <a:latin typeface="News Gothic MT" panose="020B0503020103020203" pitchFamily="34" charset="0"/>
                          <a:ea typeface="Arial Unicode MS" panose="020B0604020202020204" pitchFamily="34" charset="-128"/>
                          <a:cs typeface="Muna" pitchFamily="2" charset="-78"/>
                        </a:rPr>
                        <a:t>Raise public awareness, including disease transmission mechanisms and avoidance (social distancing, hand washing, masks)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25098"/>
                      </a:srgbClr>
                    </a:solidFill>
                  </a:tcPr>
                </a:tc>
                <a:extLst>
                  <a:ext uri="{0D108BD9-81ED-4DB2-BD59-A6C34878D82A}">
                    <a16:rowId xmlns:a16="http://schemas.microsoft.com/office/drawing/2014/main" val="2875957907"/>
                  </a:ext>
                </a:extLst>
              </a:tr>
              <a:tr h="370840">
                <a:tc>
                  <a:txBody>
                    <a:bodyPr/>
                    <a:lstStyle/>
                    <a:p>
                      <a:r>
                        <a:rPr lang="en-US" b="0" i="0" dirty="0">
                          <a:latin typeface="News Gothic MT" panose="020B0503020103020203" pitchFamily="34" charset="0"/>
                          <a:ea typeface="Arial Unicode MS" panose="020B0604020202020204" pitchFamily="34" charset="-128"/>
                          <a:cs typeface="Muna" pitchFamily="2" charset="-78"/>
                        </a:rPr>
                        <a:t>Develop rapid response process to test domestic citizens for related symptoms.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10196"/>
                      </a:srgbClr>
                    </a:solidFill>
                  </a:tcPr>
                </a:tc>
                <a:extLst>
                  <a:ext uri="{0D108BD9-81ED-4DB2-BD59-A6C34878D82A}">
                    <a16:rowId xmlns:a16="http://schemas.microsoft.com/office/drawing/2014/main" val="1256860659"/>
                  </a:ext>
                </a:extLst>
              </a:tr>
              <a:tr h="370840">
                <a:tc>
                  <a:txBody>
                    <a:bodyPr/>
                    <a:lstStyle/>
                    <a:p>
                      <a:r>
                        <a:rPr lang="en-US" b="0" i="0" dirty="0">
                          <a:latin typeface="News Gothic MT" panose="020B0503020103020203" pitchFamily="34" charset="0"/>
                          <a:ea typeface="Arial Unicode MS" panose="020B0604020202020204" pitchFamily="34" charset="-128"/>
                          <a:cs typeface="Muna" pitchFamily="2" charset="-78"/>
                        </a:rPr>
                        <a:t>Perform quick tests at borders of individuals traveling from Yellow or Orange Zones to identify symptomatic individuals (fever, cough). Passengers entering from the same vehicle (airplane, train, bus, car) should be detained for the result. If positive, enforce 14 day quarantine of the confirmed case, and of other passengers and crew (individually or in small groups)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25098"/>
                      </a:srgbClr>
                    </a:solidFill>
                  </a:tcPr>
                </a:tc>
                <a:extLst>
                  <a:ext uri="{0D108BD9-81ED-4DB2-BD59-A6C34878D82A}">
                    <a16:rowId xmlns:a16="http://schemas.microsoft.com/office/drawing/2014/main" val="1972119715"/>
                  </a:ext>
                </a:extLst>
              </a:tr>
              <a:tr h="370840">
                <a:tc>
                  <a:txBody>
                    <a:bodyPr/>
                    <a:lstStyle/>
                    <a:p>
                      <a:r>
                        <a:rPr lang="en-US" b="0" i="0" dirty="0">
                          <a:latin typeface="News Gothic MT" panose="020B0503020103020203" pitchFamily="34" charset="0"/>
                          <a:ea typeface="Arial Unicode MS" panose="020B0604020202020204" pitchFamily="34" charset="-128"/>
                          <a:cs typeface="Muna" pitchFamily="2" charset="-78"/>
                        </a:rPr>
                        <a:t>Enforce 14 day quarantine for individuals who are likely to have had contact with infected individuals, including all travelers from Red Zones.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ea typeface="Arial Unicode MS" panose="020B0604020202020204" pitchFamily="34" charset="-128"/>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10196"/>
                      </a:srgbClr>
                    </a:solidFill>
                  </a:tcPr>
                </a:tc>
                <a:extLst>
                  <a:ext uri="{0D108BD9-81ED-4DB2-BD59-A6C34878D82A}">
                    <a16:rowId xmlns:a16="http://schemas.microsoft.com/office/drawing/2014/main" val="3426177231"/>
                  </a:ext>
                </a:extLst>
              </a:tr>
              <a:tr h="634880">
                <a:tc>
                  <a:txBody>
                    <a:bodyPr/>
                    <a:lstStyle/>
                    <a:p>
                      <a:pPr>
                        <a:lnSpc>
                          <a:spcPct val="100000"/>
                        </a:lnSpc>
                      </a:pPr>
                      <a:r>
                        <a:rPr lang="en-US" b="0" i="0" dirty="0">
                          <a:latin typeface="News Gothic MT" panose="020B0503020103020203" pitchFamily="34" charset="0"/>
                          <a:ea typeface="Arial Unicode MS" panose="020B0604020202020204" pitchFamily="34" charset="-128"/>
                          <a:cs typeface="Muna" pitchFamily="2" charset="-78"/>
                        </a:rPr>
                        <a:t>Identify contacts of confirmed cases (contact tracing), and test, monitor and/or self-isolate them.</a:t>
                      </a:r>
                    </a:p>
                  </a:txBody>
                  <a:tcPr/>
                </a:tc>
                <a:tc>
                  <a:txBody>
                    <a:bodyPr/>
                    <a:lstStyle/>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25098"/>
                      </a:srgbClr>
                    </a:solidFill>
                  </a:tcPr>
                </a:tc>
                <a:extLst>
                  <a:ext uri="{0D108BD9-81ED-4DB2-BD59-A6C34878D82A}">
                    <a16:rowId xmlns:a16="http://schemas.microsoft.com/office/drawing/2014/main" val="1318341055"/>
                  </a:ext>
                </a:extLst>
              </a:tr>
              <a:tr h="370840">
                <a:tc>
                  <a:txBody>
                    <a:bodyPr/>
                    <a:lstStyle/>
                    <a:p>
                      <a:r>
                        <a:rPr lang="en-US" b="0" i="0" dirty="0">
                          <a:latin typeface="News Gothic MT" panose="020B0503020103020203" pitchFamily="34" charset="0"/>
                          <a:ea typeface="Arial Unicode MS" panose="020B0604020202020204" pitchFamily="34" charset="-128"/>
                          <a:cs typeface="Muna" pitchFamily="2" charset="-78"/>
                        </a:rPr>
                        <a:t>Promote personal protection including social distancing, hand washing, sneeze etiquette</a:t>
                      </a:r>
                    </a:p>
                  </a:txBody>
                  <a:tcPr/>
                </a:tc>
                <a:tc>
                  <a:txBody>
                    <a:bodyPr/>
                    <a:lstStyle/>
                    <a:p>
                      <a:pPr algn="ctr"/>
                      <a:endParaRPr lang="en-US" b="0" i="0" dirty="0">
                        <a:latin typeface="News Gothic MT" panose="020B0503020103020203" pitchFamily="34" charset="0"/>
                        <a:ea typeface="Arial Unicode MS" panose="020B0604020202020204" pitchFamily="34" charset="-128"/>
                        <a:cs typeface="Muna" pitchFamily="2" charset="-7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ea typeface="Arial Unicode MS" panose="020B0604020202020204" pitchFamily="34" charset="-128"/>
                          <a:cs typeface="Muna" pitchFamily="2" charset="-78"/>
                        </a:rPr>
                        <a:t>✓</a:t>
                      </a:r>
                    </a:p>
                  </a:txBody>
                  <a:tcPr>
                    <a:solidFill>
                      <a:srgbClr val="FF2600">
                        <a:alpha val="10196"/>
                      </a:srgbClr>
                    </a:solidFill>
                  </a:tcPr>
                </a:tc>
                <a:extLst>
                  <a:ext uri="{0D108BD9-81ED-4DB2-BD59-A6C34878D82A}">
                    <a16:rowId xmlns:a16="http://schemas.microsoft.com/office/drawing/2014/main" val="1714369062"/>
                  </a:ext>
                </a:extLst>
              </a:tr>
              <a:tr h="370840">
                <a:tc>
                  <a:txBody>
                    <a:bodyPr/>
                    <a:lstStyle/>
                    <a:p>
                      <a:r>
                        <a:rPr lang="en-US" b="0" i="0" dirty="0">
                          <a:latin typeface="News Gothic MT" panose="020B0503020103020203" pitchFamily="34" charset="0"/>
                          <a:cs typeface="Muna" pitchFamily="2" charset="-78"/>
                        </a:rPr>
                        <a:t>Frequently monitor the health condition of a selected group of people with frequent social contact, especially in the area where local transmission is detected, for early case and outbreak detection</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24706"/>
                      </a:srgbClr>
                    </a:solidFill>
                  </a:tcPr>
                </a:tc>
                <a:extLst>
                  <a:ext uri="{0D108BD9-81ED-4DB2-BD59-A6C34878D82A}">
                    <a16:rowId xmlns:a16="http://schemas.microsoft.com/office/drawing/2014/main" val="1587337519"/>
                  </a:ext>
                </a:extLst>
              </a:tr>
              <a:tr h="370840">
                <a:tc>
                  <a:txBody>
                    <a:bodyPr/>
                    <a:lstStyle/>
                    <a:p>
                      <a:r>
                        <a:rPr lang="en-US" b="0" i="0" dirty="0">
                          <a:latin typeface="News Gothic MT" panose="020B0503020103020203" pitchFamily="34" charset="0"/>
                          <a:cs typeface="Muna" pitchFamily="2" charset="-78"/>
                        </a:rPr>
                        <a:t>Urge citizens to avoid nonessential gatherings, especially in confined spaces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9804"/>
                      </a:srgbClr>
                    </a:solidFill>
                  </a:tcPr>
                </a:tc>
                <a:extLst>
                  <a:ext uri="{0D108BD9-81ED-4DB2-BD59-A6C34878D82A}">
                    <a16:rowId xmlns:a16="http://schemas.microsoft.com/office/drawing/2014/main" val="1044632951"/>
                  </a:ext>
                </a:extLst>
              </a:tr>
              <a:tr h="370840">
                <a:tc>
                  <a:txBody>
                    <a:bodyPr/>
                    <a:lstStyle/>
                    <a:p>
                      <a:r>
                        <a:rPr lang="en-US" b="0" i="0" dirty="0">
                          <a:latin typeface="News Gothic MT" panose="020B0503020103020203" pitchFamily="34" charset="0"/>
                          <a:cs typeface="Muna" pitchFamily="2" charset="-78"/>
                        </a:rPr>
                        <a:t>Provide maximum protection for medical staff</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24706"/>
                      </a:srgbClr>
                    </a:solidFill>
                  </a:tcPr>
                </a:tc>
                <a:extLst>
                  <a:ext uri="{0D108BD9-81ED-4DB2-BD59-A6C34878D82A}">
                    <a16:rowId xmlns:a16="http://schemas.microsoft.com/office/drawing/2014/main" val="1316796649"/>
                  </a:ext>
                </a:extLst>
              </a:tr>
              <a:tr h="370840">
                <a:tc>
                  <a:txBody>
                    <a:bodyPr/>
                    <a:lstStyle/>
                    <a:p>
                      <a:r>
                        <a:rPr lang="en-US" b="0" i="0" dirty="0">
                          <a:latin typeface="News Gothic MT" panose="020B0503020103020203" pitchFamily="34" charset="0"/>
                          <a:cs typeface="Muna" pitchFamily="2" charset="-78"/>
                        </a:rPr>
                        <a:t>Promote personal protection including facial masks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10196"/>
                      </a:srgbClr>
                    </a:solidFill>
                  </a:tcPr>
                </a:tc>
                <a:extLst>
                  <a:ext uri="{0D108BD9-81ED-4DB2-BD59-A6C34878D82A}">
                    <a16:rowId xmlns:a16="http://schemas.microsoft.com/office/drawing/2014/main" val="4087048705"/>
                  </a:ext>
                </a:extLst>
              </a:tr>
              <a:tr h="370840">
                <a:tc>
                  <a:txBody>
                    <a:bodyPr/>
                    <a:lstStyle/>
                    <a:p>
                      <a:r>
                        <a:rPr lang="en-US" b="0" i="0" dirty="0">
                          <a:latin typeface="News Gothic MT" panose="020B0503020103020203" pitchFamily="34" charset="0"/>
                          <a:cs typeface="Muna" pitchFamily="2" charset="-78"/>
                        </a:rPr>
                        <a:t>Postpone/cancel nonessential gatherings and events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24706"/>
                      </a:srgbClr>
                    </a:solidFill>
                  </a:tcPr>
                </a:tc>
                <a:extLst>
                  <a:ext uri="{0D108BD9-81ED-4DB2-BD59-A6C34878D82A}">
                    <a16:rowId xmlns:a16="http://schemas.microsoft.com/office/drawing/2014/main" val="1081201434"/>
                  </a:ext>
                </a:extLst>
              </a:tr>
              <a:tr h="370840">
                <a:tc>
                  <a:txBody>
                    <a:bodyPr/>
                    <a:lstStyle/>
                    <a:p>
                      <a:r>
                        <a:rPr lang="en-US" b="0" i="0" dirty="0">
                          <a:latin typeface="News Gothic MT" panose="020B0503020103020203" pitchFamily="34" charset="0"/>
                          <a:cs typeface="Muna" pitchFamily="2" charset="-78"/>
                        </a:rPr>
                        <a:t>Disinfect public places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10588"/>
                      </a:srgbClr>
                    </a:solidFill>
                  </a:tcPr>
                </a:tc>
                <a:extLst>
                  <a:ext uri="{0D108BD9-81ED-4DB2-BD59-A6C34878D82A}">
                    <a16:rowId xmlns:a16="http://schemas.microsoft.com/office/drawing/2014/main" val="4177549918"/>
                  </a:ext>
                </a:extLst>
              </a:tr>
              <a:tr h="471925">
                <a:tc>
                  <a:txBody>
                    <a:bodyPr/>
                    <a:lstStyle/>
                    <a:p>
                      <a:r>
                        <a:rPr lang="en-US" b="0" i="0" dirty="0">
                          <a:latin typeface="News Gothic MT" panose="020B0503020103020203" pitchFamily="34" charset="0"/>
                          <a:cs typeface="Muna" pitchFamily="2" charset="-78"/>
                        </a:rPr>
                        <a:t>Actively test everyone with symptoms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24706"/>
                      </a:srgbClr>
                    </a:solidFill>
                  </a:tcPr>
                </a:tc>
                <a:extLst>
                  <a:ext uri="{0D108BD9-81ED-4DB2-BD59-A6C34878D82A}">
                    <a16:rowId xmlns:a16="http://schemas.microsoft.com/office/drawing/2014/main" val="2763400665"/>
                  </a:ext>
                </a:extLst>
              </a:tr>
              <a:tr h="370840">
                <a:tc>
                  <a:txBody>
                    <a:bodyPr/>
                    <a:lstStyle/>
                    <a:p>
                      <a:r>
                        <a:rPr lang="en-US" b="0" i="0" dirty="0">
                          <a:latin typeface="News Gothic MT" panose="020B0503020103020203" pitchFamily="34" charset="0"/>
                          <a:cs typeface="Muna" pitchFamily="2" charset="-78"/>
                        </a:rPr>
                        <a:t>Increase test capacity and speed</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10196"/>
                      </a:srgbClr>
                    </a:solidFill>
                  </a:tcPr>
                </a:tc>
                <a:extLst>
                  <a:ext uri="{0D108BD9-81ED-4DB2-BD59-A6C34878D82A}">
                    <a16:rowId xmlns:a16="http://schemas.microsoft.com/office/drawing/2014/main" val="2623676970"/>
                  </a:ext>
                </a:extLst>
              </a:tr>
              <a:tr h="370840">
                <a:tc>
                  <a:txBody>
                    <a:bodyPr/>
                    <a:lstStyle/>
                    <a:p>
                      <a:r>
                        <a:rPr lang="en-US" b="0" i="0" dirty="0">
                          <a:latin typeface="News Gothic MT" panose="020B0503020103020203" pitchFamily="34" charset="0"/>
                          <a:cs typeface="Muna" pitchFamily="2" charset="-78"/>
                        </a:rPr>
                        <a:t>Suspend schools, places of worship and businesses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24706"/>
                      </a:srgbClr>
                    </a:solidFill>
                  </a:tcPr>
                </a:tc>
                <a:extLst>
                  <a:ext uri="{0D108BD9-81ED-4DB2-BD59-A6C34878D82A}">
                    <a16:rowId xmlns:a16="http://schemas.microsoft.com/office/drawing/2014/main" val="2987299470"/>
                  </a:ext>
                </a:extLst>
              </a:tr>
              <a:tr h="370840">
                <a:tc>
                  <a:txBody>
                    <a:bodyPr/>
                    <a:lstStyle/>
                    <a:p>
                      <a:r>
                        <a:rPr lang="en-US" b="0" i="0" dirty="0">
                          <a:latin typeface="News Gothic MT" panose="020B0503020103020203" pitchFamily="34" charset="0"/>
                          <a:cs typeface="Muna" pitchFamily="2" charset="-78"/>
                        </a:rPr>
                        <a:t>Restrict travel only for essential purposes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9412"/>
                      </a:srgbClr>
                    </a:solidFill>
                  </a:tcPr>
                </a:tc>
                <a:extLst>
                  <a:ext uri="{0D108BD9-81ED-4DB2-BD59-A6C34878D82A}">
                    <a16:rowId xmlns:a16="http://schemas.microsoft.com/office/drawing/2014/main" val="1787920721"/>
                  </a:ext>
                </a:extLst>
              </a:tr>
              <a:tr h="370840">
                <a:tc>
                  <a:txBody>
                    <a:bodyPr/>
                    <a:lstStyle/>
                    <a:p>
                      <a:r>
                        <a:rPr lang="en-US" b="0" i="0" dirty="0">
                          <a:latin typeface="News Gothic MT" panose="020B0503020103020203" pitchFamily="34" charset="0"/>
                          <a:cs typeface="Muna" pitchFamily="2" charset="-78"/>
                        </a:rPr>
                        <a:t>Lockdown (quarantine) infected communities keeping people in their homes and delivering necessities to them without contact</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rgbClr val="FF2600">
                        <a:alpha val="24706"/>
                      </a:srgbClr>
                    </a:solidFill>
                  </a:tcPr>
                </a:tc>
                <a:extLst>
                  <a:ext uri="{0D108BD9-81ED-4DB2-BD59-A6C34878D82A}">
                    <a16:rowId xmlns:a16="http://schemas.microsoft.com/office/drawing/2014/main" val="828661664"/>
                  </a:ext>
                </a:extLst>
              </a:tr>
              <a:tr h="370840">
                <a:tc>
                  <a:txBody>
                    <a:bodyPr/>
                    <a:lstStyle/>
                    <a:p>
                      <a:r>
                        <a:rPr lang="en-US" b="0" i="0" dirty="0">
                          <a:latin typeface="News Gothic MT" panose="020B0503020103020203" pitchFamily="34" charset="0"/>
                          <a:cs typeface="Muna" pitchFamily="2" charset="-78"/>
                        </a:rPr>
                        <a:t>Quarantine contacts of cases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txBody>
                  <a:tcPr>
                    <a:solidFill>
                      <a:srgbClr val="FF2600">
                        <a:alpha val="10196"/>
                      </a:srgbClr>
                    </a:solidFill>
                  </a:tcPr>
                </a:tc>
                <a:extLst>
                  <a:ext uri="{0D108BD9-81ED-4DB2-BD59-A6C34878D82A}">
                    <a16:rowId xmlns:a16="http://schemas.microsoft.com/office/drawing/2014/main" val="1536174114"/>
                  </a:ext>
                </a:extLst>
              </a:tr>
              <a:tr h="370840">
                <a:tc>
                  <a:txBody>
                    <a:bodyPr/>
                    <a:lstStyle/>
                    <a:p>
                      <a:r>
                        <a:rPr lang="en-US" b="0" i="0" dirty="0">
                          <a:latin typeface="News Gothic MT" panose="020B0503020103020203" pitchFamily="34" charset="0"/>
                          <a:cs typeface="Muna" pitchFamily="2" charset="-78"/>
                        </a:rPr>
                        <a:t>Galvanize national resources (medical, logistical...) for the quarantined areas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rgbClr val="FF2600">
                        <a:alpha val="24706"/>
                      </a:srgbClr>
                    </a:solidFill>
                  </a:tcPr>
                </a:tc>
                <a:extLst>
                  <a:ext uri="{0D108BD9-81ED-4DB2-BD59-A6C34878D82A}">
                    <a16:rowId xmlns:a16="http://schemas.microsoft.com/office/drawing/2014/main" val="1628764686"/>
                  </a:ext>
                </a:extLst>
              </a:tr>
              <a:tr h="370840">
                <a:tc>
                  <a:txBody>
                    <a:bodyPr/>
                    <a:lstStyle/>
                    <a:p>
                      <a:r>
                        <a:rPr lang="en-US" b="0" i="0" dirty="0">
                          <a:latin typeface="News Gothic MT" panose="020B0503020103020203" pitchFamily="34" charset="0"/>
                          <a:cs typeface="Muna" pitchFamily="2" charset="-78"/>
                        </a:rPr>
                        <a:t>Separate facilities for infection cases from other health services</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20000"/>
                        <a:lumOff val="8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rgbClr val="FF2600">
                        <a:alpha val="10196"/>
                      </a:srgbClr>
                    </a:solidFill>
                  </a:tcPr>
                </a:tc>
                <a:extLst>
                  <a:ext uri="{0D108BD9-81ED-4DB2-BD59-A6C34878D82A}">
                    <a16:rowId xmlns:a16="http://schemas.microsoft.com/office/drawing/2014/main" val="2911245884"/>
                  </a:ext>
                </a:extLst>
              </a:tr>
              <a:tr h="370840">
                <a:tc>
                  <a:txBody>
                    <a:bodyPr/>
                    <a:lstStyle/>
                    <a:p>
                      <a:r>
                        <a:rPr lang="en-US" b="0" i="0" dirty="0">
                          <a:latin typeface="News Gothic MT" panose="020B0503020103020203" pitchFamily="34" charset="0"/>
                          <a:cs typeface="Muna" pitchFamily="2" charset="-78"/>
                        </a:rPr>
                        <a:t>Create different tiers of hospitals to separate and treat cases of different severity</a:t>
                      </a:r>
                    </a:p>
                  </a:txBody>
                  <a:tcPr/>
                </a:tc>
                <a:tc>
                  <a:txBody>
                    <a:bodyPr/>
                    <a:lstStyle/>
                    <a:p>
                      <a:pPr algn="ctr"/>
                      <a:endParaRPr lang="en-US" b="0" i="0" dirty="0">
                        <a:latin typeface="News Gothic MT" panose="020B0503020103020203" pitchFamily="34" charset="0"/>
                        <a:cs typeface="Muna" pitchFamily="2" charset="-78"/>
                      </a:endParaRPr>
                    </a:p>
                  </a:txBody>
                  <a:tcPr>
                    <a:solidFill>
                      <a:schemeClr val="accent6">
                        <a:lumMod val="40000"/>
                        <a:lumOff val="60000"/>
                      </a:schemeClr>
                    </a:solidFill>
                  </a:tcPr>
                </a:tc>
                <a:tc>
                  <a:txBody>
                    <a:bodyPr/>
                    <a:lstStyle/>
                    <a:p>
                      <a:pPr algn="ctr"/>
                      <a:endParaRPr lang="en-US" b="0" i="0" dirty="0">
                        <a:latin typeface="News Gothic MT" panose="020B0503020103020203" pitchFamily="34" charset="0"/>
                        <a:cs typeface="Muna" pitchFamily="2" charset="-78"/>
                      </a:endParaRPr>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i="0" dirty="0">
                        <a:latin typeface="News Gothic MT" panose="020B0503020103020203" pitchFamily="34" charset="0"/>
                        <a:cs typeface="Muna" pitchFamily="2" charset="-78"/>
                      </a:endParaRP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News Gothic MT" panose="020B0503020103020203" pitchFamily="34" charset="0"/>
                          <a:cs typeface="Muna" pitchFamily="2" charset="-78"/>
                        </a:rPr>
                        <a:t>✓</a:t>
                      </a:r>
                    </a:p>
                    <a:p>
                      <a:pPr algn="ctr"/>
                      <a:endParaRPr lang="en-US" b="0" i="0" dirty="0">
                        <a:latin typeface="News Gothic MT" panose="020B0503020103020203" pitchFamily="34" charset="0"/>
                        <a:cs typeface="Muna" pitchFamily="2" charset="-78"/>
                      </a:endParaRPr>
                    </a:p>
                  </a:txBody>
                  <a:tcPr>
                    <a:solidFill>
                      <a:srgbClr val="FF2600">
                        <a:alpha val="24706"/>
                      </a:srgbClr>
                    </a:solidFill>
                  </a:tcPr>
                </a:tc>
                <a:extLst>
                  <a:ext uri="{0D108BD9-81ED-4DB2-BD59-A6C34878D82A}">
                    <a16:rowId xmlns:a16="http://schemas.microsoft.com/office/drawing/2014/main" val="756368460"/>
                  </a:ext>
                </a:extLst>
              </a:tr>
            </a:tbl>
          </a:graphicData>
        </a:graphic>
      </p:graphicFrame>
    </p:spTree>
    <p:extLst>
      <p:ext uri="{BB962C8B-B14F-4D97-AF65-F5344CB8AC3E}">
        <p14:creationId xmlns:p14="http://schemas.microsoft.com/office/powerpoint/2010/main" val="166080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354</Words>
  <Application>Microsoft Office PowerPoint</Application>
  <PresentationFormat>Widescreen</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News Gothic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Sterling</dc:creator>
  <cp:lastModifiedBy>Derrick VanGennep</cp:lastModifiedBy>
  <cp:revision>20</cp:revision>
  <dcterms:created xsi:type="dcterms:W3CDTF">2020-03-07T21:29:15Z</dcterms:created>
  <dcterms:modified xsi:type="dcterms:W3CDTF">2020-04-05T22:28:16Z</dcterms:modified>
</cp:coreProperties>
</file>