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4" r:id="rId2"/>
    <p:sldId id="304" r:id="rId3"/>
    <p:sldId id="305" r:id="rId4"/>
    <p:sldId id="306" r:id="rId5"/>
    <p:sldId id="307" r:id="rId6"/>
    <p:sldId id="322" r:id="rId7"/>
    <p:sldId id="308" r:id="rId8"/>
    <p:sldId id="309" r:id="rId9"/>
    <p:sldId id="310" r:id="rId10"/>
    <p:sldId id="323" r:id="rId11"/>
    <p:sldId id="295" r:id="rId12"/>
    <p:sldId id="297" r:id="rId13"/>
    <p:sldId id="299" r:id="rId14"/>
    <p:sldId id="301" r:id="rId15"/>
    <p:sldId id="302" r:id="rId16"/>
    <p:sldId id="312" r:id="rId17"/>
    <p:sldId id="313" r:id="rId18"/>
    <p:sldId id="314" r:id="rId19"/>
    <p:sldId id="315" r:id="rId20"/>
    <p:sldId id="317" r:id="rId21"/>
    <p:sldId id="318" r:id="rId22"/>
    <p:sldId id="316" r:id="rId23"/>
    <p:sldId id="303" r:id="rId24"/>
    <p:sldId id="32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EDCD-D39D-444C-839B-BE021B289053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27A-86F6-41D5-856E-F9EA4AE686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7772400" cy="1470025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INTRODUÇÃO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76" y="1857364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Para descrever um pop devemos nos alinhar com a vigilância sanitária  que dara o suporte para executar os procedimentos que possam ser de grande importância para execução das tarefas a serem realizadas proporcionando qualidade e segurança a todos os envolvidos.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2861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QUÍMICOS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3429024" cy="15716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TANATOFLUIDO ARTERIAL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4857760"/>
            <a:ext cx="3929090" cy="17526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pt-BR" dirty="0" err="1" smtClean="0"/>
              <a:t>Tanatofluido</a:t>
            </a:r>
            <a:r>
              <a:rPr lang="pt-BR" dirty="0" smtClean="0"/>
              <a:t> Arterial:</a:t>
            </a:r>
            <a:r>
              <a:rPr lang="pt-BR" b="1" i="1" dirty="0" smtClean="0"/>
              <a:t> </a:t>
            </a:r>
            <a:r>
              <a:rPr lang="pt-BR" b="1" dirty="0" err="1" smtClean="0"/>
              <a:t>Tanatofluido</a:t>
            </a:r>
            <a:r>
              <a:rPr lang="pt-BR" b="1" dirty="0" smtClean="0"/>
              <a:t> Arterial</a:t>
            </a:r>
            <a:r>
              <a:rPr lang="pt-BR" dirty="0" smtClean="0"/>
              <a:t>. Específico para corpo não </a:t>
            </a:r>
            <a:r>
              <a:rPr lang="pt-BR" dirty="0" err="1" smtClean="0"/>
              <a:t>necropsiado</a:t>
            </a:r>
            <a:r>
              <a:rPr lang="pt-BR" dirty="0" smtClean="0"/>
              <a:t>, com MORTE NATURAL e previsão de </a:t>
            </a:r>
            <a:r>
              <a:rPr lang="pt-BR" dirty="0" err="1" smtClean="0"/>
              <a:t>sepultamentopara</a:t>
            </a:r>
            <a:r>
              <a:rPr lang="pt-BR" dirty="0" smtClean="0"/>
              <a:t> no máximo 24 horas após o </a:t>
            </a:r>
            <a:r>
              <a:rPr lang="pt-BR" dirty="0" err="1" smtClean="0"/>
              <a:t>faleciment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C:\Users\Michael\Desktop\Tanatofluido Arter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2857520" cy="309704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357950" y="571480"/>
            <a:ext cx="139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TANATO GEL </a:t>
            </a:r>
            <a:endParaRPr lang="pt-BR" dirty="0"/>
          </a:p>
        </p:txBody>
      </p:sp>
      <p:pic>
        <p:nvPicPr>
          <p:cNvPr id="6" name="Picture 2" descr="C:\Users\Michael\Desktop\Tanatogel G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0"/>
            <a:ext cx="3139250" cy="278608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5429256" y="4857760"/>
            <a:ext cx="3071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Tanatogel: Produto fixador, levemente perfumado, para áreas não injetadas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6143668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TANATOFLUIDO CAVIDADE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4357694"/>
            <a:ext cx="5143536" cy="214311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dirty="0" err="1" smtClean="0"/>
              <a:t>Tanatofluido</a:t>
            </a:r>
            <a:r>
              <a:rPr lang="pt-BR" dirty="0" smtClean="0"/>
              <a:t> de Cavidade: </a:t>
            </a:r>
            <a:r>
              <a:rPr lang="pt-BR" b="1" dirty="0" smtClean="0"/>
              <a:t>Fluido</a:t>
            </a:r>
            <a:r>
              <a:rPr lang="pt-BR" dirty="0" smtClean="0"/>
              <a:t> para </a:t>
            </a:r>
            <a:r>
              <a:rPr lang="pt-BR" b="1" dirty="0" smtClean="0"/>
              <a:t>cavidades</a:t>
            </a:r>
            <a:r>
              <a:rPr lang="pt-BR" dirty="0" smtClean="0"/>
              <a:t> torácica e abdominal, para casos com alto grau de decomposição, afogados e queimados, inchados e em casos de embalsamamento.</a:t>
            </a:r>
          </a:p>
          <a:p>
            <a:endParaRPr lang="pt-BR" dirty="0"/>
          </a:p>
        </p:txBody>
      </p:sp>
      <p:pic>
        <p:nvPicPr>
          <p:cNvPr id="4098" name="Picture 2" descr="C:\Users\Michael\Desktop\Tanatofluido de Cavid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3071834" cy="3071834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072330" y="785794"/>
            <a:ext cx="131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 TANATO PÓ</a:t>
            </a:r>
            <a:endParaRPr lang="pt-BR" dirty="0"/>
          </a:p>
        </p:txBody>
      </p:sp>
      <p:pic>
        <p:nvPicPr>
          <p:cNvPr id="6" name="Picture 2" descr="C:\Users\Michael\Desktop\Tanatopó Pó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571612"/>
            <a:ext cx="2524148" cy="2524148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5643570" y="4643446"/>
            <a:ext cx="3286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Tanato pó Produto fixador concentrado, indispensável para superfícies internas de corpos necropsiados.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PÓ PARA INCISÃO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3857628"/>
            <a:ext cx="4186238" cy="2811451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pt-BR" dirty="0" smtClean="0"/>
              <a:t>Pó para Incisão: Evita a  saída de líquidos pelas incisões feitas na </a:t>
            </a:r>
            <a:r>
              <a:rPr lang="pt-BR" dirty="0" err="1" smtClean="0"/>
              <a:t>tanatopraxia</a:t>
            </a:r>
            <a:r>
              <a:rPr lang="pt-BR" dirty="0" smtClean="0"/>
              <a:t> e o extravasamento pelas cavidades bucal e nasal.</a:t>
            </a:r>
          </a:p>
          <a:p>
            <a:endParaRPr lang="pt-BR" dirty="0"/>
          </a:p>
        </p:txBody>
      </p:sp>
      <p:pic>
        <p:nvPicPr>
          <p:cNvPr id="3075" name="Picture 3" descr="C:\Users\Michael\Desktop\Pó para Incisã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2778144" cy="2500330"/>
          </a:xfrm>
          <a:prstGeom prst="rect">
            <a:avLst/>
          </a:prstGeom>
          <a:noFill/>
        </p:spPr>
      </p:pic>
      <p:pic>
        <p:nvPicPr>
          <p:cNvPr id="5" name="Picture 1" descr="C:\Users\Michael\Desktop\55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500174"/>
            <a:ext cx="2786082" cy="278608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5715008" y="4857760"/>
            <a:ext cx="292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Tanatossolvente</a:t>
            </a:r>
            <a:r>
              <a:rPr lang="pt-BR" dirty="0" smtClean="0"/>
              <a:t> Arterial (AC) Fluido próprio para casos com muitos coágulos (ex: </a:t>
            </a:r>
            <a:r>
              <a:rPr lang="pt-BR" b="1" dirty="0" smtClean="0"/>
              <a:t>INFARTO)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857884" y="714356"/>
            <a:ext cx="299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TANATOSSOLVENTE ARTERIAL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/>
            </a:r>
            <a:br>
              <a:rPr lang="pt-BR" b="1" u="sng" dirty="0" smtClean="0"/>
            </a:br>
            <a:r>
              <a:rPr lang="pt-BR" b="1" u="sng" dirty="0" smtClean="0"/>
              <a:t>EQUIPAMENTOS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14290"/>
            <a:ext cx="3043230" cy="1114420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endParaRPr lang="pt-BR" dirty="0" smtClean="0"/>
          </a:p>
          <a:p>
            <a:pPr lvl="0">
              <a:buNone/>
            </a:pPr>
            <a:r>
              <a:rPr lang="pt-BR" dirty="0" smtClean="0"/>
              <a:t>BOMBA INJETORTA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282" y="5429264"/>
            <a:ext cx="37862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utilizada para inje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ç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ão arterial de fluido conservante com regulagem precisa de fluxo e pressão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215074" y="571480"/>
            <a:ext cx="2928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BOMBA ASPIRADORA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286248" y="5715016"/>
            <a:ext cx="43576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l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quidos encontrados nas cavidades tor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cica e abdominal. Equipamento pr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prio para uso ap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inje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ç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ão do fluido arterial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ichael\Desktop\BOMBA INJETOR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2362200" cy="1933575"/>
          </a:xfrm>
          <a:prstGeom prst="rect">
            <a:avLst/>
          </a:prstGeom>
          <a:noFill/>
        </p:spPr>
      </p:pic>
      <p:pic>
        <p:nvPicPr>
          <p:cNvPr id="1027" name="Picture 3" descr="C:\Users\Michael\Desktop\BOMBA ASPIRADO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071546"/>
            <a:ext cx="3571900" cy="373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323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AUTOCLAVE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42844" y="5572140"/>
            <a:ext cx="385765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 tratamento t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rmico bastante utilizado no ambiente hospitalar e que consiste em manter o material contaminado a uma temperatura elevada, atrav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do contato com vapor de 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gua, durante um per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odo de tempo suficiente para destruir todos os agentes patogênicos.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929454" y="571480"/>
            <a:ext cx="15497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1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MESA TANATOPRAXIA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714876" y="5715016"/>
            <a:ext cx="4071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em a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ç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 inox 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 utens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lio usado para que se fa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ç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a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pt-BR" sz="11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necr</a:t>
            </a:r>
            <a:r>
              <a:rPr kumimoji="0" lang="pt-BR" sz="11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pt-BR" sz="11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psia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 aut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psia em cad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veres. 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 equipamento indispens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vel em hospitais, laborat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rios, cl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nicas veterin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rias, universidades e outros.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Michael\Desktop\AUTOCLAV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162299" cy="3224220"/>
          </a:xfrm>
          <a:prstGeom prst="rect">
            <a:avLst/>
          </a:prstGeom>
          <a:noFill/>
        </p:spPr>
      </p:pic>
      <p:pic>
        <p:nvPicPr>
          <p:cNvPr id="2051" name="Picture 3" descr="C:\Users\Michael\Desktop\MESA TANATOPRAXIa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643050"/>
            <a:ext cx="3257686" cy="2676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CARRO DE ELEVAÇÃO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4929198"/>
            <a:ext cx="8229600" cy="132873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 serve para ajusta o caixão para a altura correta durante a transferência do carro funerário para o crematório.</a:t>
            </a:r>
          </a:p>
          <a:p>
            <a:pPr>
              <a:buNone/>
            </a:pPr>
            <a:r>
              <a:rPr lang="pt-BR" dirty="0" smtClean="0"/>
              <a:t>Para colocação do caixão a altura correta numa capela ou sala.</a:t>
            </a:r>
          </a:p>
          <a:p>
            <a:endParaRPr lang="pt-BR" dirty="0"/>
          </a:p>
        </p:txBody>
      </p:sp>
      <p:pic>
        <p:nvPicPr>
          <p:cNvPr id="3074" name="Picture 2" descr="C:\Users\Michael\Desktop\CARRO DE ELEVAÇÃ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1571612"/>
            <a:ext cx="642942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/>
            </a:r>
            <a:br>
              <a:rPr lang="pt-BR" b="1" u="sng" dirty="0" smtClean="0"/>
            </a:br>
            <a:r>
              <a:rPr lang="pt-BR" b="1" u="sng" dirty="0" smtClean="0"/>
              <a:t>              INSTRUMENTAIS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1466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AFASTADOR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5286388"/>
            <a:ext cx="4071966" cy="126840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fazem parte do grupo dos instrumentos de exposição. São utilizados para afastar os tecidos da pele e órgão para que o cirurgião possa visualizar toda a área necessária.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00760" y="785794"/>
            <a:ext cx="213128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t-BR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DISSECADOR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43438" y="5286388"/>
            <a:ext cx="4214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Prático e útil para isolar artérias e veias. Para facilitar nesta identificação é necessário trabalhar com um dissecador em cada mão;</a:t>
            </a:r>
            <a:endParaRPr lang="pt-BR" dirty="0"/>
          </a:p>
        </p:txBody>
      </p:sp>
      <p:pic>
        <p:nvPicPr>
          <p:cNvPr id="4098" name="Picture 2" descr="C:\Users\Michael\Desktop\AFASTADOR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5"/>
            <a:ext cx="3205360" cy="3186938"/>
          </a:xfrm>
          <a:prstGeom prst="rect">
            <a:avLst/>
          </a:prstGeom>
          <a:noFill/>
        </p:spPr>
      </p:pic>
      <p:pic>
        <p:nvPicPr>
          <p:cNvPr id="4099" name="Picture 3" descr="C:\Users\Michael\Desktop\DISSECADOR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71612"/>
            <a:ext cx="4086231" cy="2724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Buscando todos os elementos permitidos a serem executados em artigos relacionados a função de cada integrantes, como  também manuais, onde se descreve passo a passo as função aonde for desenvolvidas de modo claro para que as pessoas possam a serem reutilizados.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8604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CÂNULA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4929198"/>
            <a:ext cx="3114668" cy="155415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Um único suporte serve para receber os diversos diâmetros de cânulas. Deve ser colocado na mangueira de silicone da Bomba Injetora </a:t>
            </a:r>
            <a:endParaRPr lang="pt-BR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6858016" y="357166"/>
            <a:ext cx="11756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TROCARTE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86248" y="55007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para ser acoplado à Bomba Aspiradora com o objetivo de aspirar líquidos das cavidades torácica e abdominal. </a:t>
            </a:r>
            <a:endParaRPr lang="pt-BR" dirty="0"/>
          </a:p>
        </p:txBody>
      </p:sp>
      <p:pic>
        <p:nvPicPr>
          <p:cNvPr id="5122" name="Picture 2" descr="C:\Users\Michael\Desktop\CÂNULA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2839828" cy="2828927"/>
          </a:xfrm>
          <a:prstGeom prst="rect">
            <a:avLst/>
          </a:prstGeom>
          <a:noFill/>
        </p:spPr>
      </p:pic>
      <p:pic>
        <p:nvPicPr>
          <p:cNvPr id="5123" name="Picture 3" descr="C:\Users\Michael\Desktop\TROCART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2"/>
            <a:ext cx="2732038" cy="3481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8604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PINÇA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4857760"/>
            <a:ext cx="4400552" cy="18399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é um dos instrumentos essenciais para a realização de intervenções cirúrgicas, destacando-se como uma ferramenta médica que auxilia na remoção de pontos, realização de exames e execução de curativos e procedimentos variados.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86644" y="428604"/>
            <a:ext cx="107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43438" y="4929198"/>
            <a:ext cx="428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dos equipamentos cirúrgicos mais utilizados é a tesoura cirúrgica, um dispositivo de alta capacidade de corte e que torna a perfuração mais estável do que as realizadas com facas ou até mesmo bisturis cirúrgicos.</a:t>
            </a:r>
            <a:endParaRPr lang="pt-BR" dirty="0"/>
          </a:p>
        </p:txBody>
      </p:sp>
      <p:pic>
        <p:nvPicPr>
          <p:cNvPr id="38913" name="Picture 1" descr="C:\Users\Michael\Downloads\WhatsApp Image 2022-03-25 at 10.38.5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500174"/>
            <a:ext cx="3156008" cy="3071834"/>
          </a:xfrm>
          <a:prstGeom prst="rect">
            <a:avLst/>
          </a:prstGeom>
          <a:noFill/>
        </p:spPr>
      </p:pic>
      <p:pic>
        <p:nvPicPr>
          <p:cNvPr id="6146" name="Picture 2" descr="C:\Users\Michael\Desktop\PINÇA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3929090" cy="2471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são efectivamente neutralizados por procedimentos adequados de higienização que incluem a utilização de desinfectantes hospitalares comuns, como o hipoclorito de sódio (0,1% -0,5%), o etanol (62- 71%) ou o peróxido de hidrogénio(0,5%).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CONCLUSÃO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A implantação do POP no serviço funerário conforme as normas reguladoras da ANVISA  e um processo longo, que envolve a participação de todos as áreas da instituição .</a:t>
            </a:r>
          </a:p>
          <a:p>
            <a:pPr lvl="0"/>
            <a:r>
              <a:rPr lang="pt-BR" dirty="0" smtClean="0"/>
              <a:t>Para que o processo se torne eficiente e necessário  um responsável técnico que tenha atribuições dentro da instituição para  tomar decisões e que crie com os demais colaboradores todos as normas e que  proponha reunias e treinamento, onde de forma mais clara e objetiva esclareça todos os procedimentos, com o objetivo de atender ao clientes que procura este serviço, qualidade, rapidez e profissionalismo e aos colaboradores, segurança, saúde e comprometimento nas  </a:t>
            </a:r>
            <a:r>
              <a:rPr lang="pt-BR" b="1" dirty="0" smtClean="0"/>
              <a:t>atividade exercida.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5500702"/>
            <a:ext cx="7000924" cy="928694"/>
          </a:xfrm>
        </p:spPr>
        <p:txBody>
          <a:bodyPr>
            <a:normAutofit fontScale="90000"/>
          </a:bodyPr>
          <a:lstStyle/>
          <a:p>
            <a:r>
              <a:rPr lang="pt-BR" sz="2900" b="1" dirty="0">
                <a:latin typeface="Vijaya" pitchFamily="34" charset="0"/>
                <a:cs typeface="Vijaya" pitchFamily="34" charset="0"/>
              </a:rPr>
              <a:t>Pela nossa vida passam muitos professores, cada um diferente do outro, mas para o bem ou para o mal, todos deixam sua marca.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85720" y="5143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algn="ctr">
              <a:spcBef>
                <a:spcPct val="0"/>
              </a:spcBef>
            </a:pPr>
            <a:r>
              <a:rPr lang="pt-BR" sz="4400" b="1" dirty="0">
                <a:latin typeface="Vijaya" pitchFamily="34" charset="0"/>
                <a:cs typeface="Vijaya" pitchFamily="34" charset="0"/>
              </a:rPr>
              <a:t>Hoje eu posso dizer que nenhum deixou marca tão positiva e permanente quanto você, querida professora.</a:t>
            </a:r>
            <a:endParaRPr lang="pt-BR" sz="4400" dirty="0">
              <a:latin typeface="Vijaya" pitchFamily="34" charset="0"/>
              <a:cs typeface="Vijay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28596" y="5143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pt-BR" sz="2700" b="1" dirty="0">
                <a:latin typeface="Vijaya" pitchFamily="34" charset="0"/>
                <a:cs typeface="Vijaya" pitchFamily="34" charset="0"/>
              </a:rPr>
              <a:t>Por tudo o que aprendi com você, não apenas sobre a matéria, mas também sobre a vida e como ser uma pessoa melhor, eu agradeço!</a:t>
            </a:r>
            <a:endParaRPr lang="pt-BR" sz="2700" dirty="0">
              <a:latin typeface="Vijaya" pitchFamily="34" charset="0"/>
              <a:cs typeface="Vijay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28596" y="5143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r>
              <a:rPr lang="pt-BR" sz="3900" b="1" dirty="0" smtClean="0">
                <a:latin typeface="Vijaya" pitchFamily="34" charset="0"/>
                <a:cs typeface="Vijaya" pitchFamily="34" charset="0"/>
              </a:rPr>
              <a:t>Você é um exemplo de pessoa e professora, uma inspiração que sempre soube me motivar para aprender e despertar minha curiosidade.</a:t>
            </a:r>
            <a:endParaRPr lang="pt-BR" sz="3900" dirty="0" smtClean="0">
              <a:latin typeface="Vijaya" pitchFamily="34" charset="0"/>
              <a:cs typeface="Vijay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0034" y="50720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r>
              <a:rPr lang="pt-BR" sz="2900" b="1" dirty="0">
                <a:latin typeface="Vijaya" pitchFamily="34" charset="0"/>
                <a:cs typeface="Vijaya" pitchFamily="34" charset="0"/>
              </a:rPr>
              <a:t>Um agradecimento do fundo do coração, professora especial!</a:t>
            </a:r>
            <a:endParaRPr lang="pt-BR" sz="2900" dirty="0">
              <a:latin typeface="Vijaya" pitchFamily="34" charset="0"/>
              <a:cs typeface="Vijay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ijaya" pitchFamily="34" charset="0"/>
                <a:ea typeface="+mj-ea"/>
                <a:cs typeface="Vijaya" pitchFamily="34" charset="0"/>
              </a:rPr>
              <a:t/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ijaya" pitchFamily="34" charset="0"/>
                <a:ea typeface="+mj-ea"/>
                <a:cs typeface="Vijaya" pitchFamily="34" charset="0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ijaya" pitchFamily="34" charset="0"/>
              <a:ea typeface="+mj-ea"/>
              <a:cs typeface="Vijaya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286388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ijaya" pitchFamily="34" charset="0"/>
                <a:ea typeface="Calibri" pitchFamily="34" charset="0"/>
                <a:cs typeface="Vijaya" pitchFamily="34" charset="0"/>
              </a:rPr>
              <a:t>Alunos: </a:t>
            </a:r>
            <a:r>
              <a:rPr kumimoji="0" lang="pt-BR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ijaya" pitchFamily="34" charset="0"/>
                <a:ea typeface="Arial" pitchFamily="34" charset="0"/>
                <a:cs typeface="Vijaya" pitchFamily="34" charset="0"/>
              </a:rPr>
              <a:t>Michael da Silva Borges</a:t>
            </a:r>
            <a:endParaRPr kumimoji="0" 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ijaya" pitchFamily="34" charset="0"/>
              <a:cs typeface="Vijaya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ijaya" pitchFamily="34" charset="0"/>
                <a:ea typeface="Arial" pitchFamily="34" charset="0"/>
                <a:cs typeface="Vijaya" pitchFamily="34" charset="0"/>
              </a:rPr>
              <a:t>Mônica Maria do Vale</a:t>
            </a:r>
            <a:endParaRPr kumimoji="0" 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ijaya" pitchFamily="34" charset="0"/>
              <a:cs typeface="Vijaya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ijaya" pitchFamily="34" charset="0"/>
                <a:ea typeface="Arial" pitchFamily="34" charset="0"/>
                <a:cs typeface="Vijaya" pitchFamily="34" charset="0"/>
              </a:rPr>
              <a:t>Josilaine</a:t>
            </a:r>
            <a:r>
              <a:rPr kumimoji="0" lang="pt-BR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ijaya" pitchFamily="34" charset="0"/>
                <a:ea typeface="Arial" pitchFamily="34" charset="0"/>
                <a:cs typeface="Vijaya" pitchFamily="34" charset="0"/>
              </a:rPr>
              <a:t> Cristina da Silva</a:t>
            </a:r>
            <a:endParaRPr kumimoji="0" 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ijaya" pitchFamily="34" charset="0"/>
              <a:cs typeface="Vijaya" pitchFamily="34" charset="0"/>
            </a:endParaRPr>
          </a:p>
        </p:txBody>
      </p:sp>
      <p:pic>
        <p:nvPicPr>
          <p:cNvPr id="1029" name="Picture 5" descr="C:\Users\Michael\Downloads\WhatsApp Image 2022-03-29 at 14.59.5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6858000" cy="51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Segue a definição dos elementos para a execução do pop</a:t>
            </a:r>
            <a:endParaRPr lang="pt-BR" dirty="0" smtClean="0"/>
          </a:p>
          <a:p>
            <a:r>
              <a:rPr lang="pt-PT" dirty="0" smtClean="0"/>
              <a:t>A vigilância sanitária é um conjunto de ações capazes eliminar ou prevenir riscos a saúde e de melhorar nos problemas sanitários e responsável por criar normas e regulamentos e dar suporte para todos as atividades da área.</a:t>
            </a:r>
            <a:endParaRPr lang="pt-BR" dirty="0" smtClean="0"/>
          </a:p>
          <a:p>
            <a:r>
              <a:rPr lang="pt-PT" dirty="0" smtClean="0"/>
              <a:t>Área: procedimento de orientação, cadastramento, inspeção investigação, notificação e no monitoramento.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b="1" dirty="0" smtClean="0"/>
              <a:t>Pop </a:t>
            </a:r>
            <a:r>
              <a:rPr lang="pt-PT" dirty="0" smtClean="0"/>
              <a:t>é um documento formato como manual descrito para execução de tarefas e procedimentos para informar  os profissionais envolvidos nos processos sobre as diretrizes de atuação, assim a padronização das atividades .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Objetivo do pop :</a:t>
            </a:r>
            <a:endParaRPr lang="pt-BR" dirty="0" smtClean="0"/>
          </a:p>
          <a:p>
            <a:pPr>
              <a:buNone/>
            </a:pPr>
            <a:r>
              <a:rPr lang="pt-PT" dirty="0" smtClean="0"/>
              <a:t> </a:t>
            </a:r>
            <a:endParaRPr lang="pt-BR" dirty="0" smtClean="0"/>
          </a:p>
          <a:p>
            <a:pPr lvl="0"/>
            <a:r>
              <a:rPr lang="pt-PT" dirty="0" smtClean="0"/>
              <a:t>Aprimorar tarefas a serem executadas com qualidade e segurança </a:t>
            </a:r>
            <a:endParaRPr lang="pt-BR" dirty="0" smtClean="0"/>
          </a:p>
          <a:p>
            <a:pPr lvl="0"/>
            <a:r>
              <a:rPr lang="pt-PT" dirty="0" smtClean="0"/>
              <a:t>Segurança do trabalho dos funcionários </a:t>
            </a:r>
            <a:endParaRPr lang="pt-BR" dirty="0" smtClean="0"/>
          </a:p>
          <a:p>
            <a:pPr lvl="0"/>
            <a:r>
              <a:rPr lang="pt-PT" dirty="0" smtClean="0"/>
              <a:t>Controle de qualidade </a:t>
            </a:r>
            <a:endParaRPr lang="pt-BR" dirty="0" smtClean="0"/>
          </a:p>
          <a:p>
            <a:pPr lvl="0"/>
            <a:r>
              <a:rPr lang="pt-PT" dirty="0" smtClean="0"/>
              <a:t>Atendimento do cliente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LAVAGEM DAS MAOS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 descr="D:\img_003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2" name="Picture 2" descr="C:\Users\Michael\Downloads\WhatsApp Image 2022-03-19 at 15.49.22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PASSO  A PASSO  TANATOPRAXIA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  </a:t>
            </a:r>
            <a:r>
              <a:rPr lang="pt-BR" b="1" dirty="0" err="1" smtClean="0"/>
              <a:t>Tanatopraxia</a:t>
            </a:r>
            <a:r>
              <a:rPr lang="pt-BR" dirty="0" smtClean="0"/>
              <a:t>   é uma técnica de higienização e conservação de corpos por meio da injeção de líquidos específicos, que visam tornar o falecido mais apresentável para o velório e também manter a saúde pública, aumentando a conservação do corpo.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realizada com aplicação de produtos químicos no corpo do falecido, uma maneira bem menos agressiva e mais eficaz, que os antigos métodos, como o embalsamamento. Terminada a aplicação, o corpo fica com a aparência serena e corada, como antes da morte.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smtClean="0"/>
              <a:t> </a:t>
            </a:r>
            <a:endParaRPr lang="pt-BR" dirty="0" smtClean="0"/>
          </a:p>
          <a:p>
            <a:pPr lvl="0"/>
            <a:r>
              <a:rPr lang="pt-PT" b="1" dirty="0" smtClean="0"/>
              <a:t>Sala de preparo e guarda de cadáver, com área mínima de 14,00 m² para dois cadáveres, ou dimensionada de acordo com a demanda do serviço, atendendo a legislação vigente.</a:t>
            </a:r>
            <a:endParaRPr lang="pt-BR" dirty="0" smtClean="0"/>
          </a:p>
          <a:p>
            <a:pPr lvl="0"/>
            <a:r>
              <a:rPr lang="pt-PT" b="1" dirty="0" smtClean="0"/>
              <a:t>Câmara fria com área mínima dimensionada para a quantidade de cadáveres que ficarão acondicionados, quando a demanda exigir e gerador de energia elétrica.</a:t>
            </a:r>
            <a:endParaRPr lang="pt-BR" dirty="0" smtClean="0"/>
          </a:p>
          <a:p>
            <a:pPr lvl="0"/>
            <a:r>
              <a:rPr lang="pt-PT" b="1" dirty="0" smtClean="0"/>
              <a:t>Devem ser ventilados e iluminados e estar 3,00m, no mínimo, afastados das divisas dos terrenos vizinhos.</a:t>
            </a:r>
            <a:endParaRPr lang="pt-BR" dirty="0" smtClean="0"/>
          </a:p>
          <a:p>
            <a:pPr lvl="0"/>
            <a:r>
              <a:rPr lang="pt-PT" b="1" dirty="0" smtClean="0"/>
              <a:t>Deve ter exaustor de alta vazão  para o ambiente.</a:t>
            </a:r>
            <a:endParaRPr lang="pt-BR" dirty="0" smtClean="0"/>
          </a:p>
          <a:p>
            <a:pPr lvl="0"/>
            <a:r>
              <a:rPr lang="pt-PT" b="1" dirty="0" smtClean="0"/>
              <a:t>Procedimentos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805</Words>
  <Application>Microsoft Office PowerPoint</Application>
  <PresentationFormat>Apresentação na tela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INTRODUÇÃO  </vt:lpstr>
      <vt:lpstr>Slide 2</vt:lpstr>
      <vt:lpstr>Slide 3</vt:lpstr>
      <vt:lpstr>Slide 4</vt:lpstr>
      <vt:lpstr>LAVAGEM DAS MAOS  </vt:lpstr>
      <vt:lpstr>Slide 6</vt:lpstr>
      <vt:lpstr>PASSO  A PASSO  TANATOPRAXIA </vt:lpstr>
      <vt:lpstr>Slide 8</vt:lpstr>
      <vt:lpstr>Slide 9</vt:lpstr>
      <vt:lpstr>QUÍMICOS </vt:lpstr>
      <vt:lpstr> TANATOFLUIDO ARTERIAL</vt:lpstr>
      <vt:lpstr> TANATOFLUIDO CAVIDADE</vt:lpstr>
      <vt:lpstr>PÓ PARA INCISÃO</vt:lpstr>
      <vt:lpstr> EQUIPAMENTOS </vt:lpstr>
      <vt:lpstr>Slide 15</vt:lpstr>
      <vt:lpstr> AUTOCLAVE </vt:lpstr>
      <vt:lpstr> CARRO DE ELEVAÇÃO</vt:lpstr>
      <vt:lpstr>               INSTRUMENTAIS </vt:lpstr>
      <vt:lpstr> AFASTADOR</vt:lpstr>
      <vt:lpstr> CÂNULA </vt:lpstr>
      <vt:lpstr> PINÇA  </vt:lpstr>
      <vt:lpstr>Slide 22</vt:lpstr>
      <vt:lpstr> CONCLUSÃO </vt:lpstr>
      <vt:lpstr>Pela nossa vida passam muitos professores, cada um diferente do outro, mas para o bem ou para o mal, todos deixam sua marca.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27</cp:revision>
  <dcterms:created xsi:type="dcterms:W3CDTF">2022-03-25T00:39:20Z</dcterms:created>
  <dcterms:modified xsi:type="dcterms:W3CDTF">2022-03-30T01:42:51Z</dcterms:modified>
</cp:coreProperties>
</file>