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mage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22860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45720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68580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91440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angular_jasmine_karma.png" descr="angular_jasmine_karma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255433" y="935190"/>
            <a:ext cx="7271756" cy="3525089"/>
          </a:xfrm>
          <a:prstGeom prst="rect">
            <a:avLst/>
          </a:prstGeom>
        </p:spPr>
      </p:pic>
      <p:sp>
        <p:nvSpPr>
          <p:cNvPr id="129" name="Rectangle"/>
          <p:cNvSpPr/>
          <p:nvPr>
            <p:ph type="body" idx="14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Line"/>
          <p:cNvSpPr/>
          <p:nvPr>
            <p:ph type="body" idx="15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" name="by Alyona Pysarenko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Alyona Pysarenko</a:t>
            </a:r>
          </a:p>
        </p:txBody>
      </p:sp>
      <p:sp>
        <p:nvSpPr>
          <p:cNvPr id="132" name="Unit Testing in AngularJ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256">
              <a:defRPr sz="8228"/>
            </a:pPr>
            <a:r>
              <a:t>Unit Testing in AngularJS</a:t>
            </a:r>
          </a:p>
          <a:p>
            <a:pPr defTabSz="397256">
              <a:defRPr sz="8228"/>
            </a:pPr>
            <a:r>
              <a:t>with Karma &amp; Jasmine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565150" y="54228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ine"/>
          <p:cNvSpPr/>
          <p:nvPr>
            <p:ph type="body" idx="14"/>
          </p:nvPr>
        </p:nvSpPr>
        <p:spPr>
          <a:xfrm>
            <a:off x="530319" y="1574800"/>
            <a:ext cx="11890282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" name="inline service mock"/>
          <p:cNvSpPr txBox="1"/>
          <p:nvPr>
            <p:ph type="title"/>
          </p:nvPr>
        </p:nvSpPr>
        <p:spPr>
          <a:xfrm>
            <a:off x="517618" y="723900"/>
            <a:ext cx="11890282" cy="7239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inline service mock</a:t>
            </a:r>
          </a:p>
        </p:txBody>
      </p:sp>
      <p:sp>
        <p:nvSpPr>
          <p:cNvPr id="182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Rectangle"/>
          <p:cNvSpPr txBox="1"/>
          <p:nvPr/>
        </p:nvSpPr>
        <p:spPr>
          <a:xfrm>
            <a:off x="615950" y="1803400"/>
            <a:ext cx="5397500" cy="7226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 marL="406400" indent="-406400">
              <a:spcBef>
                <a:spcPts val="1800"/>
              </a:spcBef>
              <a:buSzPct val="75000"/>
              <a:buFont typeface="Zapf Dingbats"/>
              <a:buChar char="➤"/>
              <a:defRPr i="0" spc="0"/>
            </a:pPr>
          </a:p>
        </p:txBody>
      </p:sp>
      <p:pic>
        <p:nvPicPr>
          <p:cNvPr id="184" name="Screen Shot 2017-06-30 at 15.24.31.png" descr="Screen Shot 2017-06-30 at 15.24.31.png"/>
          <p:cNvPicPr>
            <a:picLocks noChangeAspect="1"/>
          </p:cNvPicPr>
          <p:nvPr/>
        </p:nvPicPr>
        <p:blipFill>
          <a:blip r:embed="rId2">
            <a:extLst/>
          </a:blip>
          <a:srcRect l="111" t="17030" r="111" b="19561"/>
          <a:stretch>
            <a:fillRect/>
          </a:stretch>
        </p:blipFill>
        <p:spPr>
          <a:xfrm>
            <a:off x="2182" y="1507132"/>
            <a:ext cx="13000283" cy="8580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 Shot 2017-06-30 at 23.29.35.png" descr="Screen Shot 2017-06-30 at 23.29.35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4503" t="0" r="17177" b="0"/>
          <a:stretch>
            <a:fillRect/>
          </a:stretch>
        </p:blipFill>
        <p:spPr>
          <a:xfrm>
            <a:off x="-127000" y="0"/>
            <a:ext cx="6919847" cy="9753600"/>
          </a:xfrm>
          <a:prstGeom prst="rect">
            <a:avLst/>
          </a:prstGeom>
        </p:spPr>
      </p:pic>
      <p:sp>
        <p:nvSpPr>
          <p:cNvPr id="187" name="Line"/>
          <p:cNvSpPr/>
          <p:nvPr>
            <p:ph type="body" idx="14"/>
          </p:nvPr>
        </p:nvSpPr>
        <p:spPr>
          <a:xfrm>
            <a:off x="7193993" y="1574800"/>
            <a:ext cx="5086908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" name="Global Service mock"/>
          <p:cNvSpPr txBox="1"/>
          <p:nvPr>
            <p:ph type="title"/>
          </p:nvPr>
        </p:nvSpPr>
        <p:spPr>
          <a:xfrm>
            <a:off x="7190912" y="723900"/>
            <a:ext cx="5140788" cy="7239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Global Service mock</a:t>
            </a:r>
          </a:p>
        </p:txBody>
      </p:sp>
      <p:sp>
        <p:nvSpPr>
          <p:cNvPr id="189" name="File: notesApp-mocks.js"/>
          <p:cNvSpPr txBox="1"/>
          <p:nvPr>
            <p:ph type="body" sz="half" idx="1"/>
          </p:nvPr>
        </p:nvSpPr>
        <p:spPr>
          <a:xfrm>
            <a:off x="7279811" y="1803400"/>
            <a:ext cx="5140789" cy="72263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pPr/>
            <a:r>
              <a:t>File: notesApp-mocks.js</a:t>
            </a:r>
          </a:p>
        </p:txBody>
      </p:sp>
      <p:pic>
        <p:nvPicPr>
          <p:cNvPr id="190" name="Screen Shot 2017-06-30 at 15.25.20.png" descr="Screen Shot 2017-06-30 at 15.25.20.png"/>
          <p:cNvPicPr>
            <a:picLocks noChangeAspect="1"/>
          </p:cNvPicPr>
          <p:nvPr/>
        </p:nvPicPr>
        <p:blipFill>
          <a:blip r:embed="rId3">
            <a:extLst/>
          </a:blip>
          <a:srcRect l="10176" t="32298" r="0" b="0"/>
          <a:stretch>
            <a:fillRect/>
          </a:stretch>
        </p:blipFill>
        <p:spPr>
          <a:xfrm>
            <a:off x="7271208" y="2698551"/>
            <a:ext cx="6846954" cy="3162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creen Shot 2017-06-30 at 23.45.50.png" descr="Screen Shot 2017-06-30 at 23.45.50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359" t="0" r="21805" b="0"/>
          <a:stretch>
            <a:fillRect/>
          </a:stretch>
        </p:blipFill>
        <p:spPr>
          <a:xfrm>
            <a:off x="0" y="-48923"/>
            <a:ext cx="6748529" cy="9851445"/>
          </a:xfrm>
          <a:prstGeom prst="rect">
            <a:avLst/>
          </a:prstGeom>
        </p:spPr>
      </p:pic>
      <p:sp>
        <p:nvSpPr>
          <p:cNvPr id="193" name="Line"/>
          <p:cNvSpPr/>
          <p:nvPr>
            <p:ph type="body" idx="14"/>
          </p:nvPr>
        </p:nvSpPr>
        <p:spPr>
          <a:xfrm>
            <a:off x="7119551" y="1574800"/>
            <a:ext cx="5237549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4" name="Spies"/>
          <p:cNvSpPr txBox="1"/>
          <p:nvPr>
            <p:ph type="title"/>
          </p:nvPr>
        </p:nvSpPr>
        <p:spPr>
          <a:xfrm>
            <a:off x="7168157" y="717550"/>
            <a:ext cx="4846043" cy="7239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Spies</a:t>
            </a:r>
          </a:p>
        </p:txBody>
      </p:sp>
      <p:sp>
        <p:nvSpPr>
          <p:cNvPr id="195" name="In Jasmine, mocks are referred to as spies."/>
          <p:cNvSpPr txBox="1"/>
          <p:nvPr>
            <p:ph type="body" sz="half" idx="1"/>
          </p:nvPr>
        </p:nvSpPr>
        <p:spPr>
          <a:xfrm>
            <a:off x="7129170" y="1803400"/>
            <a:ext cx="5291430" cy="7226300"/>
          </a:xfrm>
          <a:prstGeom prst="rect">
            <a:avLst/>
          </a:prstGeom>
        </p:spPr>
        <p:txBody>
          <a:bodyPr/>
          <a:lstStyle/>
          <a:p>
            <a:pPr/>
            <a:r>
              <a:t>In Jasmine, mocks are referred to as spies.</a:t>
            </a:r>
          </a:p>
        </p:txBody>
      </p:sp>
      <p:sp>
        <p:nvSpPr>
          <p:cNvPr id="196" name="Spies allow us to hook into certain…"/>
          <p:cNvSpPr txBox="1"/>
          <p:nvPr/>
        </p:nvSpPr>
        <p:spPr>
          <a:xfrm>
            <a:off x="7113523" y="3111500"/>
            <a:ext cx="11764376" cy="388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Spies allow us to hook into certain </a:t>
            </a:r>
          </a:p>
          <a:p>
            <a:pPr/>
            <a:r>
              <a:t>functions, and check whether they:</a:t>
            </a:r>
          </a:p>
          <a:p>
            <a:pPr marL="266700" indent="-266700">
              <a:buSzPct val="100000"/>
              <a:buAutoNum type="arabicPeriod" startAt="1"/>
            </a:pPr>
            <a:r>
              <a:t> were called</a:t>
            </a:r>
          </a:p>
          <a:p>
            <a:pPr marL="266700" indent="-266700">
              <a:buSzPct val="100000"/>
              <a:buAutoNum type="arabicPeriod" startAt="1"/>
            </a:pPr>
            <a:r>
              <a:t> how many times they were called</a:t>
            </a:r>
          </a:p>
          <a:p>
            <a:pPr marL="266700" indent="-266700">
              <a:buSzPct val="100000"/>
              <a:buAutoNum type="arabicPeriod" startAt="1"/>
            </a:pPr>
            <a:r>
              <a:t> what arguments they were called with</a:t>
            </a:r>
          </a:p>
          <a:p>
            <a:pPr marL="266700" indent="-266700">
              <a:buSzPct val="100000"/>
              <a:buAutoNum type="arabicPeriod" startAt="1"/>
            </a:pPr>
            <a:r>
              <a:t> define value that has to be retuned</a:t>
            </a:r>
          </a:p>
        </p:txBody>
      </p:sp>
      <p:sp>
        <p:nvSpPr>
          <p:cNvPr id="197" name="Rectangle"/>
          <p:cNvSpPr/>
          <p:nvPr/>
        </p:nvSpPr>
        <p:spPr>
          <a:xfrm>
            <a:off x="567266" y="3856566"/>
            <a:ext cx="5806216" cy="473539"/>
          </a:xfrm>
          <a:prstGeom prst="rect">
            <a:avLst/>
          </a:prstGeom>
          <a:ln w="25400">
            <a:solidFill>
              <a:schemeClr val="accent5">
                <a:satOff val="7361"/>
                <a:lumOff val="75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98" name="Rectangle"/>
          <p:cNvSpPr/>
          <p:nvPr/>
        </p:nvSpPr>
        <p:spPr>
          <a:xfrm>
            <a:off x="579966" y="5473700"/>
            <a:ext cx="5806216" cy="473539"/>
          </a:xfrm>
          <a:prstGeom prst="rect">
            <a:avLst/>
          </a:prstGeom>
          <a:ln w="25400">
            <a:solidFill>
              <a:schemeClr val="accent5">
                <a:satOff val="7361"/>
                <a:lumOff val="75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" name="Unit Testing Server Ca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Unit Testing Server Calls</a:t>
            </a:r>
          </a:p>
        </p:txBody>
      </p:sp>
      <p:pic>
        <p:nvPicPr>
          <p:cNvPr id="202" name="Screen Shot 2017-07-01 at 00.05.31.png" descr="Screen Shot 2017-07-01 at 00.05.31.png"/>
          <p:cNvPicPr>
            <a:picLocks noChangeAspect="1"/>
          </p:cNvPicPr>
          <p:nvPr/>
        </p:nvPicPr>
        <p:blipFill>
          <a:blip r:embed="rId2">
            <a:extLst/>
          </a:blip>
          <a:srcRect l="12286" t="24463" r="20539" b="24464"/>
          <a:stretch>
            <a:fillRect/>
          </a:stretch>
        </p:blipFill>
        <p:spPr>
          <a:xfrm>
            <a:off x="-2177898" y="3168534"/>
            <a:ext cx="19571042" cy="7568286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Rectangle"/>
          <p:cNvSpPr/>
          <p:nvPr/>
        </p:nvSpPr>
        <p:spPr>
          <a:xfrm>
            <a:off x="2192866" y="5422900"/>
            <a:ext cx="8943844" cy="2063420"/>
          </a:xfrm>
          <a:prstGeom prst="rect">
            <a:avLst/>
          </a:prstGeom>
          <a:ln w="25400">
            <a:solidFill>
              <a:schemeClr val="accent5">
                <a:satOff val="7361"/>
                <a:lumOff val="75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04" name="init() function in controller"/>
          <p:cNvSpPr txBox="1"/>
          <p:nvPr/>
        </p:nvSpPr>
        <p:spPr>
          <a:xfrm>
            <a:off x="665508" y="2093037"/>
            <a:ext cx="40474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/>
              <a:t>init()</a:t>
            </a:r>
            <a:r>
              <a:t> function in controller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ine"/>
          <p:cNvSpPr/>
          <p:nvPr>
            <p:ph type="body" idx="14"/>
          </p:nvPr>
        </p:nvSpPr>
        <p:spPr>
          <a:xfrm>
            <a:off x="6743143" y="1574800"/>
            <a:ext cx="5842557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7" name="Unit Testing Server Calls"/>
          <p:cNvSpPr txBox="1"/>
          <p:nvPr>
            <p:ph type="title"/>
          </p:nvPr>
        </p:nvSpPr>
        <p:spPr>
          <a:xfrm>
            <a:off x="6739334" y="723900"/>
            <a:ext cx="5643166" cy="7239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Unit Testing Server Calls</a:t>
            </a:r>
          </a:p>
        </p:txBody>
      </p:sp>
      <p:sp>
        <p:nvSpPr>
          <p:cNvPr id="208" name="The $http service internally uses the $httpBackend to make the actual XHR requests.…"/>
          <p:cNvSpPr txBox="1"/>
          <p:nvPr>
            <p:ph type="body" sz="half" idx="1"/>
          </p:nvPr>
        </p:nvSpPr>
        <p:spPr>
          <a:xfrm>
            <a:off x="6740061" y="1803400"/>
            <a:ext cx="5896439" cy="72263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The $http service internally uses the $httpBackend to make the actual XHR requests. </a:t>
            </a:r>
          </a:p>
          <a:p>
            <a:pPr marL="0" indent="0">
              <a:buSzTx/>
              <a:buFontTx/>
              <a:buNone/>
            </a:pPr>
            <a:r>
              <a:t>The angular-mocks.js file provides a </a:t>
            </a:r>
            <a:r>
              <a:rPr b="1"/>
              <a:t>mock $httpBackend service</a:t>
            </a:r>
            <a:r>
              <a:t> that</a:t>
            </a:r>
          </a:p>
          <a:p>
            <a:pPr marL="228600" indent="-228600">
              <a:buSzPct val="100000"/>
              <a:buFontTx/>
              <a:buAutoNum type="arabicPeriod" startAt="1"/>
            </a:pPr>
            <a:r>
              <a:t> prevents server calls</a:t>
            </a:r>
          </a:p>
          <a:p>
            <a:pPr marL="228600" indent="-228600">
              <a:buSzPct val="100000"/>
              <a:buFontTx/>
              <a:buAutoNum type="arabicPeriod" startAt="1"/>
            </a:pPr>
            <a:r>
              <a:t> gives us hooks to set expectations </a:t>
            </a:r>
            <a:r>
              <a:rPr b="1" i="1" sz="2100">
                <a:solidFill>
                  <a:schemeClr val="accent6">
                    <a:satOff val="8287"/>
                    <a:lumOff val="15152"/>
                  </a:schemeClr>
                </a:solidFill>
              </a:rPr>
              <a:t>mockBackend.expectGET(‘/api/note’).respond(200, mockGetResponse)</a:t>
            </a:r>
            <a:endParaRPr>
              <a:solidFill>
                <a:schemeClr val="accent6">
                  <a:satOff val="8287"/>
                  <a:lumOff val="15152"/>
                </a:schemeClr>
              </a:solidFill>
            </a:endParaRPr>
          </a:p>
          <a:p>
            <a:pPr marL="228600" indent="-228600">
              <a:buSzPct val="100000"/>
              <a:buFontTx/>
              <a:buAutoNum type="arabicPeriod" startAt="1"/>
            </a:pPr>
            <a:r>
              <a:t> allow to trigger responses </a:t>
            </a:r>
            <a:br/>
            <a:r>
              <a:rPr b="1" i="1" sz="2100">
                <a:solidFill>
                  <a:schemeClr val="accent6">
                    <a:satOff val="8287"/>
                    <a:lumOff val="15152"/>
                  </a:schemeClr>
                </a:solidFill>
              </a:rPr>
              <a:t>flush()</a:t>
            </a:r>
          </a:p>
        </p:txBody>
      </p:sp>
      <p:pic>
        <p:nvPicPr>
          <p:cNvPr id="209" name="Screen Shot 2017-07-01 at 00.22.52.png" descr="Screen Shot 2017-07-01 at 00.22.52.png"/>
          <p:cNvPicPr>
            <a:picLocks noChangeAspect="1"/>
          </p:cNvPicPr>
          <p:nvPr/>
        </p:nvPicPr>
        <p:blipFill>
          <a:blip r:embed="rId2">
            <a:extLst/>
          </a:blip>
          <a:srcRect l="0" t="2898" r="7686" b="0"/>
          <a:stretch>
            <a:fillRect/>
          </a:stretch>
        </p:blipFill>
        <p:spPr>
          <a:xfrm>
            <a:off x="-58620" y="3427280"/>
            <a:ext cx="6251659" cy="6831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Screen Shot 2017-07-01 at 00.20.42.png" descr="Screen Shot 2017-07-01 at 00.20.42.png"/>
          <p:cNvPicPr>
            <a:picLocks noChangeAspect="1"/>
          </p:cNvPicPr>
          <p:nvPr/>
        </p:nvPicPr>
        <p:blipFill>
          <a:blip r:embed="rId3">
            <a:extLst/>
          </a:blip>
          <a:srcRect l="0" t="1558" r="6957" b="0"/>
          <a:stretch>
            <a:fillRect/>
          </a:stretch>
        </p:blipFill>
        <p:spPr>
          <a:xfrm>
            <a:off x="-758759" y="-11135"/>
            <a:ext cx="6952523" cy="3358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3" name="afterEach FUNCTIONS"/>
          <p:cNvSpPr txBox="1"/>
          <p:nvPr>
            <p:ph type="title"/>
          </p:nvPr>
        </p:nvSpPr>
        <p:spPr>
          <a:xfrm>
            <a:off x="571500" y="423002"/>
            <a:ext cx="11861800" cy="102479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70000"/>
              </a:lnSpc>
              <a:spcBef>
                <a:spcPts val="600"/>
              </a:spcBef>
              <a:defRPr cap="none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>
                <a:latin typeface="+mn-lt"/>
                <a:ea typeface="+mn-ea"/>
                <a:cs typeface="+mn-cs"/>
                <a:sym typeface="DIN Condensed"/>
              </a:rPr>
              <a:t>afterEach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DIN Condensed"/>
              </a:rPr>
              <a:t>FUNCTIONS</a:t>
            </a:r>
          </a:p>
        </p:txBody>
      </p:sp>
      <p:sp>
        <p:nvSpPr>
          <p:cNvPr id="214" name="verifyNoOutstandingExpectations()…"/>
          <p:cNvSpPr txBox="1"/>
          <p:nvPr>
            <p:ph type="body" sz="quarter" idx="1"/>
          </p:nvPr>
        </p:nvSpPr>
        <p:spPr>
          <a:xfrm>
            <a:off x="571500" y="2260600"/>
            <a:ext cx="5827911" cy="22674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400"/>
              </a:spcBef>
              <a:buSzTx/>
              <a:buFontTx/>
              <a:buNone/>
              <a:defRPr b="1" i="1" spc="28" sz="2800"/>
            </a:pPr>
            <a:r>
              <a:t>verifyNoOutstandingExpectations()</a:t>
            </a:r>
          </a:p>
          <a:p>
            <a:pPr marL="0" indent="0">
              <a:buSzTx/>
              <a:buFontTx/>
              <a:buNone/>
              <a:defRPr sz="2800"/>
            </a:pPr>
            <a:r>
              <a:t>Ensure that all expects set on the $httpBackend were actually called</a:t>
            </a:r>
          </a:p>
        </p:txBody>
      </p:sp>
      <p:sp>
        <p:nvSpPr>
          <p:cNvPr id="215" name="verifyNoOutstandingRequests()…"/>
          <p:cNvSpPr txBox="1"/>
          <p:nvPr/>
        </p:nvSpPr>
        <p:spPr>
          <a:xfrm>
            <a:off x="6701366" y="2241550"/>
            <a:ext cx="5827912" cy="259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1"/>
            </a:pPr>
            <a:r>
              <a:t> verifyNoOutstandingRequests()</a:t>
            </a:r>
          </a:p>
          <a:p>
            <a:pPr>
              <a:defRPr i="0"/>
            </a:pPr>
            <a:r>
              <a:t>Ensure that all requests to the server have actually responded (using flush())</a:t>
            </a:r>
          </a:p>
        </p:txBody>
      </p:sp>
      <p:pic>
        <p:nvPicPr>
          <p:cNvPr id="216" name="Screen Shot 2017-07-01 at 01.06.53.png" descr="Screen Shot 2017-07-01 at 01.06.53.png"/>
          <p:cNvPicPr>
            <a:picLocks noChangeAspect="1"/>
          </p:cNvPicPr>
          <p:nvPr/>
        </p:nvPicPr>
        <p:blipFill>
          <a:blip r:embed="rId2">
            <a:extLst/>
          </a:blip>
          <a:srcRect l="3569" t="3024" r="11931" b="12475"/>
          <a:stretch>
            <a:fillRect/>
          </a:stretch>
        </p:blipFill>
        <p:spPr>
          <a:xfrm>
            <a:off x="0" y="5514905"/>
            <a:ext cx="13004800" cy="4239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9" name="Issues we m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Issues we met</a:t>
            </a:r>
          </a:p>
        </p:txBody>
      </p:sp>
      <p:sp>
        <p:nvSpPr>
          <p:cNvPr id="220" name="Syntax of private functions in controlle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71500" indent="-571500">
              <a:buSzPct val="100000"/>
              <a:buFontTx/>
              <a:buAutoNum type="arabicPeriod" startAt="1"/>
            </a:lvl1pPr>
          </a:lstStyle>
          <a:p>
            <a:pPr/>
            <a:r>
              <a:t>Syntax of private functions in controller</a:t>
            </a:r>
          </a:p>
        </p:txBody>
      </p:sp>
      <p:pic>
        <p:nvPicPr>
          <p:cNvPr id="221" name="Screen Shot 2017-07-01 at 01.23.37.png" descr="Screen Shot 2017-07-01 at 01.23.37.png"/>
          <p:cNvPicPr>
            <a:picLocks noChangeAspect="1"/>
          </p:cNvPicPr>
          <p:nvPr/>
        </p:nvPicPr>
        <p:blipFill>
          <a:blip r:embed="rId2">
            <a:extLst/>
          </a:blip>
          <a:srcRect l="8470" t="0" r="14919" b="6650"/>
          <a:stretch>
            <a:fillRect/>
          </a:stretch>
        </p:blipFill>
        <p:spPr>
          <a:xfrm>
            <a:off x="-336154" y="7001195"/>
            <a:ext cx="7058821" cy="2760185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before test"/>
          <p:cNvSpPr txBox="1"/>
          <p:nvPr/>
        </p:nvSpPr>
        <p:spPr>
          <a:xfrm>
            <a:off x="648575" y="2554074"/>
            <a:ext cx="15706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before test</a:t>
            </a:r>
          </a:p>
        </p:txBody>
      </p:sp>
      <p:sp>
        <p:nvSpPr>
          <p:cNvPr id="223" name="Call private function in test"/>
          <p:cNvSpPr txBox="1"/>
          <p:nvPr/>
        </p:nvSpPr>
        <p:spPr>
          <a:xfrm>
            <a:off x="648571" y="6151033"/>
            <a:ext cx="404637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Call private function in test</a:t>
            </a:r>
          </a:p>
        </p:txBody>
      </p:sp>
      <p:pic>
        <p:nvPicPr>
          <p:cNvPr id="224" name="Screen Shot 2017-07-01 at 01.22.40.png" descr="Screen Shot 2017-07-01 at 01.22.40.png"/>
          <p:cNvPicPr>
            <a:picLocks noChangeAspect="1"/>
          </p:cNvPicPr>
          <p:nvPr/>
        </p:nvPicPr>
        <p:blipFill>
          <a:blip r:embed="rId3">
            <a:extLst/>
          </a:blip>
          <a:srcRect l="8064" t="20211" r="6885" b="0"/>
          <a:stretch>
            <a:fillRect/>
          </a:stretch>
        </p:blipFill>
        <p:spPr>
          <a:xfrm>
            <a:off x="6845961" y="7002635"/>
            <a:ext cx="6735433" cy="3370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Screen Shot 2017-07-01 at 01.26.54.png" descr="Screen Shot 2017-07-01 at 01.26.54.png"/>
          <p:cNvPicPr>
            <a:picLocks noChangeAspect="1"/>
          </p:cNvPicPr>
          <p:nvPr/>
        </p:nvPicPr>
        <p:blipFill>
          <a:blip r:embed="rId4">
            <a:extLst/>
          </a:blip>
          <a:srcRect l="6333" t="9744" r="20720" b="13080"/>
          <a:stretch>
            <a:fillRect/>
          </a:stretch>
        </p:blipFill>
        <p:spPr>
          <a:xfrm>
            <a:off x="-4234" y="3286283"/>
            <a:ext cx="6911976" cy="2535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Screen Shot 2017-07-01 at 01.20.32.png" descr="Screen Shot 2017-07-01 at 01.20.32.png"/>
          <p:cNvPicPr>
            <a:picLocks noChangeAspect="1"/>
          </p:cNvPicPr>
          <p:nvPr/>
        </p:nvPicPr>
        <p:blipFill>
          <a:blip r:embed="rId5">
            <a:extLst/>
          </a:blip>
          <a:srcRect l="9347" t="7479" r="2606" b="13491"/>
          <a:stretch>
            <a:fillRect/>
          </a:stretch>
        </p:blipFill>
        <p:spPr>
          <a:xfrm>
            <a:off x="7057497" y="3287249"/>
            <a:ext cx="6512090" cy="2541367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after test"/>
          <p:cNvSpPr txBox="1"/>
          <p:nvPr/>
        </p:nvSpPr>
        <p:spPr>
          <a:xfrm>
            <a:off x="7371108" y="2554074"/>
            <a:ext cx="139619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after 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0" name="Issues we m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Issues we met</a:t>
            </a:r>
          </a:p>
        </p:txBody>
      </p:sp>
      <p:sp>
        <p:nvSpPr>
          <p:cNvPr id="231" name="2. Mocking service that returns class with extended prototype"/>
          <p:cNvSpPr txBox="1"/>
          <p:nvPr>
            <p:ph type="body" idx="1"/>
          </p:nvPr>
        </p:nvSpPr>
        <p:spPr>
          <a:xfrm>
            <a:off x="571500" y="1803400"/>
            <a:ext cx="12013341" cy="72263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pPr/>
            <a:r>
              <a:t>2. Mocking service that returns class with extended prototype</a:t>
            </a:r>
          </a:p>
        </p:txBody>
      </p:sp>
      <p:pic>
        <p:nvPicPr>
          <p:cNvPr id="232" name="Screen Shot 2017-07-01 at 02.18.42.png" descr="Screen Shot 2017-07-01 at 02.18.42.png"/>
          <p:cNvPicPr>
            <a:picLocks noChangeAspect="1"/>
          </p:cNvPicPr>
          <p:nvPr/>
        </p:nvPicPr>
        <p:blipFill>
          <a:blip r:embed="rId2">
            <a:extLst/>
          </a:blip>
          <a:srcRect l="0" t="0" r="22772" b="0"/>
          <a:stretch>
            <a:fillRect/>
          </a:stretch>
        </p:blipFill>
        <p:spPr>
          <a:xfrm>
            <a:off x="-171601" y="2445144"/>
            <a:ext cx="6803798" cy="735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 Shot 2017-07-01 at 01.20.32.png" descr="Screen Shot 2017-07-01 at 01.20.32.png"/>
          <p:cNvPicPr>
            <a:picLocks noChangeAspect="1"/>
          </p:cNvPicPr>
          <p:nvPr/>
        </p:nvPicPr>
        <p:blipFill>
          <a:blip r:embed="rId3">
            <a:extLst/>
          </a:blip>
          <a:srcRect l="7994" t="6288" r="5764" b="16303"/>
          <a:stretch>
            <a:fillRect/>
          </a:stretch>
        </p:blipFill>
        <p:spPr>
          <a:xfrm>
            <a:off x="6765397" y="2449049"/>
            <a:ext cx="6512090" cy="2541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Screen Shot 2017-06-26 at 02.45.21.png" descr="Screen Shot 2017-06-26 at 02.45.21.png"/>
          <p:cNvPicPr>
            <a:picLocks noChangeAspect="1"/>
          </p:cNvPicPr>
          <p:nvPr/>
        </p:nvPicPr>
        <p:blipFill>
          <a:blip r:embed="rId4">
            <a:extLst/>
          </a:blip>
          <a:srcRect l="11849" t="0" r="0" b="0"/>
          <a:stretch>
            <a:fillRect/>
          </a:stretch>
        </p:blipFill>
        <p:spPr>
          <a:xfrm>
            <a:off x="6766775" y="5090186"/>
            <a:ext cx="6741555" cy="2069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" name="Test COVE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Test COVERAGE</a:t>
            </a:r>
          </a:p>
        </p:txBody>
      </p:sp>
      <p:sp>
        <p:nvSpPr>
          <p:cNvPr id="23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9" name="Screen Shot 2017-07-01 at 02.43.08.png" descr="Screen Shot 2017-07-01 at 02.43.08.png"/>
          <p:cNvPicPr>
            <a:picLocks noChangeAspect="1"/>
          </p:cNvPicPr>
          <p:nvPr/>
        </p:nvPicPr>
        <p:blipFill>
          <a:blip r:embed="rId2">
            <a:extLst/>
          </a:blip>
          <a:srcRect l="1146" t="219" r="0" b="10381"/>
          <a:stretch>
            <a:fillRect/>
          </a:stretch>
        </p:blipFill>
        <p:spPr>
          <a:xfrm>
            <a:off x="589538" y="3662761"/>
            <a:ext cx="8684155" cy="5740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Screen Shot 2017-07-01 at 02.42.22.png" descr="Screen Shot 2017-07-01 at 02.42.22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5708"/>
          <a:stretch>
            <a:fillRect/>
          </a:stretch>
        </p:blipFill>
        <p:spPr>
          <a:xfrm>
            <a:off x="555718" y="1781351"/>
            <a:ext cx="11915682" cy="1823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hank you…"/>
          <p:cNvSpPr txBox="1"/>
          <p:nvPr>
            <p:ph type="ctrTitle"/>
          </p:nvPr>
        </p:nvSpPr>
        <p:spPr>
          <a:xfrm>
            <a:off x="571500" y="1016000"/>
            <a:ext cx="11861800" cy="5181600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  <a:p>
            <a:pPr/>
            <a:r>
              <a:t>for your attention!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6" name="Unit Testing: What and Wh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Unit Testing: What and Why?</a:t>
            </a:r>
          </a:p>
        </p:txBody>
      </p:sp>
      <p:sp>
        <p:nvSpPr>
          <p:cNvPr id="137" name="Proof of correctn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 of correctness</a:t>
            </a:r>
          </a:p>
          <a:p>
            <a:pPr/>
            <a:r>
              <a:t>Lack of compiler</a:t>
            </a:r>
          </a:p>
          <a:p>
            <a:pPr/>
            <a:r>
              <a:t>Catch errors early</a:t>
            </a:r>
          </a:p>
          <a:p>
            <a:pPr/>
            <a:r>
              <a:t>Prevent regressions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creen Shot 2017-06-28 at 13.55.24.png" descr="Screen Shot 2017-06-28 at 13.55.2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494" t="0" r="2753" b="0"/>
          <a:stretch>
            <a:fillRect/>
          </a:stretch>
        </p:blipFill>
        <p:spPr>
          <a:xfrm>
            <a:off x="-12701" y="0"/>
            <a:ext cx="6438901" cy="9753600"/>
          </a:xfrm>
          <a:prstGeom prst="rect">
            <a:avLst/>
          </a:prstGeom>
        </p:spPr>
      </p:pic>
      <p:sp>
        <p:nvSpPr>
          <p:cNvPr id="140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1" name="Introduction to Kar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Introduction to Karma</a:t>
            </a:r>
          </a:p>
        </p:txBody>
      </p:sp>
      <p:sp>
        <p:nvSpPr>
          <p:cNvPr id="142" name="Karma is the test runner that makes running tests painless and amazingly fast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73201">
              <a:spcBef>
                <a:spcPts val="1400"/>
              </a:spcBef>
              <a:buSzTx/>
              <a:buFontTx/>
              <a:buNone/>
              <a:defRPr sz="2268"/>
            </a:pPr>
            <a:r>
              <a:t>Karma is the test runner that makes running tests painless and amazingly fast.</a:t>
            </a:r>
          </a:p>
          <a:p>
            <a:pPr marL="0" indent="0" defTabSz="473201">
              <a:spcBef>
                <a:spcPts val="1400"/>
              </a:spcBef>
              <a:buSzTx/>
              <a:buFontTx/>
              <a:buNone/>
              <a:defRPr sz="2268"/>
            </a:pPr>
            <a:r>
              <a:t>Explaining the Karma Config:</a:t>
            </a:r>
          </a:p>
          <a:p>
            <a:pPr marL="329184" indent="-329184" defTabSz="473201">
              <a:spcBef>
                <a:spcPts val="1400"/>
              </a:spcBef>
              <a:defRPr sz="2268"/>
            </a:pPr>
            <a:r>
              <a:t>basePath</a:t>
            </a:r>
          </a:p>
          <a:p>
            <a:pPr marL="329184" indent="-329184" defTabSz="473201">
              <a:spcBef>
                <a:spcPts val="1400"/>
              </a:spcBef>
              <a:defRPr sz="2268"/>
            </a:pPr>
            <a:r>
              <a:t>frameworks</a:t>
            </a:r>
          </a:p>
          <a:p>
            <a:pPr marL="329184" indent="-329184" defTabSz="473201">
              <a:spcBef>
                <a:spcPts val="1400"/>
              </a:spcBef>
              <a:defRPr sz="2268"/>
            </a:pPr>
            <a:r>
              <a:t>files</a:t>
            </a:r>
          </a:p>
          <a:p>
            <a:pPr marL="329184" indent="-329184" defTabSz="473201">
              <a:spcBef>
                <a:spcPts val="1400"/>
              </a:spcBef>
              <a:defRPr sz="2268"/>
            </a:pPr>
            <a:r>
              <a:t>exclude</a:t>
            </a:r>
          </a:p>
          <a:p>
            <a:pPr marL="329184" indent="-329184" defTabSz="473201">
              <a:spcBef>
                <a:spcPts val="1400"/>
              </a:spcBef>
              <a:defRPr sz="2268"/>
            </a:pPr>
            <a:r>
              <a:t>port</a:t>
            </a:r>
          </a:p>
          <a:p>
            <a:pPr marL="329184" indent="-329184" defTabSz="473201">
              <a:spcBef>
                <a:spcPts val="1400"/>
              </a:spcBef>
              <a:defRPr sz="2268"/>
            </a:pPr>
            <a:r>
              <a:t>logLevel</a:t>
            </a:r>
          </a:p>
          <a:p>
            <a:pPr marL="329184" indent="-329184" defTabSz="473201">
              <a:spcBef>
                <a:spcPts val="1400"/>
              </a:spcBef>
              <a:defRPr sz="2268"/>
            </a:pPr>
            <a:r>
              <a:t>autoWatch</a:t>
            </a:r>
          </a:p>
          <a:p>
            <a:pPr marL="329184" indent="-329184" defTabSz="473201">
              <a:spcBef>
                <a:spcPts val="1400"/>
              </a:spcBef>
              <a:defRPr sz="2268"/>
            </a:pPr>
            <a:r>
              <a:t>browsers</a:t>
            </a:r>
          </a:p>
          <a:p>
            <a:pPr marL="329184" indent="-329184" defTabSz="473201">
              <a:spcBef>
                <a:spcPts val="1400"/>
              </a:spcBef>
              <a:defRPr sz="2268"/>
            </a:pPr>
            <a:r>
              <a:t>singleRun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creen Shot 2017-06-30 at 10.41.19.png" descr="Screen Shot 2017-06-30 at 10.41.19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4595" t="5478" r="36521" b="5250"/>
          <a:stretch>
            <a:fillRect/>
          </a:stretch>
        </p:blipFill>
        <p:spPr>
          <a:xfrm>
            <a:off x="5602474" y="-8657"/>
            <a:ext cx="7401401" cy="9950620"/>
          </a:xfrm>
          <a:prstGeom prst="rect">
            <a:avLst/>
          </a:prstGeom>
        </p:spPr>
      </p:pic>
      <p:sp>
        <p:nvSpPr>
          <p:cNvPr id="145" name="Line"/>
          <p:cNvSpPr/>
          <p:nvPr>
            <p:ph type="body" idx="14"/>
          </p:nvPr>
        </p:nvSpPr>
        <p:spPr>
          <a:xfrm>
            <a:off x="550134" y="7404099"/>
            <a:ext cx="4645687" cy="2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6" name="“Files” Option in Karma"/>
          <p:cNvSpPr txBox="1"/>
          <p:nvPr>
            <p:ph type="title"/>
          </p:nvPr>
        </p:nvSpPr>
        <p:spPr>
          <a:xfrm>
            <a:off x="927100" y="4511740"/>
            <a:ext cx="4344326" cy="2739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2300"/>
              </a:spcBef>
              <a:defRPr sz="5200">
                <a:solidFill>
                  <a:srgbClr val="747676"/>
                </a:solidFill>
              </a:defRPr>
            </a:pPr>
            <a:r>
              <a:t>“</a:t>
            </a:r>
            <a:r>
              <a:t>Files</a:t>
            </a:r>
            <a:r>
              <a:t>”</a:t>
            </a:r>
            <a:r>
              <a:t> Option in Karma</a:t>
            </a:r>
          </a:p>
        </p:txBody>
      </p:sp>
      <p:sp>
        <p:nvSpPr>
          <p:cNvPr id="147" name="The list of files paths to load"/>
          <p:cNvSpPr txBox="1"/>
          <p:nvPr>
            <p:ph type="body" sz="quarter" idx="1"/>
          </p:nvPr>
        </p:nvSpPr>
        <p:spPr>
          <a:xfrm>
            <a:off x="-232768" y="7721600"/>
            <a:ext cx="5496257" cy="13589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cap="all" i="0" sz="3500">
                <a:solidFill>
                  <a:srgbClr val="5C5C5C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The list of files paths to load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creen Shot 2017-06-30 at 11.21.19.png" descr="Screen Shot 2017-06-30 at 11.21.19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359" t="96" r="32886" b="0"/>
          <a:stretch>
            <a:fillRect/>
          </a:stretch>
        </p:blipFill>
        <p:spPr>
          <a:xfrm>
            <a:off x="5685367" y="-1583140"/>
            <a:ext cx="7319434" cy="13135780"/>
          </a:xfrm>
          <a:prstGeom prst="rect">
            <a:avLst/>
          </a:prstGeom>
        </p:spPr>
      </p:pic>
      <p:sp>
        <p:nvSpPr>
          <p:cNvPr id="150" name="Line"/>
          <p:cNvSpPr/>
          <p:nvPr>
            <p:ph type="body" idx="14"/>
          </p:nvPr>
        </p:nvSpPr>
        <p:spPr>
          <a:xfrm flipV="1">
            <a:off x="914400" y="7010399"/>
            <a:ext cx="4227143" cy="2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Possibility to run specific file"/>
          <p:cNvSpPr txBox="1"/>
          <p:nvPr>
            <p:ph type="title"/>
          </p:nvPr>
        </p:nvSpPr>
        <p:spPr>
          <a:xfrm>
            <a:off x="972542" y="5008959"/>
            <a:ext cx="4281025" cy="1751675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747676"/>
                </a:solidFill>
              </a:defRPr>
            </a:lvl1pPr>
          </a:lstStyle>
          <a:p>
            <a:pPr/>
            <a:r>
              <a:t>Possibility to run specific file</a:t>
            </a:r>
          </a:p>
        </p:txBody>
      </p:sp>
      <p:sp>
        <p:nvSpPr>
          <p:cNvPr id="152" name="getSpecs() function"/>
          <p:cNvSpPr txBox="1"/>
          <p:nvPr>
            <p:ph type="body" sz="quarter" idx="1"/>
          </p:nvPr>
        </p:nvSpPr>
        <p:spPr>
          <a:xfrm>
            <a:off x="1125008" y="7196666"/>
            <a:ext cx="4052293" cy="1358901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rPr b="1"/>
              <a:t>getSpecs()</a:t>
            </a:r>
            <a:r>
              <a:t>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" name="How to run and verify result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How to run and verify results?</a:t>
            </a:r>
          </a:p>
        </p:txBody>
      </p:sp>
      <p:pic>
        <p:nvPicPr>
          <p:cNvPr id="156" name="Screen Shot 2017-06-28 at 12.49.03.png" descr="Screen Shot 2017-06-28 at 12.49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340" y="1960304"/>
            <a:ext cx="7887222" cy="2792823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karma start"/>
          <p:cNvSpPr txBox="1"/>
          <p:nvPr/>
        </p:nvSpPr>
        <p:spPr>
          <a:xfrm>
            <a:off x="635000" y="1640839"/>
            <a:ext cx="1369264" cy="756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2300"/>
              </a:spcBef>
              <a:defRPr cap="all" i="0" spc="0" sz="5200">
                <a:solidFill>
                  <a:srgbClr val="747676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sz="2200"/>
              <a:t>karma</a:t>
            </a:r>
            <a:r>
              <a:t> </a:t>
            </a:r>
            <a:r>
              <a:rPr sz="2200"/>
              <a:t>start</a:t>
            </a:r>
          </a:p>
        </p:txBody>
      </p:sp>
      <p:sp>
        <p:nvSpPr>
          <p:cNvPr id="158" name="env KARMA_SPECS=“spec/online-mortgage/online-mortgage-strategy-controller.js” karma start"/>
          <p:cNvSpPr txBox="1"/>
          <p:nvPr/>
        </p:nvSpPr>
        <p:spPr>
          <a:xfrm>
            <a:off x="635000" y="5258526"/>
            <a:ext cx="9723705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300"/>
              </a:spcBef>
              <a:defRPr cap="all" i="0" spc="0" sz="2200">
                <a:solidFill>
                  <a:srgbClr val="747676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env KARMA_SPECS=“spec/online-mortgage/online-mortgage-strategy-controller.js” karma start</a:t>
            </a:r>
          </a:p>
        </p:txBody>
      </p:sp>
      <p:pic>
        <p:nvPicPr>
          <p:cNvPr id="159" name="Screen Shot 2017-06-28 at 12.57.34.png" descr="Screen Shot 2017-06-28 at 12.57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1537" y="5786801"/>
            <a:ext cx="9202989" cy="1205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Screen Shot 2017-06-28 at 13.00.12.png" descr="Screen Shot 2017-06-28 at 13.00.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28843" y="7281341"/>
            <a:ext cx="9188378" cy="224751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uccess"/>
          <p:cNvSpPr txBox="1"/>
          <p:nvPr/>
        </p:nvSpPr>
        <p:spPr>
          <a:xfrm>
            <a:off x="635000" y="5697901"/>
            <a:ext cx="861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" sz="2000"/>
            </a:lvl1pPr>
          </a:lstStyle>
          <a:p>
            <a:pPr/>
            <a:r>
              <a:t>Success</a:t>
            </a:r>
          </a:p>
        </p:txBody>
      </p:sp>
      <p:sp>
        <p:nvSpPr>
          <p:cNvPr id="162" name="Failed"/>
          <p:cNvSpPr txBox="1"/>
          <p:nvPr/>
        </p:nvSpPr>
        <p:spPr>
          <a:xfrm>
            <a:off x="649466" y="7245184"/>
            <a:ext cx="7306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" sz="2000"/>
            </a:lvl1pPr>
          </a:lstStyle>
          <a:p>
            <a:pPr/>
            <a:r>
              <a:t>Failed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creen Shot 2017-06-30 at 13.49.05.png" descr="Screen Shot 2017-06-30 at 13.49.05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523" t="0" r="18599" b="0"/>
          <a:stretch>
            <a:fillRect/>
          </a:stretch>
        </p:blipFill>
        <p:spPr>
          <a:xfrm>
            <a:off x="-12700" y="0"/>
            <a:ext cx="6769482" cy="9766403"/>
          </a:xfrm>
          <a:prstGeom prst="rect">
            <a:avLst/>
          </a:prstGeom>
        </p:spPr>
      </p:pic>
      <p:sp>
        <p:nvSpPr>
          <p:cNvPr id="165" name="Line"/>
          <p:cNvSpPr/>
          <p:nvPr>
            <p:ph type="body" idx="14"/>
          </p:nvPr>
        </p:nvSpPr>
        <p:spPr>
          <a:xfrm>
            <a:off x="7277100" y="1574800"/>
            <a:ext cx="5397500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6" name="Jasmine: Spec Style of Testing"/>
          <p:cNvSpPr txBox="1"/>
          <p:nvPr>
            <p:ph type="title"/>
          </p:nvPr>
        </p:nvSpPr>
        <p:spPr>
          <a:xfrm>
            <a:off x="7277100" y="723900"/>
            <a:ext cx="5397500" cy="723900"/>
          </a:xfrm>
          <a:prstGeom prst="rect">
            <a:avLst/>
          </a:prstGeom>
        </p:spPr>
        <p:txBody>
          <a:bodyPr/>
          <a:lstStyle>
            <a:lvl1pPr defTabSz="443991">
              <a:spcBef>
                <a:spcPts val="1700"/>
              </a:spcBef>
              <a:defRPr sz="3952"/>
            </a:lvl1pPr>
          </a:lstStyle>
          <a:p>
            <a:pPr/>
            <a:r>
              <a:t>Jasmine: Spec Style of Testing</a:t>
            </a:r>
          </a:p>
        </p:txBody>
      </p:sp>
      <p:sp>
        <p:nvSpPr>
          <p:cNvPr id="167" name="Jasmine Syntax…"/>
          <p:cNvSpPr txBox="1"/>
          <p:nvPr>
            <p:ph type="body" sz="half" idx="1"/>
          </p:nvPr>
        </p:nvSpPr>
        <p:spPr>
          <a:xfrm>
            <a:off x="7277100" y="1866900"/>
            <a:ext cx="5397500" cy="7226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50000"/>
              </a:lnSpc>
              <a:buSzTx/>
              <a:buFontTx/>
              <a:buNone/>
              <a:defRPr b="1"/>
            </a:pPr>
            <a:r>
              <a:t>Jasmine Syntax</a:t>
            </a:r>
          </a:p>
          <a:p>
            <a:pPr>
              <a:lnSpc>
                <a:spcPct val="50000"/>
              </a:lnSpc>
            </a:pPr>
            <a:r>
              <a:t>describe</a:t>
            </a:r>
          </a:p>
          <a:p>
            <a:pPr>
              <a:lnSpc>
                <a:spcPct val="50000"/>
              </a:lnSpc>
            </a:pPr>
            <a:r>
              <a:t>beforeEach</a:t>
            </a:r>
          </a:p>
          <a:p>
            <a:pPr>
              <a:lnSpc>
                <a:spcPct val="50000"/>
              </a:lnSpc>
            </a:pPr>
            <a:r>
              <a:t>it</a:t>
            </a:r>
          </a:p>
          <a:p>
            <a:pPr>
              <a:lnSpc>
                <a:spcPct val="50000"/>
              </a:lnSpc>
            </a:pPr>
            <a:r>
              <a:t>afterEach</a:t>
            </a:r>
          </a:p>
          <a:p>
            <a:pPr>
              <a:lnSpc>
                <a:spcPct val="50000"/>
              </a:lnSpc>
            </a:pPr>
            <a:r>
              <a:t>expect</a:t>
            </a:r>
          </a:p>
          <a:p>
            <a:pPr>
              <a:lnSpc>
                <a:spcPct val="50000"/>
              </a:lnSpc>
            </a:pPr>
          </a:p>
          <a:p>
            <a:pPr marL="0" indent="0">
              <a:lnSpc>
                <a:spcPct val="50000"/>
              </a:lnSpc>
              <a:buSzTx/>
              <a:buFontTx/>
              <a:buNone/>
              <a:defRPr b="1"/>
            </a:pPr>
            <a:r>
              <a:t>Useful Jasmine Matchers</a:t>
            </a:r>
          </a:p>
        </p:txBody>
      </p:sp>
      <p:sp>
        <p:nvSpPr>
          <p:cNvPr id="168" name="toEqual…"/>
          <p:cNvSpPr txBox="1"/>
          <p:nvPr/>
        </p:nvSpPr>
        <p:spPr>
          <a:xfrm>
            <a:off x="7311999" y="5569280"/>
            <a:ext cx="5327702" cy="2874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266385" anchor="ctr"/>
          <a:lstStyle/>
          <a:p>
            <a:pPr marL="342900" indent="-342900">
              <a:lnSpc>
                <a:spcPct val="50000"/>
              </a:lnSpc>
              <a:spcBef>
                <a:spcPts val="1800"/>
              </a:spcBef>
              <a:buSzPct val="75000"/>
              <a:buFont typeface="Zapf Dingbats"/>
              <a:buChar char="➤"/>
              <a:defRPr i="0" spc="0" sz="2300"/>
            </a:pPr>
            <a:r>
              <a:t>toEqual</a:t>
            </a:r>
          </a:p>
          <a:p>
            <a:pPr marL="342900" indent="-342900">
              <a:lnSpc>
                <a:spcPct val="50000"/>
              </a:lnSpc>
              <a:spcBef>
                <a:spcPts val="1800"/>
              </a:spcBef>
              <a:buSzPct val="75000"/>
              <a:buFont typeface="Zapf Dingbats"/>
              <a:buChar char="➤"/>
              <a:defRPr i="0" spc="0" sz="2300"/>
            </a:pPr>
            <a:r>
              <a:t>toBe</a:t>
            </a:r>
          </a:p>
          <a:p>
            <a:pPr marL="342900" indent="-342900">
              <a:lnSpc>
                <a:spcPct val="50000"/>
              </a:lnSpc>
              <a:spcBef>
                <a:spcPts val="1800"/>
              </a:spcBef>
              <a:buSzPct val="75000"/>
              <a:buFont typeface="Zapf Dingbats"/>
              <a:buChar char="➤"/>
              <a:defRPr i="0" spc="0" sz="2300"/>
            </a:pPr>
            <a:r>
              <a:t>toBeTruthy</a:t>
            </a:r>
          </a:p>
          <a:p>
            <a:pPr marL="342900" indent="-342900">
              <a:lnSpc>
                <a:spcPct val="50000"/>
              </a:lnSpc>
              <a:spcBef>
                <a:spcPts val="1800"/>
              </a:spcBef>
              <a:buSzPct val="75000"/>
              <a:buFont typeface="Zapf Dingbats"/>
              <a:buChar char="➤"/>
              <a:defRPr i="0" spc="0" sz="2300"/>
            </a:pPr>
            <a:r>
              <a:t>toBeFalsy</a:t>
            </a:r>
          </a:p>
          <a:p>
            <a:pPr marL="342900" indent="-342900">
              <a:lnSpc>
                <a:spcPct val="50000"/>
              </a:lnSpc>
              <a:spcBef>
                <a:spcPts val="1800"/>
              </a:spcBef>
              <a:buSzPct val="75000"/>
              <a:buFont typeface="Zapf Dingbats"/>
              <a:buChar char="➤"/>
              <a:defRPr i="0" spc="0" sz="2300"/>
            </a:pPr>
            <a:r>
              <a:t>toBeDefined</a:t>
            </a:r>
          </a:p>
          <a:p>
            <a:pPr marL="342900" indent="-342900">
              <a:lnSpc>
                <a:spcPct val="50000"/>
              </a:lnSpc>
              <a:spcBef>
                <a:spcPts val="1800"/>
              </a:spcBef>
              <a:buSzPct val="75000"/>
              <a:buFont typeface="Zapf Dingbats"/>
              <a:buChar char="➤"/>
              <a:defRPr i="0" spc="0" sz="2300"/>
            </a:pPr>
            <a:r>
              <a:t>toBeUndefined</a:t>
            </a:r>
          </a:p>
          <a:p>
            <a:pPr marL="342900" indent="-342900">
              <a:lnSpc>
                <a:spcPct val="50000"/>
              </a:lnSpc>
              <a:spcBef>
                <a:spcPts val="1800"/>
              </a:spcBef>
              <a:buSzPct val="75000"/>
              <a:buFont typeface="Zapf Dingbats"/>
              <a:buChar char="➤"/>
              <a:defRPr i="0" spc="0" sz="2300"/>
            </a:pPr>
            <a:r>
              <a:t>toBeNull</a:t>
            </a:r>
          </a:p>
          <a:p>
            <a:pPr marL="342900" indent="-342900">
              <a:lnSpc>
                <a:spcPct val="50000"/>
              </a:lnSpc>
              <a:spcBef>
                <a:spcPts val="1800"/>
              </a:spcBef>
              <a:buSzPct val="75000"/>
              <a:buFont typeface="Zapf Dingbats"/>
              <a:buChar char="➤"/>
              <a:defRPr i="0" spc="0" sz="2300"/>
            </a:pPr>
            <a:r>
              <a:t>toContain</a:t>
            </a:r>
          </a:p>
          <a:p>
            <a:pPr marL="342900" indent="-342900">
              <a:lnSpc>
                <a:spcPct val="50000"/>
              </a:lnSpc>
              <a:spcBef>
                <a:spcPts val="1800"/>
              </a:spcBef>
              <a:buSzPct val="75000"/>
              <a:buFont typeface="Zapf Dingbats"/>
              <a:buChar char="➤"/>
              <a:defRPr i="0" spc="0" sz="2300"/>
            </a:pPr>
            <a:r>
              <a:t>toMatch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" name="Mocking Out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Mocking Out Services</a:t>
            </a:r>
          </a:p>
        </p:txBody>
      </p:sp>
      <p:sp>
        <p:nvSpPr>
          <p:cNvPr id="172" name="Inline mock…"/>
          <p:cNvSpPr txBox="1"/>
          <p:nvPr>
            <p:ph type="body" sz="quarter" idx="1"/>
          </p:nvPr>
        </p:nvSpPr>
        <p:spPr>
          <a:xfrm>
            <a:off x="622300" y="2095500"/>
            <a:ext cx="4695429" cy="42027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0000"/>
              </a:lnSpc>
              <a:spcBef>
                <a:spcPts val="3000"/>
              </a:spcBef>
              <a:buSzTx/>
              <a:buFontTx/>
              <a:buNone/>
              <a:defRPr i="1" sz="3600">
                <a:solidFill>
                  <a:srgbClr val="747676"/>
                </a:solidFill>
              </a:defRPr>
            </a:pPr>
            <a:r>
              <a:rPr b="1"/>
              <a:t>Inline mock</a:t>
            </a:r>
          </a:p>
          <a:p>
            <a:pPr/>
            <a:r>
              <a:t>The first way is to override the service during the unit test, as an </a:t>
            </a:r>
            <a:r>
              <a:rPr b="1"/>
              <a:t>inline mock</a:t>
            </a:r>
          </a:p>
        </p:txBody>
      </p:sp>
      <p:sp>
        <p:nvSpPr>
          <p:cNvPr id="173" name="Global mock…"/>
          <p:cNvSpPr txBox="1"/>
          <p:nvPr/>
        </p:nvSpPr>
        <p:spPr>
          <a:xfrm>
            <a:off x="7332133" y="2112433"/>
            <a:ext cx="4695429" cy="3546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3000"/>
              </a:spcBef>
              <a:defRPr spc="0" sz="3600">
                <a:solidFill>
                  <a:srgbClr val="747676"/>
                </a:solidFill>
              </a:defRPr>
            </a:pPr>
            <a:r>
              <a:rPr b="1"/>
              <a:t>Global mock</a:t>
            </a:r>
          </a:p>
          <a:p>
            <a:pPr marL="411162" indent="-411162">
              <a:spcBef>
                <a:spcPts val="1800"/>
              </a:spcBef>
              <a:buSzPct val="75000"/>
              <a:buFont typeface="Zapf Dingbats"/>
              <a:buChar char="➤"/>
              <a:defRPr i="0" spc="0"/>
            </a:pPr>
            <a:r>
              <a:t>The second option to override services would be at a </a:t>
            </a:r>
            <a:r>
              <a:rPr b="1"/>
              <a:t>global level</a:t>
            </a:r>
            <a:r>
              <a:t> instead of a unit test level.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 Shot 2017-07-05 at 00.47.29.png" descr="Screen Shot 2017-07-05 at 00.47.29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5087" t="0" r="15087" b="0"/>
          <a:stretch>
            <a:fillRect/>
          </a:stretch>
        </p:blipFill>
        <p:spPr>
          <a:xfrm>
            <a:off x="5238353" y="-336490"/>
            <a:ext cx="7766447" cy="10680580"/>
          </a:xfrm>
          <a:prstGeom prst="rect">
            <a:avLst/>
          </a:prstGeom>
        </p:spPr>
      </p:pic>
      <p:sp>
        <p:nvSpPr>
          <p:cNvPr id="176" name="Line"/>
          <p:cNvSpPr/>
          <p:nvPr>
            <p:ph type="body" idx="14"/>
          </p:nvPr>
        </p:nvSpPr>
        <p:spPr>
          <a:xfrm>
            <a:off x="571499" y="7442200"/>
            <a:ext cx="4149462" cy="2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" name="a Simple AngularJS Service"/>
          <p:cNvSpPr txBox="1"/>
          <p:nvPr>
            <p:ph type="title"/>
          </p:nvPr>
        </p:nvSpPr>
        <p:spPr>
          <a:xfrm>
            <a:off x="571500" y="4292203"/>
            <a:ext cx="4149461" cy="2967964"/>
          </a:xfrm>
          <a:prstGeom prst="rect">
            <a:avLst/>
          </a:prstGeom>
        </p:spPr>
        <p:txBody>
          <a:bodyPr/>
          <a:lstStyle>
            <a:lvl1pPr defTabSz="362204">
              <a:defRPr sz="7502"/>
            </a:lvl1pPr>
          </a:lstStyle>
          <a:p>
            <a:pPr/>
            <a:r>
              <a:t>a Simple AngularJS Service</a:t>
            </a:r>
          </a:p>
        </p:txBody>
      </p:sp>
      <p:sp>
        <p:nvSpPr>
          <p:cNvPr id="178" name="to mock out"/>
          <p:cNvSpPr txBox="1"/>
          <p:nvPr>
            <p:ph type="body" sz="quarter" idx="1"/>
          </p:nvPr>
        </p:nvSpPr>
        <p:spPr>
          <a:xfrm>
            <a:off x="571500" y="7670800"/>
            <a:ext cx="4149461" cy="1358900"/>
          </a:xfrm>
          <a:prstGeom prst="rect">
            <a:avLst/>
          </a:prstGeom>
        </p:spPr>
        <p:txBody>
          <a:bodyPr/>
          <a:lstStyle/>
          <a:p>
            <a:pPr/>
            <a:r>
              <a:t>to mock 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