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71" r:id="rId4"/>
    <p:sldId id="273" r:id="rId5"/>
    <p:sldId id="274" r:id="rId6"/>
    <p:sldId id="275" r:id="rId7"/>
    <p:sldId id="276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69" r:id="rId16"/>
  </p:sldIdLst>
  <p:sldSz cx="9144000" cy="5143500" type="screen16x9"/>
  <p:notesSz cx="6858000" cy="9144000"/>
  <p:embeddedFontLst>
    <p:embeddedFont>
      <p:font typeface="Inter" panose="020B0604020202020204" charset="0"/>
      <p:regular r:id="rId18"/>
      <p:bold r:id="rId19"/>
      <p:italic r:id="rId20"/>
      <p:boldItalic r:id="rId21"/>
    </p:embeddedFont>
    <p:embeddedFont>
      <p:font typeface="Inter SemiBold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620" y="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d Chambers" userId="2a9e7eb65c4842f1" providerId="LiveId" clId="{EB7074ED-FE84-47E5-B5F8-9872A510BD0F}"/>
    <pc:docChg chg="modSld">
      <pc:chgData name="Ned Chambers" userId="2a9e7eb65c4842f1" providerId="LiveId" clId="{EB7074ED-FE84-47E5-B5F8-9872A510BD0F}" dt="2025-03-21T11:20:56.849" v="4" actId="1076"/>
      <pc:docMkLst>
        <pc:docMk/>
      </pc:docMkLst>
      <pc:sldChg chg="modSp mod">
        <pc:chgData name="Ned Chambers" userId="2a9e7eb65c4842f1" providerId="LiveId" clId="{EB7074ED-FE84-47E5-B5F8-9872A510BD0F}" dt="2025-03-21T11:20:56.849" v="4" actId="1076"/>
        <pc:sldMkLst>
          <pc:docMk/>
          <pc:sldMk cId="1714500195" sldId="273"/>
        </pc:sldMkLst>
        <pc:spChg chg="mod">
          <ac:chgData name="Ned Chambers" userId="2a9e7eb65c4842f1" providerId="LiveId" clId="{EB7074ED-FE84-47E5-B5F8-9872A510BD0F}" dt="2025-03-21T11:20:56.849" v="4" actId="1076"/>
          <ac:spMkLst>
            <pc:docMk/>
            <pc:sldMk cId="1714500195" sldId="273"/>
            <ac:spMk id="179" creationId="{FDBF49F1-22DF-9E87-8ADC-3ED7EDB02E2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311.nyc.gov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1fa352f9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1fa352f9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>
          <a:extLst>
            <a:ext uri="{FF2B5EF4-FFF2-40B4-BE49-F238E27FC236}">
              <a16:creationId xmlns:a16="http://schemas.microsoft.com/office/drawing/2014/main" id="{7AF1B232-8AAA-926D-6839-E001A5E30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7b87ff0cd_0_52:notes">
            <a:extLst>
              <a:ext uri="{FF2B5EF4-FFF2-40B4-BE49-F238E27FC236}">
                <a16:creationId xmlns:a16="http://schemas.microsoft.com/office/drawing/2014/main" id="{0275D91D-C511-9405-5537-C9A975A49D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7b87ff0cd_0_52:notes">
            <a:extLst>
              <a:ext uri="{FF2B5EF4-FFF2-40B4-BE49-F238E27FC236}">
                <a16:creationId xmlns:a16="http://schemas.microsoft.com/office/drawing/2014/main" id="{FBB04D90-E11D-2A63-7C59-7CDC206374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Image source: Wikimedia commons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3740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>
          <a:extLst>
            <a:ext uri="{FF2B5EF4-FFF2-40B4-BE49-F238E27FC236}">
              <a16:creationId xmlns:a16="http://schemas.microsoft.com/office/drawing/2014/main" id="{AAF477A9-D1E3-644F-DB61-E05F57D43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7b87ff0cd_0_52:notes">
            <a:extLst>
              <a:ext uri="{FF2B5EF4-FFF2-40B4-BE49-F238E27FC236}">
                <a16:creationId xmlns:a16="http://schemas.microsoft.com/office/drawing/2014/main" id="{1CC76D6A-6BB4-DD75-477E-D89B6B1858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7b87ff0cd_0_52:notes">
            <a:extLst>
              <a:ext uri="{FF2B5EF4-FFF2-40B4-BE49-F238E27FC236}">
                <a16:creationId xmlns:a16="http://schemas.microsoft.com/office/drawing/2014/main" id="{32541F11-4A51-CEC5-771B-DD8B0F0266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Image source: Wikimedia commons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9874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5D73D6A5-90BB-37F6-7EC0-7AA0DB121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>
            <a:extLst>
              <a:ext uri="{FF2B5EF4-FFF2-40B4-BE49-F238E27FC236}">
                <a16:creationId xmlns:a16="http://schemas.microsoft.com/office/drawing/2014/main" id="{74278F87-65DB-579B-12CF-35CFD49D60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>
            <a:extLst>
              <a:ext uri="{FF2B5EF4-FFF2-40B4-BE49-F238E27FC236}">
                <a16:creationId xmlns:a16="http://schemas.microsoft.com/office/drawing/2014/main" id="{A1FBE762-909C-5B19-61A3-050F65C3C3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923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>
          <a:extLst>
            <a:ext uri="{FF2B5EF4-FFF2-40B4-BE49-F238E27FC236}">
              <a16:creationId xmlns:a16="http://schemas.microsoft.com/office/drawing/2014/main" id="{5E737427-9FAF-8D15-3F49-DAA8360F6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7b87ff0cd_0_52:notes">
            <a:extLst>
              <a:ext uri="{FF2B5EF4-FFF2-40B4-BE49-F238E27FC236}">
                <a16:creationId xmlns:a16="http://schemas.microsoft.com/office/drawing/2014/main" id="{4A7F68BC-90F3-FF9C-FE5F-466AF1CA6F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7b87ff0cd_0_52:notes">
            <a:extLst>
              <a:ext uri="{FF2B5EF4-FFF2-40B4-BE49-F238E27FC236}">
                <a16:creationId xmlns:a16="http://schemas.microsoft.com/office/drawing/2014/main" id="{3BC89D35-60EF-19BD-9035-BA706DD150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IRYNA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096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>
          <a:extLst>
            <a:ext uri="{FF2B5EF4-FFF2-40B4-BE49-F238E27FC236}">
              <a16:creationId xmlns:a16="http://schemas.microsoft.com/office/drawing/2014/main" id="{3748F8AC-6D83-CD25-D90F-DDBF76EE1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7b87ff0cd_0_52:notes">
            <a:extLst>
              <a:ext uri="{FF2B5EF4-FFF2-40B4-BE49-F238E27FC236}">
                <a16:creationId xmlns:a16="http://schemas.microsoft.com/office/drawing/2014/main" id="{371D799D-654C-7A14-6FE2-66CABFA3C5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7b87ff0cd_0_52:notes">
            <a:extLst>
              <a:ext uri="{FF2B5EF4-FFF2-40B4-BE49-F238E27FC236}">
                <a16:creationId xmlns:a16="http://schemas.microsoft.com/office/drawing/2014/main" id="{3A6558E0-226A-B84C-3AEE-E9CBB85D7B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IRYNA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850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21fa352f98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21fa352f98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7b87ff0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7b87ff0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Image source: </a:t>
            </a:r>
            <a:r>
              <a:rPr lang="fr" u="sng">
                <a:solidFill>
                  <a:schemeClr val="hlink"/>
                </a:solidFill>
                <a:hlinkClick r:id="rId3"/>
              </a:rPr>
              <a:t>Home  · NYC311</a:t>
            </a:r>
            <a:r>
              <a:rPr lang="fr"/>
              <a:t> (screenshot)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Exemples des choses que 311 vous permet de faire 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faire réparer un nid-de-poule dans votre quartier,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faire remettre le chauffage dans votre appartement,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obtenir un remboursement pour une amende de stationnement payée en trop,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… ou bien encore!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DAVID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>
          <a:extLst>
            <a:ext uri="{FF2B5EF4-FFF2-40B4-BE49-F238E27FC236}">
              <a16:creationId xmlns:a16="http://schemas.microsoft.com/office/drawing/2014/main" id="{EA68CCE0-8AC2-ECD0-2D82-74804FDB0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7b87ff0cd_0_52:notes">
            <a:extLst>
              <a:ext uri="{FF2B5EF4-FFF2-40B4-BE49-F238E27FC236}">
                <a16:creationId xmlns:a16="http://schemas.microsoft.com/office/drawing/2014/main" id="{27C9D59C-2DE9-659B-E14F-DAEFCA16CA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7b87ff0cd_0_52:notes">
            <a:extLst>
              <a:ext uri="{FF2B5EF4-FFF2-40B4-BE49-F238E27FC236}">
                <a16:creationId xmlns:a16="http://schemas.microsoft.com/office/drawing/2014/main" id="{7555FF9A-320A-4C03-1CD3-D8AFC33B8A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IRYNA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751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F22A5BEA-CB15-52C2-91A4-72410F440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>
            <a:extLst>
              <a:ext uri="{FF2B5EF4-FFF2-40B4-BE49-F238E27FC236}">
                <a16:creationId xmlns:a16="http://schemas.microsoft.com/office/drawing/2014/main" id="{E323A951-1A89-AA10-0AD2-0AD11FF8BB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>
            <a:extLst>
              <a:ext uri="{FF2B5EF4-FFF2-40B4-BE49-F238E27FC236}">
                <a16:creationId xmlns:a16="http://schemas.microsoft.com/office/drawing/2014/main" id="{CD2503DF-7A8E-E9C3-C768-F2DD833005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240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>
          <a:extLst>
            <a:ext uri="{FF2B5EF4-FFF2-40B4-BE49-F238E27FC236}">
              <a16:creationId xmlns:a16="http://schemas.microsoft.com/office/drawing/2014/main" id="{DF2D6F24-7280-A30B-B7B8-C099E5E48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7b87ff0cd_0_52:notes">
            <a:extLst>
              <a:ext uri="{FF2B5EF4-FFF2-40B4-BE49-F238E27FC236}">
                <a16:creationId xmlns:a16="http://schemas.microsoft.com/office/drawing/2014/main" id="{71206A00-6664-7720-175E-DF095F7609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7b87ff0cd_0_52:notes">
            <a:extLst>
              <a:ext uri="{FF2B5EF4-FFF2-40B4-BE49-F238E27FC236}">
                <a16:creationId xmlns:a16="http://schemas.microsoft.com/office/drawing/2014/main" id="{5D22CD82-293E-D6DA-ADED-D68D10BE3E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IRYNA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062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DD760815-93D3-4715-26A2-E848D4186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>
            <a:extLst>
              <a:ext uri="{FF2B5EF4-FFF2-40B4-BE49-F238E27FC236}">
                <a16:creationId xmlns:a16="http://schemas.microsoft.com/office/drawing/2014/main" id="{BE88D41A-F539-F1E8-DBF2-8C2C4377EE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>
            <a:extLst>
              <a:ext uri="{FF2B5EF4-FFF2-40B4-BE49-F238E27FC236}">
                <a16:creationId xmlns:a16="http://schemas.microsoft.com/office/drawing/2014/main" id="{87220AE5-1FB7-EF14-D5C1-D7578F6D67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680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>
          <a:extLst>
            <a:ext uri="{FF2B5EF4-FFF2-40B4-BE49-F238E27FC236}">
              <a16:creationId xmlns:a16="http://schemas.microsoft.com/office/drawing/2014/main" id="{171E2026-73C9-D141-8EAC-6F9D5256F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7b87ff0cd_0_52:notes">
            <a:extLst>
              <a:ext uri="{FF2B5EF4-FFF2-40B4-BE49-F238E27FC236}">
                <a16:creationId xmlns:a16="http://schemas.microsoft.com/office/drawing/2014/main" id="{B71BB2D9-2805-68E7-45DC-AD9BAC7E42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7b87ff0cd_0_52:notes">
            <a:extLst>
              <a:ext uri="{FF2B5EF4-FFF2-40B4-BE49-F238E27FC236}">
                <a16:creationId xmlns:a16="http://schemas.microsoft.com/office/drawing/2014/main" id="{0A713289-C8F1-6F10-14A0-FC072D1559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Image source: Wikimedia commons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312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>
          <a:extLst>
            <a:ext uri="{FF2B5EF4-FFF2-40B4-BE49-F238E27FC236}">
              <a16:creationId xmlns:a16="http://schemas.microsoft.com/office/drawing/2014/main" id="{819C11CD-0EBF-6345-5F03-E7364168F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7b87ff0cd_0_52:notes">
            <a:extLst>
              <a:ext uri="{FF2B5EF4-FFF2-40B4-BE49-F238E27FC236}">
                <a16:creationId xmlns:a16="http://schemas.microsoft.com/office/drawing/2014/main" id="{3D427832-0909-09BC-9D23-C14F11FDC2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7b87ff0cd_0_52:notes">
            <a:extLst>
              <a:ext uri="{FF2B5EF4-FFF2-40B4-BE49-F238E27FC236}">
                <a16:creationId xmlns:a16="http://schemas.microsoft.com/office/drawing/2014/main" id="{CBABDF3B-DF07-165D-C577-42431943DD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Image source: Wikimedia commons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804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25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2539700" y="1470825"/>
            <a:ext cx="6212414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4000" b="1" dirty="0">
                <a:solidFill>
                  <a:srgbClr val="3FDAD2"/>
                </a:solidFill>
                <a:latin typeface="Inter"/>
                <a:ea typeface="Inter"/>
                <a:cs typeface="Inter"/>
                <a:sym typeface="Inter"/>
              </a:rPr>
              <a:t>Analysing airline growth</a:t>
            </a: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4000" b="1" dirty="0">
                <a:solidFill>
                  <a:srgbClr val="3FDAD2"/>
                </a:solidFill>
                <a:latin typeface="Inter"/>
                <a:ea typeface="Inter"/>
                <a:cs typeface="Inter"/>
                <a:sym typeface="Inter"/>
              </a:rPr>
              <a:t>using Snowflake</a:t>
            </a:r>
            <a:endParaRPr sz="4000" b="1" dirty="0">
              <a:solidFill>
                <a:srgbClr val="3FDAD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543625" y="979125"/>
            <a:ext cx="46590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RNCP35288 CDSD B</a:t>
            </a:r>
            <a:r>
              <a:rPr lang="fr-FR" sz="16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</a:t>
            </a:r>
            <a:r>
              <a:rPr lang="fr" sz="16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oc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" sz="160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Analyse exploratoire, descriptive et inférentielle des données</a:t>
            </a:r>
            <a:endParaRPr sz="160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-62025" y="4892025"/>
            <a:ext cx="92163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723100" y="3245625"/>
            <a:ext cx="3215400" cy="1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Ned CHAMBERS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25/02/2025</a:t>
            </a:r>
            <a:endParaRPr sz="170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16036"/>
          <a:stretch/>
        </p:blipFill>
        <p:spPr>
          <a:xfrm>
            <a:off x="344025" y="209825"/>
            <a:ext cx="1238025" cy="967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t="71455"/>
          <a:stretch/>
        </p:blipFill>
        <p:spPr>
          <a:xfrm>
            <a:off x="586066" y="1199196"/>
            <a:ext cx="825851" cy="23991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113700" y="4694575"/>
            <a:ext cx="46590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Group #dafs-ft-09, groupe en distanciel</a:t>
            </a:r>
            <a:r>
              <a:rPr lang="fr" sz="10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endParaRPr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>
          <a:extLst>
            <a:ext uri="{FF2B5EF4-FFF2-40B4-BE49-F238E27FC236}">
              <a16:creationId xmlns:a16="http://schemas.microsoft.com/office/drawing/2014/main" id="{533FDF17-DCC6-3B7C-5E6F-3B7C9F1CF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>
            <a:extLst>
              <a:ext uri="{FF2B5EF4-FFF2-40B4-BE49-F238E27FC236}">
                <a16:creationId xmlns:a16="http://schemas.microsoft.com/office/drawing/2014/main" id="{89384CFE-1F2A-94ED-1C84-E891AC380E1C}"/>
              </a:ext>
            </a:extLst>
          </p:cNvPr>
          <p:cNvSpPr/>
          <p:nvPr/>
        </p:nvSpPr>
        <p:spPr>
          <a:xfrm>
            <a:off x="-62025" y="4892025"/>
            <a:ext cx="92163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>
            <a:extLst>
              <a:ext uri="{FF2B5EF4-FFF2-40B4-BE49-F238E27FC236}">
                <a16:creationId xmlns:a16="http://schemas.microsoft.com/office/drawing/2014/main" id="{D06AFB53-4E58-C8EB-D2F9-BAA9272A5521}"/>
              </a:ext>
            </a:extLst>
          </p:cNvPr>
          <p:cNvSpPr/>
          <p:nvPr/>
        </p:nvSpPr>
        <p:spPr>
          <a:xfrm>
            <a:off x="0" y="-28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>
            <a:extLst>
              <a:ext uri="{FF2B5EF4-FFF2-40B4-BE49-F238E27FC236}">
                <a16:creationId xmlns:a16="http://schemas.microsoft.com/office/drawing/2014/main" id="{A1E94C34-6F8A-D5FE-D7B4-4970A3D380A6}"/>
              </a:ext>
            </a:extLst>
          </p:cNvPr>
          <p:cNvSpPr/>
          <p:nvPr/>
        </p:nvSpPr>
        <p:spPr>
          <a:xfrm>
            <a:off x="0" y="-324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1">
            <a:extLst>
              <a:ext uri="{FF2B5EF4-FFF2-40B4-BE49-F238E27FC236}">
                <a16:creationId xmlns:a16="http://schemas.microsoft.com/office/drawing/2014/main" id="{B7B05AC4-B347-1A08-D879-776B908D163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413" y="326912"/>
            <a:ext cx="860675" cy="5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>
            <a:extLst>
              <a:ext uri="{FF2B5EF4-FFF2-40B4-BE49-F238E27FC236}">
                <a16:creationId xmlns:a16="http://schemas.microsoft.com/office/drawing/2014/main" id="{3535D6D9-985F-8ECF-E6C7-0DE87DDE8268}"/>
              </a:ext>
            </a:extLst>
          </p:cNvPr>
          <p:cNvSpPr txBox="1"/>
          <p:nvPr/>
        </p:nvSpPr>
        <p:spPr>
          <a:xfrm>
            <a:off x="1879728" y="250625"/>
            <a:ext cx="6455542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What was the best year for Revenue Passenger-Miles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(RPM) for each airline?</a:t>
            </a:r>
          </a:p>
        </p:txBody>
      </p:sp>
      <p:sp>
        <p:nvSpPr>
          <p:cNvPr id="180" name="Google Shape;180;p21">
            <a:extLst>
              <a:ext uri="{FF2B5EF4-FFF2-40B4-BE49-F238E27FC236}">
                <a16:creationId xmlns:a16="http://schemas.microsoft.com/office/drawing/2014/main" id="{9382B20D-EB1E-D838-22D2-736BB490792A}"/>
              </a:ext>
            </a:extLst>
          </p:cNvPr>
          <p:cNvSpPr txBox="1"/>
          <p:nvPr/>
        </p:nvSpPr>
        <p:spPr>
          <a:xfrm>
            <a:off x="407413" y="1376982"/>
            <a:ext cx="7264503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Overall, the best years for </a:t>
            </a:r>
            <a:r>
              <a:rPr lang="en-GB" sz="1800" b="1" dirty="0">
                <a:solidFill>
                  <a:schemeClr val="dk2"/>
                </a:solidFill>
              </a:rPr>
              <a:t>RPM</a:t>
            </a:r>
            <a:r>
              <a:rPr lang="en-GB" sz="1800" dirty="0">
                <a:solidFill>
                  <a:schemeClr val="dk2"/>
                </a:solidFill>
              </a:rPr>
              <a:t> were </a:t>
            </a:r>
            <a:r>
              <a:rPr lang="en-GB" sz="1800" b="1" dirty="0">
                <a:solidFill>
                  <a:schemeClr val="dk2"/>
                </a:solidFill>
              </a:rPr>
              <a:t>2015 </a:t>
            </a:r>
            <a:r>
              <a:rPr lang="en-GB" sz="1800" dirty="0">
                <a:solidFill>
                  <a:schemeClr val="dk2"/>
                </a:solidFill>
              </a:rPr>
              <a:t>(for Amazon Airlines) and </a:t>
            </a:r>
            <a:r>
              <a:rPr lang="en-GB" sz="1800" b="1" dirty="0">
                <a:solidFill>
                  <a:schemeClr val="dk2"/>
                </a:solidFill>
              </a:rPr>
              <a:t>2016 </a:t>
            </a:r>
            <a:r>
              <a:rPr lang="en-GB" sz="1800" dirty="0">
                <a:solidFill>
                  <a:schemeClr val="dk2"/>
                </a:solidFill>
              </a:rPr>
              <a:t>(for Flock Air and Goose Airways).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81" name="Google Shape;181;p21">
            <a:extLst>
              <a:ext uri="{FF2B5EF4-FFF2-40B4-BE49-F238E27FC236}">
                <a16:creationId xmlns:a16="http://schemas.microsoft.com/office/drawing/2014/main" id="{1383EE56-83BD-5F70-8226-293518D745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5A8C9-2766-BCB0-1180-B03D1B053AC4}"/>
              </a:ext>
            </a:extLst>
          </p:cNvPr>
          <p:cNvSpPr txBox="1"/>
          <p:nvPr/>
        </p:nvSpPr>
        <p:spPr>
          <a:xfrm>
            <a:off x="757363" y="4616533"/>
            <a:ext cx="177636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 dirty="0">
                <a:solidFill>
                  <a:schemeClr val="dk1"/>
                </a:solidFill>
              </a:rPr>
              <a:t>Image source: Wikimedia commons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F9C411-ED85-0D2A-D5F8-34E673080E57}"/>
              </a:ext>
            </a:extLst>
          </p:cNvPr>
          <p:cNvSpPr txBox="1"/>
          <p:nvPr/>
        </p:nvSpPr>
        <p:spPr>
          <a:xfrm>
            <a:off x="1604398" y="303194"/>
            <a:ext cx="47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1C4252"/>
                </a:solidFill>
                <a:latin typeface="Inter SemiBold"/>
                <a:ea typeface="Inter SemiBold"/>
                <a:sym typeface="Inter SemiBold"/>
              </a:rPr>
              <a:t>3</a:t>
            </a:r>
            <a:r>
              <a:rPr lang="en-US" b="1" dirty="0">
                <a:solidFill>
                  <a:srgbClr val="1C4252"/>
                </a:solidFill>
                <a:latin typeface="Inter SemiBold"/>
                <a:ea typeface="Inter SemiBold"/>
                <a:sym typeface="Inter SemiBold"/>
              </a:rPr>
              <a:t>.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F0EEE-B994-243B-F965-A01D6A2C0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65" y="2198715"/>
            <a:ext cx="7050108" cy="912999"/>
          </a:xfrm>
          <a:prstGeom prst="rect">
            <a:avLst/>
          </a:prstGeom>
        </p:spPr>
      </p:pic>
      <p:pic>
        <p:nvPicPr>
          <p:cNvPr id="3074" name="Picture 2" descr="Passengers boarding an airplane using a mobile staircase on a sunny day, carrying luggage and personal items.">
            <a:extLst>
              <a:ext uri="{FF2B5EF4-FFF2-40B4-BE49-F238E27FC236}">
                <a16:creationId xmlns:a16="http://schemas.microsoft.com/office/drawing/2014/main" id="{B8E0AC72-9C1D-A48E-F167-42DB1B862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1" y="3259368"/>
            <a:ext cx="2009772" cy="133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93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>
          <a:extLst>
            <a:ext uri="{FF2B5EF4-FFF2-40B4-BE49-F238E27FC236}">
              <a16:creationId xmlns:a16="http://schemas.microsoft.com/office/drawing/2014/main" id="{93DDE5F7-B13E-7DFC-AC26-A03263237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>
            <a:extLst>
              <a:ext uri="{FF2B5EF4-FFF2-40B4-BE49-F238E27FC236}">
                <a16:creationId xmlns:a16="http://schemas.microsoft.com/office/drawing/2014/main" id="{239BE54D-1FA2-9C0B-AD82-B6F89134A5C3}"/>
              </a:ext>
            </a:extLst>
          </p:cNvPr>
          <p:cNvSpPr/>
          <p:nvPr/>
        </p:nvSpPr>
        <p:spPr>
          <a:xfrm>
            <a:off x="-62025" y="4892025"/>
            <a:ext cx="92163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>
            <a:extLst>
              <a:ext uri="{FF2B5EF4-FFF2-40B4-BE49-F238E27FC236}">
                <a16:creationId xmlns:a16="http://schemas.microsoft.com/office/drawing/2014/main" id="{DAE17A84-3A46-A9AE-D4CD-BF5BADF94B18}"/>
              </a:ext>
            </a:extLst>
          </p:cNvPr>
          <p:cNvSpPr/>
          <p:nvPr/>
        </p:nvSpPr>
        <p:spPr>
          <a:xfrm>
            <a:off x="0" y="-28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>
            <a:extLst>
              <a:ext uri="{FF2B5EF4-FFF2-40B4-BE49-F238E27FC236}">
                <a16:creationId xmlns:a16="http://schemas.microsoft.com/office/drawing/2014/main" id="{A460F814-5149-70C2-4324-EA3A111DD719}"/>
              </a:ext>
            </a:extLst>
          </p:cNvPr>
          <p:cNvSpPr/>
          <p:nvPr/>
        </p:nvSpPr>
        <p:spPr>
          <a:xfrm>
            <a:off x="0" y="-324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1">
            <a:extLst>
              <a:ext uri="{FF2B5EF4-FFF2-40B4-BE49-F238E27FC236}">
                <a16:creationId xmlns:a16="http://schemas.microsoft.com/office/drawing/2014/main" id="{A4F0FBCD-EC0E-10FA-C276-59CA7B50EF1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413" y="326912"/>
            <a:ext cx="860675" cy="5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>
            <a:extLst>
              <a:ext uri="{FF2B5EF4-FFF2-40B4-BE49-F238E27FC236}">
                <a16:creationId xmlns:a16="http://schemas.microsoft.com/office/drawing/2014/main" id="{B619CF68-7F86-79E2-7631-BBB048E8F627}"/>
              </a:ext>
            </a:extLst>
          </p:cNvPr>
          <p:cNvSpPr txBox="1"/>
          <p:nvPr/>
        </p:nvSpPr>
        <p:spPr>
          <a:xfrm>
            <a:off x="407413" y="1376538"/>
            <a:ext cx="7892525" cy="1140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For </a:t>
            </a:r>
            <a:r>
              <a:rPr lang="en-GB" sz="1800" b="1" dirty="0">
                <a:solidFill>
                  <a:schemeClr val="dk2"/>
                </a:solidFill>
              </a:rPr>
              <a:t>Goose Airways</a:t>
            </a:r>
            <a:r>
              <a:rPr lang="en-GB" sz="1800" dirty="0">
                <a:solidFill>
                  <a:schemeClr val="dk2"/>
                </a:solidFill>
              </a:rPr>
              <a:t> and </a:t>
            </a:r>
            <a:r>
              <a:rPr lang="en-GB" sz="1800" b="1" dirty="0">
                <a:solidFill>
                  <a:schemeClr val="dk2"/>
                </a:solidFill>
              </a:rPr>
              <a:t>Flock Air</a:t>
            </a:r>
            <a:r>
              <a:rPr lang="en-GB" sz="1800" dirty="0">
                <a:solidFill>
                  <a:schemeClr val="dk2"/>
                </a:solidFill>
              </a:rPr>
              <a:t>, the best year for growth was </a:t>
            </a:r>
            <a:r>
              <a:rPr lang="en-GB" sz="1800" b="1" dirty="0">
                <a:solidFill>
                  <a:schemeClr val="dk2"/>
                </a:solidFill>
              </a:rPr>
              <a:t>2016</a:t>
            </a:r>
            <a:r>
              <a:rPr lang="en-GB" sz="1800" dirty="0">
                <a:solidFill>
                  <a:schemeClr val="dk2"/>
                </a:solidFill>
              </a:rPr>
              <a:t>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Amazon Airlines</a:t>
            </a:r>
            <a:r>
              <a:rPr lang="en-GB" sz="1800" dirty="0">
                <a:solidFill>
                  <a:schemeClr val="dk2"/>
                </a:solidFill>
              </a:rPr>
              <a:t> reached peak growth much earlier, in </a:t>
            </a:r>
            <a:r>
              <a:rPr lang="en-GB" sz="1800" b="1" dirty="0">
                <a:solidFill>
                  <a:schemeClr val="dk2"/>
                </a:solidFill>
              </a:rPr>
              <a:t>2002</a:t>
            </a:r>
            <a:r>
              <a:rPr lang="en-GB" sz="1800" dirty="0">
                <a:solidFill>
                  <a:schemeClr val="dk2"/>
                </a:solidFill>
              </a:rPr>
              <a:t>.</a:t>
            </a:r>
            <a:endParaRPr sz="1800" b="1" dirty="0">
              <a:solidFill>
                <a:schemeClr val="dk2"/>
              </a:solidFill>
            </a:endParaRPr>
          </a:p>
        </p:txBody>
      </p:sp>
      <p:sp>
        <p:nvSpPr>
          <p:cNvPr id="181" name="Google Shape;181;p21">
            <a:extLst>
              <a:ext uri="{FF2B5EF4-FFF2-40B4-BE49-F238E27FC236}">
                <a16:creationId xmlns:a16="http://schemas.microsoft.com/office/drawing/2014/main" id="{3C9820CE-A920-D0A0-D8B2-86E7429219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CF3E4-ACCB-BAC8-5D33-C467CF034BFA}"/>
              </a:ext>
            </a:extLst>
          </p:cNvPr>
          <p:cNvSpPr txBox="1"/>
          <p:nvPr/>
        </p:nvSpPr>
        <p:spPr>
          <a:xfrm>
            <a:off x="5344437" y="4252499"/>
            <a:ext cx="177636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 dirty="0">
                <a:solidFill>
                  <a:schemeClr val="dk1"/>
                </a:solidFill>
              </a:rPr>
              <a:t>Image source: Wikimedia commons</a:t>
            </a:r>
          </a:p>
        </p:txBody>
      </p:sp>
      <p:sp>
        <p:nvSpPr>
          <p:cNvPr id="3" name="Google Shape;179;p21">
            <a:extLst>
              <a:ext uri="{FF2B5EF4-FFF2-40B4-BE49-F238E27FC236}">
                <a16:creationId xmlns:a16="http://schemas.microsoft.com/office/drawing/2014/main" id="{B75D787D-1585-07B6-993F-27B09C21317F}"/>
              </a:ext>
            </a:extLst>
          </p:cNvPr>
          <p:cNvSpPr txBox="1"/>
          <p:nvPr/>
        </p:nvSpPr>
        <p:spPr>
          <a:xfrm>
            <a:off x="1447487" y="326912"/>
            <a:ext cx="7289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4. What was the best year for growth for each airline, as measured by domestic Available Seat Miles (ASM)?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B36C7A-4440-92BA-F189-C06F1B213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66" y="2675290"/>
            <a:ext cx="4534151" cy="981044"/>
          </a:xfrm>
          <a:prstGeom prst="rect">
            <a:avLst/>
          </a:prstGeom>
        </p:spPr>
      </p:pic>
      <p:pic>
        <p:nvPicPr>
          <p:cNvPr id="4098" name="Picture 2" descr="Interior view of an airplane featuring rows of black leather seats arranged in a 2-2 configuration, with an aisle running down the center.">
            <a:extLst>
              <a:ext uri="{FF2B5EF4-FFF2-40B4-BE49-F238E27FC236}">
                <a16:creationId xmlns:a16="http://schemas.microsoft.com/office/drawing/2014/main" id="{E09D2CBC-1299-DB51-E298-89109B478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250" y="2675290"/>
            <a:ext cx="2297694" cy="153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13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BDA09283-671F-E52E-E251-23718C838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785E3F6C-38BF-37BB-0185-92217DCE0829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040272" y="1702750"/>
            <a:ext cx="5928260" cy="13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4. Conclusions</a:t>
            </a: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>
            <a:extLst>
              <a:ext uri="{FF2B5EF4-FFF2-40B4-BE49-F238E27FC236}">
                <a16:creationId xmlns:a16="http://schemas.microsoft.com/office/drawing/2014/main" id="{D7888EA5-F6F0-AD47-F80E-3C8AF0376F9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1178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>
          <a:extLst>
            <a:ext uri="{FF2B5EF4-FFF2-40B4-BE49-F238E27FC236}">
              <a16:creationId xmlns:a16="http://schemas.microsoft.com/office/drawing/2014/main" id="{678BFB81-D74E-682D-494F-5F105F53D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>
            <a:extLst>
              <a:ext uri="{FF2B5EF4-FFF2-40B4-BE49-F238E27FC236}">
                <a16:creationId xmlns:a16="http://schemas.microsoft.com/office/drawing/2014/main" id="{1B98A5BE-74F9-D37F-3329-4CEA21FEF389}"/>
              </a:ext>
            </a:extLst>
          </p:cNvPr>
          <p:cNvSpPr/>
          <p:nvPr/>
        </p:nvSpPr>
        <p:spPr>
          <a:xfrm>
            <a:off x="-62025" y="4892025"/>
            <a:ext cx="92163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>
            <a:extLst>
              <a:ext uri="{FF2B5EF4-FFF2-40B4-BE49-F238E27FC236}">
                <a16:creationId xmlns:a16="http://schemas.microsoft.com/office/drawing/2014/main" id="{7EE4C336-4F8A-A90C-9A0F-9EE9A99BA7F2}"/>
              </a:ext>
            </a:extLst>
          </p:cNvPr>
          <p:cNvSpPr/>
          <p:nvPr/>
        </p:nvSpPr>
        <p:spPr>
          <a:xfrm>
            <a:off x="0" y="-28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>
            <a:extLst>
              <a:ext uri="{FF2B5EF4-FFF2-40B4-BE49-F238E27FC236}">
                <a16:creationId xmlns:a16="http://schemas.microsoft.com/office/drawing/2014/main" id="{2A1E3E4D-0D04-C993-E937-3FBFCAFBFA70}"/>
              </a:ext>
            </a:extLst>
          </p:cNvPr>
          <p:cNvSpPr/>
          <p:nvPr/>
        </p:nvSpPr>
        <p:spPr>
          <a:xfrm>
            <a:off x="0" y="-324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1">
            <a:extLst>
              <a:ext uri="{FF2B5EF4-FFF2-40B4-BE49-F238E27FC236}">
                <a16:creationId xmlns:a16="http://schemas.microsoft.com/office/drawing/2014/main" id="{ABFE1AFC-0452-A209-8ED8-75A4EF4E4A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413" y="326912"/>
            <a:ext cx="860675" cy="5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>
            <a:extLst>
              <a:ext uri="{FF2B5EF4-FFF2-40B4-BE49-F238E27FC236}">
                <a16:creationId xmlns:a16="http://schemas.microsoft.com/office/drawing/2014/main" id="{B7894CC7-6DDE-0C47-0BE8-3C9887CD9506}"/>
              </a:ext>
            </a:extLst>
          </p:cNvPr>
          <p:cNvSpPr txBox="1"/>
          <p:nvPr/>
        </p:nvSpPr>
        <p:spPr>
          <a:xfrm>
            <a:off x="1034300" y="174900"/>
            <a:ext cx="7289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400" dirty="0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Summary of insights</a:t>
            </a:r>
            <a:endParaRPr sz="4400" dirty="0">
              <a:solidFill>
                <a:srgbClr val="1C425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80" name="Google Shape;180;p21">
            <a:extLst>
              <a:ext uri="{FF2B5EF4-FFF2-40B4-BE49-F238E27FC236}">
                <a16:creationId xmlns:a16="http://schemas.microsoft.com/office/drawing/2014/main" id="{2BBC90EA-3669-0B7B-AEC8-0EA55464CA2E}"/>
              </a:ext>
            </a:extLst>
          </p:cNvPr>
          <p:cNvSpPr txBox="1"/>
          <p:nvPr/>
        </p:nvSpPr>
        <p:spPr>
          <a:xfrm>
            <a:off x="407425" y="1412150"/>
            <a:ext cx="7992600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429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dk2"/>
                </a:solidFill>
              </a:rPr>
              <a:t>Amazon Airlines</a:t>
            </a:r>
            <a:r>
              <a:rPr lang="en-GB" sz="1600" dirty="0">
                <a:solidFill>
                  <a:schemeClr val="dk2"/>
                </a:solidFill>
              </a:rPr>
              <a:t> are the </a:t>
            </a:r>
            <a:r>
              <a:rPr lang="en-GB" sz="1600" b="1" dirty="0">
                <a:solidFill>
                  <a:schemeClr val="dk2"/>
                </a:solidFill>
              </a:rPr>
              <a:t>most established company</a:t>
            </a:r>
            <a:r>
              <a:rPr lang="en-GB" sz="1600" dirty="0">
                <a:solidFill>
                  <a:schemeClr val="dk2"/>
                </a:solidFill>
              </a:rPr>
              <a:t>, having reached their peak growth in 2002 and transported 2,423,400 passengers through their flagship Amazon Mothership airport.</a:t>
            </a:r>
          </a:p>
          <a:p>
            <a:pPr marL="7429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dk2"/>
              </a:solidFill>
            </a:endParaRPr>
          </a:p>
          <a:p>
            <a:pPr marL="7429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dk2"/>
                </a:solidFill>
              </a:rPr>
              <a:t>Flock Air</a:t>
            </a:r>
            <a:r>
              <a:rPr lang="en-GB" sz="1600" dirty="0">
                <a:solidFill>
                  <a:schemeClr val="dk2"/>
                </a:solidFill>
              </a:rPr>
              <a:t> and </a:t>
            </a:r>
            <a:r>
              <a:rPr lang="en-GB" sz="1600" b="1" dirty="0">
                <a:solidFill>
                  <a:schemeClr val="dk2"/>
                </a:solidFill>
              </a:rPr>
              <a:t>Goose Airways </a:t>
            </a:r>
            <a:r>
              <a:rPr lang="en-GB" sz="1600" dirty="0">
                <a:solidFill>
                  <a:schemeClr val="dk2"/>
                </a:solidFill>
              </a:rPr>
              <a:t>are </a:t>
            </a:r>
            <a:r>
              <a:rPr lang="en-GB" sz="1600" b="1" dirty="0">
                <a:solidFill>
                  <a:schemeClr val="dk2"/>
                </a:solidFill>
              </a:rPr>
              <a:t>up-and-coming competitors</a:t>
            </a:r>
            <a:r>
              <a:rPr lang="en-GB" sz="1600" dirty="0">
                <a:solidFill>
                  <a:schemeClr val="dk2"/>
                </a:solidFill>
              </a:rPr>
              <a:t> whose growth peaked more recently in 2016. The latter company’s </a:t>
            </a:r>
            <a:r>
              <a:rPr lang="en-GB" sz="1600" b="1" dirty="0">
                <a:solidFill>
                  <a:schemeClr val="dk2"/>
                </a:solidFill>
              </a:rPr>
              <a:t>Goose</a:t>
            </a:r>
            <a:r>
              <a:rPr lang="en-GB" sz="1600" dirty="0">
                <a:solidFill>
                  <a:schemeClr val="dk2"/>
                </a:solidFill>
              </a:rPr>
              <a:t> aircraft holds the title for </a:t>
            </a:r>
            <a:r>
              <a:rPr lang="en-GB" sz="1600" b="1" dirty="0">
                <a:solidFill>
                  <a:schemeClr val="dk2"/>
                </a:solidFill>
              </a:rPr>
              <a:t>aircraft with the most flights</a:t>
            </a:r>
            <a:r>
              <a:rPr lang="en-GB" sz="1600" dirty="0">
                <a:solidFill>
                  <a:schemeClr val="dk2"/>
                </a:solidFill>
              </a:rPr>
              <a:t>.</a:t>
            </a:r>
          </a:p>
          <a:p>
            <a:pPr marL="7429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dk2"/>
              </a:solidFill>
            </a:endParaRPr>
          </a:p>
          <a:p>
            <a:pPr marL="7429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2"/>
                </a:solidFill>
              </a:rPr>
              <a:t>The </a:t>
            </a:r>
            <a:r>
              <a:rPr lang="en-GB" sz="1600" b="1" dirty="0">
                <a:solidFill>
                  <a:schemeClr val="dk2"/>
                </a:solidFill>
              </a:rPr>
              <a:t>best years for business yet </a:t>
            </a:r>
            <a:r>
              <a:rPr lang="en-GB" sz="1600" dirty="0">
                <a:solidFill>
                  <a:schemeClr val="dk2"/>
                </a:solidFill>
              </a:rPr>
              <a:t>(in terms of RPM) were </a:t>
            </a:r>
            <a:r>
              <a:rPr lang="en-GB" sz="1600" b="1" dirty="0">
                <a:solidFill>
                  <a:schemeClr val="dk2"/>
                </a:solidFill>
              </a:rPr>
              <a:t>2015 </a:t>
            </a:r>
            <a:r>
              <a:rPr lang="en-GB" sz="1600" dirty="0">
                <a:solidFill>
                  <a:schemeClr val="dk2"/>
                </a:solidFill>
              </a:rPr>
              <a:t>for the more established Amazon Airlines and </a:t>
            </a:r>
            <a:r>
              <a:rPr lang="en-GB" sz="1600" b="1" dirty="0">
                <a:solidFill>
                  <a:schemeClr val="dk2"/>
                </a:solidFill>
              </a:rPr>
              <a:t>2016</a:t>
            </a:r>
            <a:r>
              <a:rPr lang="en-GB" sz="1600" dirty="0">
                <a:solidFill>
                  <a:schemeClr val="dk2"/>
                </a:solidFill>
              </a:rPr>
              <a:t> for their competition.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181" name="Google Shape;181;p21">
            <a:extLst>
              <a:ext uri="{FF2B5EF4-FFF2-40B4-BE49-F238E27FC236}">
                <a16:creationId xmlns:a16="http://schemas.microsoft.com/office/drawing/2014/main" id="{5E1299C9-C4BD-5ACE-8831-31B52BF92DB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362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>
          <a:extLst>
            <a:ext uri="{FF2B5EF4-FFF2-40B4-BE49-F238E27FC236}">
              <a16:creationId xmlns:a16="http://schemas.microsoft.com/office/drawing/2014/main" id="{9E862299-8B34-76D5-E017-DF2890F8C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>
            <a:extLst>
              <a:ext uri="{FF2B5EF4-FFF2-40B4-BE49-F238E27FC236}">
                <a16:creationId xmlns:a16="http://schemas.microsoft.com/office/drawing/2014/main" id="{65737C9A-0010-D837-9601-07B598E96EC6}"/>
              </a:ext>
            </a:extLst>
          </p:cNvPr>
          <p:cNvSpPr/>
          <p:nvPr/>
        </p:nvSpPr>
        <p:spPr>
          <a:xfrm>
            <a:off x="-62025" y="4892025"/>
            <a:ext cx="92163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>
            <a:extLst>
              <a:ext uri="{FF2B5EF4-FFF2-40B4-BE49-F238E27FC236}">
                <a16:creationId xmlns:a16="http://schemas.microsoft.com/office/drawing/2014/main" id="{77AA14F3-7E04-07F0-0757-6847C9E1D919}"/>
              </a:ext>
            </a:extLst>
          </p:cNvPr>
          <p:cNvSpPr/>
          <p:nvPr/>
        </p:nvSpPr>
        <p:spPr>
          <a:xfrm>
            <a:off x="0" y="-28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1">
            <a:extLst>
              <a:ext uri="{FF2B5EF4-FFF2-40B4-BE49-F238E27FC236}">
                <a16:creationId xmlns:a16="http://schemas.microsoft.com/office/drawing/2014/main" id="{0A1CF972-4C9C-936F-2525-D2BC8F0861C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413" y="326912"/>
            <a:ext cx="860675" cy="5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>
            <a:extLst>
              <a:ext uri="{FF2B5EF4-FFF2-40B4-BE49-F238E27FC236}">
                <a16:creationId xmlns:a16="http://schemas.microsoft.com/office/drawing/2014/main" id="{B504E3D9-8868-FD71-ED32-C1040B7D8A85}"/>
              </a:ext>
            </a:extLst>
          </p:cNvPr>
          <p:cNvSpPr txBox="1"/>
          <p:nvPr/>
        </p:nvSpPr>
        <p:spPr>
          <a:xfrm>
            <a:off x="1369914" y="289313"/>
            <a:ext cx="7289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Recommendations for Amazon Airlines</a:t>
            </a:r>
            <a:endParaRPr sz="2800" dirty="0">
              <a:solidFill>
                <a:srgbClr val="1C425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80" name="Google Shape;180;p21">
            <a:extLst>
              <a:ext uri="{FF2B5EF4-FFF2-40B4-BE49-F238E27FC236}">
                <a16:creationId xmlns:a16="http://schemas.microsoft.com/office/drawing/2014/main" id="{1283944E-0272-36D5-FA9E-04128C906BB3}"/>
              </a:ext>
            </a:extLst>
          </p:cNvPr>
          <p:cNvSpPr txBox="1"/>
          <p:nvPr/>
        </p:nvSpPr>
        <p:spPr>
          <a:xfrm>
            <a:off x="407425" y="1412150"/>
            <a:ext cx="7992600" cy="216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429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dk2"/>
                </a:solidFill>
              </a:rPr>
              <a:t>Modernise fleet </a:t>
            </a:r>
            <a:r>
              <a:rPr lang="en-GB" sz="1600" dirty="0">
                <a:solidFill>
                  <a:schemeClr val="dk2"/>
                </a:solidFill>
              </a:rPr>
              <a:t>and </a:t>
            </a:r>
            <a:r>
              <a:rPr lang="en-GB" sz="1600" b="1" dirty="0">
                <a:solidFill>
                  <a:schemeClr val="dk2"/>
                </a:solidFill>
              </a:rPr>
              <a:t>expand routes</a:t>
            </a:r>
            <a:r>
              <a:rPr lang="en-GB" sz="1600" dirty="0">
                <a:solidFill>
                  <a:schemeClr val="dk2"/>
                </a:solidFill>
              </a:rPr>
              <a:t> to match rising competition.</a:t>
            </a:r>
          </a:p>
          <a:p>
            <a:pPr marL="7429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dk2"/>
              </a:solidFill>
            </a:endParaRPr>
          </a:p>
          <a:p>
            <a:pPr marL="7429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2"/>
                </a:solidFill>
              </a:rPr>
              <a:t>Invest in </a:t>
            </a:r>
            <a:r>
              <a:rPr lang="en-GB" sz="1600" b="1" dirty="0">
                <a:solidFill>
                  <a:schemeClr val="dk2"/>
                </a:solidFill>
              </a:rPr>
              <a:t>customer loyalty programmes</a:t>
            </a:r>
            <a:r>
              <a:rPr lang="en-GB" sz="1600" dirty="0">
                <a:solidFill>
                  <a:schemeClr val="dk2"/>
                </a:solidFill>
              </a:rPr>
              <a:t> and </a:t>
            </a:r>
            <a:r>
              <a:rPr lang="en-GB" sz="1600" b="1" dirty="0">
                <a:solidFill>
                  <a:schemeClr val="dk2"/>
                </a:solidFill>
              </a:rPr>
              <a:t>marketing promotions</a:t>
            </a:r>
            <a:r>
              <a:rPr lang="en-GB" sz="1600" dirty="0">
                <a:solidFill>
                  <a:schemeClr val="dk2"/>
                </a:solidFill>
              </a:rPr>
              <a:t> to retain passengers and attract new customers.</a:t>
            </a:r>
          </a:p>
          <a:p>
            <a:pPr marL="7429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dk2"/>
              </a:solidFill>
            </a:endParaRPr>
          </a:p>
          <a:p>
            <a:pPr marL="7429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dk2"/>
                </a:solidFill>
              </a:rPr>
              <a:t>Leverage Amazon Mothership airport</a:t>
            </a:r>
            <a:r>
              <a:rPr lang="en-GB" sz="1600" dirty="0">
                <a:solidFill>
                  <a:schemeClr val="dk2"/>
                </a:solidFill>
              </a:rPr>
              <a:t> by optimising operations and partnerships to maximise passenger flow and revenue.</a:t>
            </a:r>
            <a:endParaRPr sz="1600" b="1" dirty="0">
              <a:solidFill>
                <a:schemeClr val="dk2"/>
              </a:solidFill>
            </a:endParaRPr>
          </a:p>
        </p:txBody>
      </p:sp>
      <p:sp>
        <p:nvSpPr>
          <p:cNvPr id="181" name="Google Shape;181;p21">
            <a:extLst>
              <a:ext uri="{FF2B5EF4-FFF2-40B4-BE49-F238E27FC236}">
                <a16:creationId xmlns:a16="http://schemas.microsoft.com/office/drawing/2014/main" id="{B79CF690-B44B-2E8B-4111-E05A1864985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340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25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85925" y="1523200"/>
            <a:ext cx="85206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 sz="5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Thank you </a:t>
            </a:r>
            <a:endParaRPr sz="5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500" b="1">
                <a:solidFill>
                  <a:srgbClr val="3FDAD2"/>
                </a:solidFill>
                <a:latin typeface="Inter"/>
                <a:ea typeface="Inter"/>
                <a:cs typeface="Inter"/>
                <a:sym typeface="Inter"/>
              </a:rPr>
              <a:t>for your attention!</a:t>
            </a:r>
            <a:endParaRPr sz="3500" b="1">
              <a:solidFill>
                <a:srgbClr val="3FDAD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3500" b="1">
              <a:solidFill>
                <a:srgbClr val="3FDAD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-30750" y="4892100"/>
            <a:ext cx="92055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26"/>
          <p:cNvPicPr preferRelativeResize="0"/>
          <p:nvPr/>
        </p:nvPicPr>
        <p:blipFill rotWithShape="1">
          <a:blip r:embed="rId3">
            <a:alphaModFix/>
          </a:blip>
          <a:srcRect b="16036"/>
          <a:stretch/>
        </p:blipFill>
        <p:spPr>
          <a:xfrm>
            <a:off x="344025" y="209825"/>
            <a:ext cx="1238025" cy="967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6"/>
          <p:cNvPicPr preferRelativeResize="0"/>
          <p:nvPr/>
        </p:nvPicPr>
        <p:blipFill rotWithShape="1">
          <a:blip r:embed="rId4">
            <a:alphaModFix/>
          </a:blip>
          <a:srcRect t="71455"/>
          <a:stretch/>
        </p:blipFill>
        <p:spPr>
          <a:xfrm>
            <a:off x="610816" y="1230396"/>
            <a:ext cx="825851" cy="23991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5500" y="-17775"/>
            <a:ext cx="9144000" cy="8493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13" y="112962"/>
            <a:ext cx="860675" cy="5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1230713" y="-39050"/>
            <a:ext cx="73470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900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Summary</a:t>
            </a:r>
            <a:endParaRPr sz="3900">
              <a:solidFill>
                <a:srgbClr val="1C425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045971" y="1481797"/>
            <a:ext cx="6374700" cy="188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2400"/>
              <a:buAutoNum type="arabicPeriod"/>
            </a:pPr>
            <a:r>
              <a:rPr lang="fr" sz="2400" dirty="0">
                <a:solidFill>
                  <a:srgbClr val="0E3449"/>
                </a:solidFill>
              </a:rPr>
              <a:t>Dataset</a:t>
            </a:r>
            <a:endParaRPr sz="2400" dirty="0">
              <a:solidFill>
                <a:srgbClr val="0E344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2400"/>
              <a:buAutoNum type="arabicPeriod"/>
            </a:pPr>
            <a:r>
              <a:rPr lang="fr" sz="2400" dirty="0">
                <a:solidFill>
                  <a:srgbClr val="0E3449"/>
                </a:solidFill>
              </a:rPr>
              <a:t>Data preparation</a:t>
            </a:r>
            <a:endParaRPr sz="2400" dirty="0">
              <a:solidFill>
                <a:srgbClr val="0E344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2400"/>
              <a:buAutoNum type="arabicPeriod"/>
            </a:pPr>
            <a:r>
              <a:rPr lang="fr" sz="2400" dirty="0">
                <a:solidFill>
                  <a:srgbClr val="0E3449"/>
                </a:solidFill>
              </a:rPr>
              <a:t>Insights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2400"/>
              <a:buAutoNum type="arabicPeriod"/>
            </a:pPr>
            <a:r>
              <a:rPr lang="fr" sz="2400" dirty="0">
                <a:solidFill>
                  <a:srgbClr val="0E3449"/>
                </a:solidFill>
              </a:rPr>
              <a:t>Conclusion</a:t>
            </a:r>
            <a:endParaRPr sz="2400" dirty="0">
              <a:solidFill>
                <a:srgbClr val="0E344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 idx="4294967295"/>
          </p:nvPr>
        </p:nvSpPr>
        <p:spPr>
          <a:xfrm>
            <a:off x="1040272" y="1702750"/>
            <a:ext cx="5315100" cy="13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1. Dataset</a:t>
            </a: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>
          <a:extLst>
            <a:ext uri="{FF2B5EF4-FFF2-40B4-BE49-F238E27FC236}">
              <a16:creationId xmlns:a16="http://schemas.microsoft.com/office/drawing/2014/main" id="{264F643C-C2FC-BC8C-8EC6-F953136D8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>
            <a:extLst>
              <a:ext uri="{FF2B5EF4-FFF2-40B4-BE49-F238E27FC236}">
                <a16:creationId xmlns:a16="http://schemas.microsoft.com/office/drawing/2014/main" id="{9D43D6D9-BD1D-FC8F-EF14-356D433F27A8}"/>
              </a:ext>
            </a:extLst>
          </p:cNvPr>
          <p:cNvSpPr/>
          <p:nvPr/>
        </p:nvSpPr>
        <p:spPr>
          <a:xfrm>
            <a:off x="-62025" y="4892025"/>
            <a:ext cx="92163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>
            <a:extLst>
              <a:ext uri="{FF2B5EF4-FFF2-40B4-BE49-F238E27FC236}">
                <a16:creationId xmlns:a16="http://schemas.microsoft.com/office/drawing/2014/main" id="{66C79BE1-B7DA-DCB6-7569-E5B13F86C62A}"/>
              </a:ext>
            </a:extLst>
          </p:cNvPr>
          <p:cNvSpPr/>
          <p:nvPr/>
        </p:nvSpPr>
        <p:spPr>
          <a:xfrm>
            <a:off x="0" y="-28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>
            <a:extLst>
              <a:ext uri="{FF2B5EF4-FFF2-40B4-BE49-F238E27FC236}">
                <a16:creationId xmlns:a16="http://schemas.microsoft.com/office/drawing/2014/main" id="{9B7FD470-99B2-C3D7-F766-A410277A3646}"/>
              </a:ext>
            </a:extLst>
          </p:cNvPr>
          <p:cNvSpPr/>
          <p:nvPr/>
        </p:nvSpPr>
        <p:spPr>
          <a:xfrm>
            <a:off x="0" y="-324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1">
            <a:extLst>
              <a:ext uri="{FF2B5EF4-FFF2-40B4-BE49-F238E27FC236}">
                <a16:creationId xmlns:a16="http://schemas.microsoft.com/office/drawing/2014/main" id="{55634352-59B9-32B2-C25A-0EE6F61B82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413" y="326912"/>
            <a:ext cx="860675" cy="5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>
            <a:extLst>
              <a:ext uri="{FF2B5EF4-FFF2-40B4-BE49-F238E27FC236}">
                <a16:creationId xmlns:a16="http://schemas.microsoft.com/office/drawing/2014/main" id="{FDBF49F1-22DF-9E87-8ADC-3ED7EDB02E20}"/>
              </a:ext>
            </a:extLst>
          </p:cNvPr>
          <p:cNvSpPr txBox="1"/>
          <p:nvPr/>
        </p:nvSpPr>
        <p:spPr>
          <a:xfrm>
            <a:off x="1268088" y="227779"/>
            <a:ext cx="753192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400" dirty="0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AIRCRAFT_DATA database</a:t>
            </a:r>
            <a:endParaRPr sz="4400" dirty="0">
              <a:solidFill>
                <a:srgbClr val="1C425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80" name="Google Shape;180;p21">
            <a:extLst>
              <a:ext uri="{FF2B5EF4-FFF2-40B4-BE49-F238E27FC236}">
                <a16:creationId xmlns:a16="http://schemas.microsoft.com/office/drawing/2014/main" id="{E1AF6443-F980-6339-30C2-34706321BDF7}"/>
              </a:ext>
            </a:extLst>
          </p:cNvPr>
          <p:cNvSpPr txBox="1"/>
          <p:nvPr/>
        </p:nvSpPr>
        <p:spPr>
          <a:xfrm>
            <a:off x="407413" y="1431468"/>
            <a:ext cx="79926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2"/>
                </a:solidFill>
              </a:rPr>
              <a:t>Contains five tables:</a:t>
            </a:r>
          </a:p>
        </p:txBody>
      </p:sp>
      <p:sp>
        <p:nvSpPr>
          <p:cNvPr id="181" name="Google Shape;181;p21">
            <a:extLst>
              <a:ext uri="{FF2B5EF4-FFF2-40B4-BE49-F238E27FC236}">
                <a16:creationId xmlns:a16="http://schemas.microsoft.com/office/drawing/2014/main" id="{0290C90E-78E2-66D8-AE6E-B18C6C1750A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BD6551-32A2-7C73-A19F-96738B76C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658378"/>
              </p:ext>
            </p:extLst>
          </p:nvPr>
        </p:nvGraphicFramePr>
        <p:xfrm>
          <a:off x="795815" y="1972830"/>
          <a:ext cx="7187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69">
                  <a:extLst>
                    <a:ext uri="{9D8B030D-6E8A-4147-A177-3AD203B41FA5}">
                      <a16:colId xmlns:a16="http://schemas.microsoft.com/office/drawing/2014/main" val="450065873"/>
                    </a:ext>
                  </a:extLst>
                </a:gridCol>
                <a:gridCol w="3421463">
                  <a:extLst>
                    <a:ext uri="{9D8B030D-6E8A-4147-A177-3AD203B41FA5}">
                      <a16:colId xmlns:a16="http://schemas.microsoft.com/office/drawing/2014/main" val="893143645"/>
                    </a:ext>
                  </a:extLst>
                </a:gridCol>
                <a:gridCol w="1261068">
                  <a:extLst>
                    <a:ext uri="{9D8B030D-6E8A-4147-A177-3AD203B41FA5}">
                      <a16:colId xmlns:a16="http://schemas.microsoft.com/office/drawing/2014/main" val="86612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Nb. of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34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dk2"/>
                          </a:solidFill>
                        </a:rPr>
                        <a:t>AIRCRAFT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Aircrafts and their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940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dk2"/>
                          </a:solidFill>
                        </a:rPr>
                        <a:t>AIRLINES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about 3 different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23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dk2"/>
                          </a:solidFill>
                        </a:rPr>
                        <a:t>AIRPORTS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Data about 3 airports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336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dk2"/>
                          </a:solidFill>
                        </a:rPr>
                        <a:t>FLIGHT_SUMMARY_DATA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Aggregated flight performance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1.6K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859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dk2"/>
                          </a:solidFill>
                        </a:rPr>
                        <a:t>INDIVIDUAL_FLIGHTS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Flight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2.3K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696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50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D44237D5-71CA-2A13-F094-545B584F5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B157A033-6CB1-6793-28EA-652ABBAF7DAA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040272" y="1702750"/>
            <a:ext cx="5928260" cy="13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2. Data preparation</a:t>
            </a: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>
            <a:extLst>
              <a:ext uri="{FF2B5EF4-FFF2-40B4-BE49-F238E27FC236}">
                <a16:creationId xmlns:a16="http://schemas.microsoft.com/office/drawing/2014/main" id="{9838C41E-49F7-59F9-91CA-337A5393DE7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022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>
          <a:extLst>
            <a:ext uri="{FF2B5EF4-FFF2-40B4-BE49-F238E27FC236}">
              <a16:creationId xmlns:a16="http://schemas.microsoft.com/office/drawing/2014/main" id="{2990CDE6-0CDF-EFEC-1248-3FF3EAF45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>
            <a:extLst>
              <a:ext uri="{FF2B5EF4-FFF2-40B4-BE49-F238E27FC236}">
                <a16:creationId xmlns:a16="http://schemas.microsoft.com/office/drawing/2014/main" id="{993791E0-039A-1991-1F71-15676E824FD8}"/>
              </a:ext>
            </a:extLst>
          </p:cNvPr>
          <p:cNvSpPr/>
          <p:nvPr/>
        </p:nvSpPr>
        <p:spPr>
          <a:xfrm>
            <a:off x="-62025" y="4892025"/>
            <a:ext cx="92163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>
            <a:extLst>
              <a:ext uri="{FF2B5EF4-FFF2-40B4-BE49-F238E27FC236}">
                <a16:creationId xmlns:a16="http://schemas.microsoft.com/office/drawing/2014/main" id="{5A1F0FA7-C922-73FA-447C-0F9C4BBD8094}"/>
              </a:ext>
            </a:extLst>
          </p:cNvPr>
          <p:cNvSpPr/>
          <p:nvPr/>
        </p:nvSpPr>
        <p:spPr>
          <a:xfrm>
            <a:off x="0" y="-28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>
            <a:extLst>
              <a:ext uri="{FF2B5EF4-FFF2-40B4-BE49-F238E27FC236}">
                <a16:creationId xmlns:a16="http://schemas.microsoft.com/office/drawing/2014/main" id="{51373B48-DDC6-B82B-BB2B-09D8D147D71E}"/>
              </a:ext>
            </a:extLst>
          </p:cNvPr>
          <p:cNvSpPr/>
          <p:nvPr/>
        </p:nvSpPr>
        <p:spPr>
          <a:xfrm>
            <a:off x="0" y="-324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1">
            <a:extLst>
              <a:ext uri="{FF2B5EF4-FFF2-40B4-BE49-F238E27FC236}">
                <a16:creationId xmlns:a16="http://schemas.microsoft.com/office/drawing/2014/main" id="{AD44CDAA-36DD-41DC-83C0-5B1E295BAE6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413" y="326912"/>
            <a:ext cx="860675" cy="5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>
            <a:extLst>
              <a:ext uri="{FF2B5EF4-FFF2-40B4-BE49-F238E27FC236}">
                <a16:creationId xmlns:a16="http://schemas.microsoft.com/office/drawing/2014/main" id="{41886830-798E-E8C7-3A5A-A551D0AF456D}"/>
              </a:ext>
            </a:extLst>
          </p:cNvPr>
          <p:cNvSpPr txBox="1"/>
          <p:nvPr/>
        </p:nvSpPr>
        <p:spPr>
          <a:xfrm>
            <a:off x="1034300" y="174900"/>
            <a:ext cx="7289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400" dirty="0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Data preparation</a:t>
            </a:r>
            <a:endParaRPr sz="4400" dirty="0">
              <a:solidFill>
                <a:srgbClr val="1C425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80" name="Google Shape;180;p21">
            <a:extLst>
              <a:ext uri="{FF2B5EF4-FFF2-40B4-BE49-F238E27FC236}">
                <a16:creationId xmlns:a16="http://schemas.microsoft.com/office/drawing/2014/main" id="{B73535CB-9967-4E6B-ACF3-DF9407CF7BEC}"/>
              </a:ext>
            </a:extLst>
          </p:cNvPr>
          <p:cNvSpPr txBox="1"/>
          <p:nvPr/>
        </p:nvSpPr>
        <p:spPr>
          <a:xfrm>
            <a:off x="407413" y="2963841"/>
            <a:ext cx="7992600" cy="177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001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800" b="1" dirty="0">
                <a:solidFill>
                  <a:schemeClr val="dk2"/>
                </a:solidFill>
              </a:rPr>
              <a:t>Created tables in Snowflake and inserted data via DDL commands in a SQL worksheet</a:t>
            </a:r>
          </a:p>
          <a:p>
            <a:pPr marL="8001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800" b="1" dirty="0">
                <a:solidFill>
                  <a:schemeClr val="dk2"/>
                </a:solidFill>
              </a:rPr>
              <a:t>Connected Snowflake to </a:t>
            </a:r>
            <a:r>
              <a:rPr lang="en-GB" sz="1800" b="1" dirty="0" err="1">
                <a:solidFill>
                  <a:schemeClr val="dk2"/>
                </a:solidFill>
              </a:rPr>
              <a:t>Deepnote</a:t>
            </a:r>
            <a:endParaRPr lang="en-GB" sz="1800" b="1" dirty="0">
              <a:solidFill>
                <a:schemeClr val="dk2"/>
              </a:solidFill>
            </a:endParaRPr>
          </a:p>
          <a:p>
            <a:pPr marL="8001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800" b="1" dirty="0">
                <a:solidFill>
                  <a:schemeClr val="dk2"/>
                </a:solidFill>
              </a:rPr>
              <a:t>Ran queries in a </a:t>
            </a:r>
            <a:r>
              <a:rPr lang="en-GB" sz="1800" b="1" dirty="0" err="1">
                <a:solidFill>
                  <a:schemeClr val="dk2"/>
                </a:solidFill>
              </a:rPr>
              <a:t>Deepnote</a:t>
            </a:r>
            <a:r>
              <a:rPr lang="en-GB" sz="1800" b="1" dirty="0">
                <a:solidFill>
                  <a:schemeClr val="dk2"/>
                </a:solidFill>
              </a:rPr>
              <a:t> notebook to view results</a:t>
            </a:r>
          </a:p>
          <a:p>
            <a:pPr marL="8001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800" b="1" dirty="0">
                <a:solidFill>
                  <a:schemeClr val="dk2"/>
                </a:solidFill>
              </a:rPr>
              <a:t>Exported final report as an app &amp; PDF</a:t>
            </a:r>
          </a:p>
        </p:txBody>
      </p:sp>
      <p:sp>
        <p:nvSpPr>
          <p:cNvPr id="181" name="Google Shape;181;p21">
            <a:extLst>
              <a:ext uri="{FF2B5EF4-FFF2-40B4-BE49-F238E27FC236}">
                <a16:creationId xmlns:a16="http://schemas.microsoft.com/office/drawing/2014/main" id="{0B6C0818-AD18-D94A-50FB-829539C823A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4F3A11-203E-B6DE-18B4-F19B629D7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300" y="1591412"/>
            <a:ext cx="1489546" cy="1031405"/>
          </a:xfrm>
          <a:prstGeom prst="rect">
            <a:avLst/>
          </a:prstGeom>
        </p:spPr>
      </p:pic>
      <p:cxnSp>
        <p:nvCxnSpPr>
          <p:cNvPr id="5" name="Google Shape;123;p17">
            <a:extLst>
              <a:ext uri="{FF2B5EF4-FFF2-40B4-BE49-F238E27FC236}">
                <a16:creationId xmlns:a16="http://schemas.microsoft.com/office/drawing/2014/main" id="{9ACA851C-967E-F677-A23D-42E5433D47DB}"/>
              </a:ext>
            </a:extLst>
          </p:cNvPr>
          <p:cNvCxnSpPr/>
          <p:nvPr/>
        </p:nvCxnSpPr>
        <p:spPr>
          <a:xfrm>
            <a:off x="2922444" y="2103364"/>
            <a:ext cx="7023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>
            <a:reflection endPos="30000" dist="38100" dir="5400000" fadeDir="5400012" sy="-100000" algn="bl" rotWithShape="0"/>
          </a:effectLst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183E434-ED25-47F9-EE1D-DBFE86417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1609" y="1554719"/>
            <a:ext cx="1060781" cy="1056878"/>
          </a:xfrm>
          <a:prstGeom prst="rect">
            <a:avLst/>
          </a:prstGeom>
        </p:spPr>
      </p:pic>
      <p:cxnSp>
        <p:nvCxnSpPr>
          <p:cNvPr id="8" name="Google Shape;123;p17">
            <a:extLst>
              <a:ext uri="{FF2B5EF4-FFF2-40B4-BE49-F238E27FC236}">
                <a16:creationId xmlns:a16="http://schemas.microsoft.com/office/drawing/2014/main" id="{9281E3C0-2D18-C3F0-C3AB-2FADF8382844}"/>
              </a:ext>
            </a:extLst>
          </p:cNvPr>
          <p:cNvCxnSpPr/>
          <p:nvPr/>
        </p:nvCxnSpPr>
        <p:spPr>
          <a:xfrm>
            <a:off x="5491965" y="2095864"/>
            <a:ext cx="7023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>
            <a:reflection endPos="30000" dist="38100" dir="5400000" fadeDir="5400012" sy="-100000" algn="bl" rotWithShape="0"/>
          </a:effectLst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5ADAABF-C654-0FA3-473B-ECACB29FB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8528" y="1591004"/>
            <a:ext cx="1060781" cy="104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6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881A01AC-4453-9B96-B6AD-6ABABD3F1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B996BC1B-F046-89E8-1700-BCA41FEB1F44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040272" y="1702750"/>
            <a:ext cx="5928260" cy="13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3. Insights</a:t>
            </a: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>
            <a:extLst>
              <a:ext uri="{FF2B5EF4-FFF2-40B4-BE49-F238E27FC236}">
                <a16:creationId xmlns:a16="http://schemas.microsoft.com/office/drawing/2014/main" id="{2FB194AC-B207-0905-F978-62AEC3AE8A2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255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>
          <a:extLst>
            <a:ext uri="{FF2B5EF4-FFF2-40B4-BE49-F238E27FC236}">
              <a16:creationId xmlns:a16="http://schemas.microsoft.com/office/drawing/2014/main" id="{942AB283-7BD2-E423-827A-E96CB11B4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>
            <a:extLst>
              <a:ext uri="{FF2B5EF4-FFF2-40B4-BE49-F238E27FC236}">
                <a16:creationId xmlns:a16="http://schemas.microsoft.com/office/drawing/2014/main" id="{2F05D76C-3C4B-D3B0-17CA-4BE0D538AD55}"/>
              </a:ext>
            </a:extLst>
          </p:cNvPr>
          <p:cNvSpPr/>
          <p:nvPr/>
        </p:nvSpPr>
        <p:spPr>
          <a:xfrm>
            <a:off x="-62025" y="4892025"/>
            <a:ext cx="92163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>
            <a:extLst>
              <a:ext uri="{FF2B5EF4-FFF2-40B4-BE49-F238E27FC236}">
                <a16:creationId xmlns:a16="http://schemas.microsoft.com/office/drawing/2014/main" id="{6DC0E807-8CC0-2266-FD35-89C2F5B7CD33}"/>
              </a:ext>
            </a:extLst>
          </p:cNvPr>
          <p:cNvSpPr/>
          <p:nvPr/>
        </p:nvSpPr>
        <p:spPr>
          <a:xfrm>
            <a:off x="0" y="-28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>
            <a:extLst>
              <a:ext uri="{FF2B5EF4-FFF2-40B4-BE49-F238E27FC236}">
                <a16:creationId xmlns:a16="http://schemas.microsoft.com/office/drawing/2014/main" id="{A3C39AE6-125A-CD9D-28B0-AFA187764C23}"/>
              </a:ext>
            </a:extLst>
          </p:cNvPr>
          <p:cNvSpPr/>
          <p:nvPr/>
        </p:nvSpPr>
        <p:spPr>
          <a:xfrm>
            <a:off x="0" y="-324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1">
            <a:extLst>
              <a:ext uri="{FF2B5EF4-FFF2-40B4-BE49-F238E27FC236}">
                <a16:creationId xmlns:a16="http://schemas.microsoft.com/office/drawing/2014/main" id="{B37DD82F-19F2-E0CD-1312-71C099AC7A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413" y="326912"/>
            <a:ext cx="860675" cy="5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>
            <a:extLst>
              <a:ext uri="{FF2B5EF4-FFF2-40B4-BE49-F238E27FC236}">
                <a16:creationId xmlns:a16="http://schemas.microsoft.com/office/drawing/2014/main" id="{AC408F5B-E636-4438-19D9-9E030CB145B7}"/>
              </a:ext>
            </a:extLst>
          </p:cNvPr>
          <p:cNvSpPr txBox="1"/>
          <p:nvPr/>
        </p:nvSpPr>
        <p:spPr>
          <a:xfrm>
            <a:off x="1268088" y="280225"/>
            <a:ext cx="7289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1. Which aircraft has flown the most?</a:t>
            </a:r>
          </a:p>
        </p:txBody>
      </p:sp>
      <p:sp>
        <p:nvSpPr>
          <p:cNvPr id="180" name="Google Shape;180;p21">
            <a:extLst>
              <a:ext uri="{FF2B5EF4-FFF2-40B4-BE49-F238E27FC236}">
                <a16:creationId xmlns:a16="http://schemas.microsoft.com/office/drawing/2014/main" id="{04C2E3F6-1379-FD39-F633-952C10A3100B}"/>
              </a:ext>
            </a:extLst>
          </p:cNvPr>
          <p:cNvSpPr txBox="1"/>
          <p:nvPr/>
        </p:nvSpPr>
        <p:spPr>
          <a:xfrm>
            <a:off x="407413" y="1412150"/>
            <a:ext cx="79926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The aircraft with the most flights is the </a:t>
            </a:r>
            <a:r>
              <a:rPr lang="en-GB" sz="1800" b="1" dirty="0">
                <a:solidFill>
                  <a:schemeClr val="dk2"/>
                </a:solidFill>
              </a:rPr>
              <a:t>Goose</a:t>
            </a:r>
            <a:r>
              <a:rPr lang="en-GB" sz="1800" dirty="0">
                <a:solidFill>
                  <a:schemeClr val="dk2"/>
                </a:solidFill>
              </a:rPr>
              <a:t>, with 1008 flights in total.</a:t>
            </a:r>
            <a:r>
              <a:rPr lang="en-GB" sz="1800" b="1" dirty="0">
                <a:solidFill>
                  <a:schemeClr val="dk2"/>
                </a:solidFill>
              </a:rPr>
              <a:t> 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81" name="Google Shape;181;p21">
            <a:extLst>
              <a:ext uri="{FF2B5EF4-FFF2-40B4-BE49-F238E27FC236}">
                <a16:creationId xmlns:a16="http://schemas.microsoft.com/office/drawing/2014/main" id="{69EC60DF-FFD9-842E-41C2-B22CB4C1987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F08D8F-A3BD-6421-A86E-AA28EF25C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14" y="2083236"/>
            <a:ext cx="3968954" cy="666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1FE56C-066C-0741-5F3C-57E957FC174D}"/>
              </a:ext>
            </a:extLst>
          </p:cNvPr>
          <p:cNvSpPr txBox="1"/>
          <p:nvPr/>
        </p:nvSpPr>
        <p:spPr>
          <a:xfrm>
            <a:off x="4745334" y="4533589"/>
            <a:ext cx="460716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 dirty="0">
                <a:solidFill>
                  <a:schemeClr val="dk1"/>
                </a:solidFill>
              </a:rPr>
              <a:t>Image source: Wikimedia commons</a:t>
            </a:r>
          </a:p>
        </p:txBody>
      </p:sp>
      <p:pic>
        <p:nvPicPr>
          <p:cNvPr id="1028" name="Picture 4" descr="Canada Goose - Rio Wiki">
            <a:extLst>
              <a:ext uri="{FF2B5EF4-FFF2-40B4-BE49-F238E27FC236}">
                <a16:creationId xmlns:a16="http://schemas.microsoft.com/office/drawing/2014/main" id="{3D79FBC2-E33E-CE9A-DC85-A83C5250A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334" y="2083236"/>
            <a:ext cx="3090101" cy="239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47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>
          <a:extLst>
            <a:ext uri="{FF2B5EF4-FFF2-40B4-BE49-F238E27FC236}">
              <a16:creationId xmlns:a16="http://schemas.microsoft.com/office/drawing/2014/main" id="{2986F8D6-D2B5-13C5-FE51-D6095533D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>
            <a:extLst>
              <a:ext uri="{FF2B5EF4-FFF2-40B4-BE49-F238E27FC236}">
                <a16:creationId xmlns:a16="http://schemas.microsoft.com/office/drawing/2014/main" id="{FE2FFE7A-E730-1EAB-823B-504FC3E6AD29}"/>
              </a:ext>
            </a:extLst>
          </p:cNvPr>
          <p:cNvSpPr/>
          <p:nvPr/>
        </p:nvSpPr>
        <p:spPr>
          <a:xfrm>
            <a:off x="-62025" y="4892025"/>
            <a:ext cx="92163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>
            <a:extLst>
              <a:ext uri="{FF2B5EF4-FFF2-40B4-BE49-F238E27FC236}">
                <a16:creationId xmlns:a16="http://schemas.microsoft.com/office/drawing/2014/main" id="{C5312ABB-5F9E-1194-19F2-5C11F0B55988}"/>
              </a:ext>
            </a:extLst>
          </p:cNvPr>
          <p:cNvSpPr/>
          <p:nvPr/>
        </p:nvSpPr>
        <p:spPr>
          <a:xfrm>
            <a:off x="0" y="-28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>
            <a:extLst>
              <a:ext uri="{FF2B5EF4-FFF2-40B4-BE49-F238E27FC236}">
                <a16:creationId xmlns:a16="http://schemas.microsoft.com/office/drawing/2014/main" id="{809D8930-6F49-E326-D27D-73A706659F6A}"/>
              </a:ext>
            </a:extLst>
          </p:cNvPr>
          <p:cNvSpPr/>
          <p:nvPr/>
        </p:nvSpPr>
        <p:spPr>
          <a:xfrm>
            <a:off x="0" y="-324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1">
            <a:extLst>
              <a:ext uri="{FF2B5EF4-FFF2-40B4-BE49-F238E27FC236}">
                <a16:creationId xmlns:a16="http://schemas.microsoft.com/office/drawing/2014/main" id="{6797B542-5F4E-C4D1-85F7-09FAA0A67C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413" y="326912"/>
            <a:ext cx="860675" cy="5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>
            <a:extLst>
              <a:ext uri="{FF2B5EF4-FFF2-40B4-BE49-F238E27FC236}">
                <a16:creationId xmlns:a16="http://schemas.microsoft.com/office/drawing/2014/main" id="{A0C23B8E-6F40-F91E-1E4D-B2E861262532}"/>
              </a:ext>
            </a:extLst>
          </p:cNvPr>
          <p:cNvSpPr txBox="1"/>
          <p:nvPr/>
        </p:nvSpPr>
        <p:spPr>
          <a:xfrm>
            <a:off x="1447487" y="358637"/>
            <a:ext cx="7289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2. Which airport has transported the most passengers through it?</a:t>
            </a:r>
          </a:p>
        </p:txBody>
      </p:sp>
      <p:sp>
        <p:nvSpPr>
          <p:cNvPr id="180" name="Google Shape;180;p21">
            <a:extLst>
              <a:ext uri="{FF2B5EF4-FFF2-40B4-BE49-F238E27FC236}">
                <a16:creationId xmlns:a16="http://schemas.microsoft.com/office/drawing/2014/main" id="{424FF292-D77D-09C3-5455-DF4112B2137A}"/>
              </a:ext>
            </a:extLst>
          </p:cNvPr>
          <p:cNvSpPr txBox="1"/>
          <p:nvPr/>
        </p:nvSpPr>
        <p:spPr>
          <a:xfrm>
            <a:off x="407413" y="1412150"/>
            <a:ext cx="8369822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2"/>
                </a:solidFill>
              </a:rPr>
              <a:t>The </a:t>
            </a:r>
            <a:r>
              <a:rPr lang="en-GB" sz="1800" b="1" dirty="0">
                <a:solidFill>
                  <a:schemeClr val="dk2"/>
                </a:solidFill>
              </a:rPr>
              <a:t>Amazon Mothership</a:t>
            </a:r>
            <a:r>
              <a:rPr lang="en-GB" sz="1800" dirty="0">
                <a:solidFill>
                  <a:schemeClr val="dk2"/>
                </a:solidFill>
              </a:rPr>
              <a:t> has welcomed a total of </a:t>
            </a:r>
            <a:r>
              <a:rPr lang="en-GB" sz="1800" b="1" dirty="0">
                <a:solidFill>
                  <a:schemeClr val="dk2"/>
                </a:solidFill>
              </a:rPr>
              <a:t>2,423,400 passengers.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81" name="Google Shape;181;p21">
            <a:extLst>
              <a:ext uri="{FF2B5EF4-FFF2-40B4-BE49-F238E27FC236}">
                <a16:creationId xmlns:a16="http://schemas.microsoft.com/office/drawing/2014/main" id="{A03B7B84-48E4-89C7-6AE2-350CE0E70D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7A28C-2D76-B8C1-4087-9AF34463A7B2}"/>
              </a:ext>
            </a:extLst>
          </p:cNvPr>
          <p:cNvSpPr txBox="1"/>
          <p:nvPr/>
        </p:nvSpPr>
        <p:spPr>
          <a:xfrm>
            <a:off x="4846242" y="3885729"/>
            <a:ext cx="460716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 dirty="0">
                <a:solidFill>
                  <a:schemeClr val="dk1"/>
                </a:solidFill>
              </a:rPr>
              <a:t>Image source: Amazon.co.uk</a:t>
            </a:r>
          </a:p>
        </p:txBody>
      </p:sp>
      <p:pic>
        <p:nvPicPr>
          <p:cNvPr id="2050" name="Picture 2" descr="Image of an airport with the Amazon logo in the upper left hand corner and a plane in the background with the Prime Air logo on its side">
            <a:extLst>
              <a:ext uri="{FF2B5EF4-FFF2-40B4-BE49-F238E27FC236}">
                <a16:creationId xmlns:a16="http://schemas.microsoft.com/office/drawing/2014/main" id="{5910C155-4EE3-13DF-98F9-9B4191640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242" y="2072621"/>
            <a:ext cx="3626216" cy="181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A30DA0-B859-EB48-06EB-692D4384D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45" y="2081580"/>
            <a:ext cx="4330923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6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  <p:bldP spid="5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521</Words>
  <Application>Microsoft Office PowerPoint</Application>
  <PresentationFormat>On-screen Show (16:9)</PresentationFormat>
  <Paragraphs>100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Inter</vt:lpstr>
      <vt:lpstr>Arial</vt:lpstr>
      <vt:lpstr>Inter SemiBold</vt:lpstr>
      <vt:lpstr>Simple Light</vt:lpstr>
      <vt:lpstr>PowerPoint Presentation</vt:lpstr>
      <vt:lpstr>PowerPoint Presentation</vt:lpstr>
      <vt:lpstr>1. Dataset </vt:lpstr>
      <vt:lpstr>PowerPoint Presentation</vt:lpstr>
      <vt:lpstr>2. Data preparation </vt:lpstr>
      <vt:lpstr>PowerPoint Presentation</vt:lpstr>
      <vt:lpstr>3. Insights </vt:lpstr>
      <vt:lpstr>PowerPoint Presentation</vt:lpstr>
      <vt:lpstr>PowerPoint Presentation</vt:lpstr>
      <vt:lpstr>PowerPoint Presentation</vt:lpstr>
      <vt:lpstr>PowerPoint Presentation</vt:lpstr>
      <vt:lpstr>4. Conclusions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Ned Chambers</cp:lastModifiedBy>
  <cp:revision>46</cp:revision>
  <dcterms:modified xsi:type="dcterms:W3CDTF">2025-03-21T11:20:58Z</dcterms:modified>
</cp:coreProperties>
</file>