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3" r:id="rId5"/>
    <p:sldId id="259" r:id="rId6"/>
    <p:sldId id="260" r:id="rId7"/>
    <p:sldId id="264" r:id="rId8"/>
    <p:sldId id="262"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2"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4" d="100"/>
          <a:sy n="114" d="100"/>
        </p:scale>
        <p:origin x="43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4BD6D8-2F5D-4AD0-AAC1-0E948070B48D}" type="datetimeFigureOut">
              <a:rPr lang="en-US" smtClean="0"/>
              <a:pPr/>
              <a:t>7/29/2019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24755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BD6D8-2F5D-4AD0-AAC1-0E948070B48D}"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166925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BD6D8-2F5D-4AD0-AAC1-0E948070B48D}"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2713446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BD6D8-2F5D-4AD0-AAC1-0E948070B48D}"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039B-27C0-4E07-BA3B-705D9A4664B7}"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152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BD6D8-2F5D-4AD0-AAC1-0E948070B48D}"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1612759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4BD6D8-2F5D-4AD0-AAC1-0E948070B48D}" type="datetimeFigureOut">
              <a:rPr lang="en-US" smtClean="0"/>
              <a:pPr/>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2370482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4BD6D8-2F5D-4AD0-AAC1-0E948070B48D}" type="datetimeFigureOut">
              <a:rPr lang="en-US" smtClean="0"/>
              <a:pPr/>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393554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BD6D8-2F5D-4AD0-AAC1-0E948070B48D}"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3183079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BD6D8-2F5D-4AD0-AAC1-0E948070B48D}"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230829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BD6D8-2F5D-4AD0-AAC1-0E948070B48D}"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186327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BD6D8-2F5D-4AD0-AAC1-0E948070B48D}"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41423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4BD6D8-2F5D-4AD0-AAC1-0E948070B48D}"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396342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4BD6D8-2F5D-4AD0-AAC1-0E948070B48D}" type="datetimeFigureOut">
              <a:rPr lang="en-US" smtClean="0"/>
              <a:pPr/>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30254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4BD6D8-2F5D-4AD0-AAC1-0E948070B48D}" type="datetimeFigureOut">
              <a:rPr lang="en-US" smtClean="0"/>
              <a:pPr/>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33879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BD6D8-2F5D-4AD0-AAC1-0E948070B48D}" type="datetimeFigureOut">
              <a:rPr lang="en-US" smtClean="0"/>
              <a:pPr/>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333783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BD6D8-2F5D-4AD0-AAC1-0E948070B48D}"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40457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BD6D8-2F5D-4AD0-AAC1-0E948070B48D}"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039B-27C0-4E07-BA3B-705D9A4664B7}" type="slidenum">
              <a:rPr lang="en-US" smtClean="0"/>
              <a:pPr/>
              <a:t>‹#›</a:t>
            </a:fld>
            <a:endParaRPr lang="en-US"/>
          </a:p>
        </p:txBody>
      </p:sp>
    </p:spTree>
    <p:extLst>
      <p:ext uri="{BB962C8B-B14F-4D97-AF65-F5344CB8AC3E}">
        <p14:creationId xmlns:p14="http://schemas.microsoft.com/office/powerpoint/2010/main" val="219685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4BD6D8-2F5D-4AD0-AAC1-0E948070B48D}" type="datetimeFigureOut">
              <a:rPr lang="en-US" smtClean="0"/>
              <a:pPr/>
              <a:t>7/29/2019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B9039B-27C0-4E07-BA3B-705D9A4664B7}" type="slidenum">
              <a:rPr lang="en-US" smtClean="0"/>
              <a:pPr/>
              <a:t>‹#›</a:t>
            </a:fld>
            <a:endParaRPr lang="en-US"/>
          </a:p>
        </p:txBody>
      </p:sp>
    </p:spTree>
    <p:extLst>
      <p:ext uri="{BB962C8B-B14F-4D97-AF65-F5344CB8AC3E}">
        <p14:creationId xmlns:p14="http://schemas.microsoft.com/office/powerpoint/2010/main" val="4167631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who.int/news-room/fact-sheets/detail/suicide" TargetMode="Externa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6AE0-8D1B-4D9F-AA06-135BEAA9CB9B}"/>
              </a:ext>
            </a:extLst>
          </p:cNvPr>
          <p:cNvSpPr>
            <a:spLocks noGrp="1"/>
          </p:cNvSpPr>
          <p:nvPr>
            <p:ph type="ctrTitle"/>
          </p:nvPr>
        </p:nvSpPr>
        <p:spPr/>
        <p:txBody>
          <a:bodyPr/>
          <a:lstStyle/>
          <a:p>
            <a:r>
              <a:rPr lang="en-US" dirty="0"/>
              <a:t>Global Suicide Trends and Analysis</a:t>
            </a:r>
            <a:br>
              <a:rPr lang="en-US" dirty="0"/>
            </a:br>
            <a:endParaRPr lang="en-US" dirty="0"/>
          </a:p>
        </p:txBody>
      </p:sp>
      <p:sp>
        <p:nvSpPr>
          <p:cNvPr id="3" name="Subtitle 2">
            <a:extLst>
              <a:ext uri="{FF2B5EF4-FFF2-40B4-BE49-F238E27FC236}">
                <a16:creationId xmlns:a16="http://schemas.microsoft.com/office/drawing/2014/main" id="{FA508800-265C-4315-A516-ACE90CBAAD3A}"/>
              </a:ext>
            </a:extLst>
          </p:cNvPr>
          <p:cNvSpPr>
            <a:spLocks noGrp="1"/>
          </p:cNvSpPr>
          <p:nvPr>
            <p:ph type="subTitle" idx="1"/>
          </p:nvPr>
        </p:nvSpPr>
        <p:spPr/>
        <p:txBody>
          <a:bodyPr/>
          <a:lstStyle/>
          <a:p>
            <a:r>
              <a:rPr lang="en-US" dirty="0">
                <a:solidFill>
                  <a:schemeClr val="bg2"/>
                </a:solidFill>
              </a:rPr>
              <a:t>BY: Neda Noorbakhsh</a:t>
            </a:r>
          </a:p>
          <a:p>
            <a:r>
              <a:rPr lang="en-US">
                <a:solidFill>
                  <a:schemeClr val="bg2"/>
                </a:solidFill>
              </a:rPr>
              <a:t>SID: 500 85 80 60</a:t>
            </a:r>
            <a:endParaRPr lang="en-US" dirty="0">
              <a:solidFill>
                <a:schemeClr val="bg2"/>
              </a:solidFill>
            </a:endParaRPr>
          </a:p>
        </p:txBody>
      </p:sp>
    </p:spTree>
    <p:extLst>
      <p:ext uri="{BB962C8B-B14F-4D97-AF65-F5344CB8AC3E}">
        <p14:creationId xmlns:p14="http://schemas.microsoft.com/office/powerpoint/2010/main" val="1788886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D86B-C25D-4460-A315-DAA9A4803607}"/>
              </a:ext>
            </a:extLst>
          </p:cNvPr>
          <p:cNvSpPr>
            <a:spLocks noGrp="1"/>
          </p:cNvSpPr>
          <p:nvPr>
            <p:ph type="title"/>
          </p:nvPr>
        </p:nvSpPr>
        <p:spPr>
          <a:xfrm>
            <a:off x="1146705" y="609601"/>
            <a:ext cx="3856037" cy="795129"/>
          </a:xfrm>
        </p:spPr>
        <p:txBody>
          <a:bodyPr>
            <a:normAutofit fontScale="90000"/>
          </a:bodyPr>
          <a:lstStyle/>
          <a:p>
            <a:r>
              <a:rPr lang="en-US" dirty="0">
                <a:solidFill>
                  <a:schemeClr val="bg1"/>
                </a:solidFill>
              </a:rPr>
              <a:t>Trend by continent</a:t>
            </a:r>
          </a:p>
        </p:txBody>
      </p:sp>
      <p:sp>
        <p:nvSpPr>
          <p:cNvPr id="4" name="Text Placeholder 3">
            <a:extLst>
              <a:ext uri="{FF2B5EF4-FFF2-40B4-BE49-F238E27FC236}">
                <a16:creationId xmlns:a16="http://schemas.microsoft.com/office/drawing/2014/main" id="{245595DC-69DF-4083-A331-8CF53D7FAF37}"/>
              </a:ext>
            </a:extLst>
          </p:cNvPr>
          <p:cNvSpPr>
            <a:spLocks noGrp="1"/>
          </p:cNvSpPr>
          <p:nvPr>
            <p:ph type="body" sz="half" idx="2"/>
          </p:nvPr>
        </p:nvSpPr>
        <p:spPr>
          <a:xfrm>
            <a:off x="914400" y="1669774"/>
            <a:ext cx="10363199" cy="4386470"/>
          </a:xfrm>
        </p:spPr>
        <p:txBody>
          <a:bodyPr>
            <a:normAutofit/>
          </a:bodyPr>
          <a:lstStyle/>
          <a:p>
            <a:pPr marL="342900" indent="-342900">
              <a:buFont typeface="Arial" panose="020B0604020202020204" pitchFamily="34" charset="0"/>
              <a:buChar char="•"/>
            </a:pPr>
            <a:r>
              <a:rPr lang="en-US" sz="2400" dirty="0"/>
              <a:t>European countries have the highest suicide rate in overall, but it has steadily decreased since 1995 and its rate in 2015 is almost similar to Asia and Oceania.</a:t>
            </a:r>
          </a:p>
          <a:p>
            <a:pPr marL="342900" indent="-342900">
              <a:buFont typeface="Arial" panose="020B0604020202020204" pitchFamily="34" charset="0"/>
              <a:buChar char="•"/>
            </a:pPr>
            <a:r>
              <a:rPr lang="en-US" sz="2400" dirty="0"/>
              <a:t>Among all continents, the trends for Oceania and Americas are more concerning because they are increasing.</a:t>
            </a:r>
          </a:p>
          <a:p>
            <a:pPr marL="342900" indent="-342900">
              <a:buFont typeface="Arial" panose="020B0604020202020204" pitchFamily="34" charset="0"/>
              <a:buChar char="•"/>
            </a:pPr>
            <a:r>
              <a:rPr lang="en-US" sz="2400" dirty="0"/>
              <a:t>The trend line for Africa is due to poor quality of data as only 3 countries have provided data.</a:t>
            </a:r>
          </a:p>
          <a:p>
            <a:pPr marL="342900" indent="-342900">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303719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EE78-307C-450D-9CD4-10C1AF803791}"/>
              </a:ext>
            </a:extLst>
          </p:cNvPr>
          <p:cNvSpPr>
            <a:spLocks noGrp="1"/>
          </p:cNvSpPr>
          <p:nvPr>
            <p:ph type="title"/>
          </p:nvPr>
        </p:nvSpPr>
        <p:spPr>
          <a:xfrm>
            <a:off x="1141413" y="618518"/>
            <a:ext cx="4159457" cy="812717"/>
          </a:xfrm>
        </p:spPr>
        <p:txBody>
          <a:bodyPr/>
          <a:lstStyle/>
          <a:p>
            <a:r>
              <a:rPr lang="en-US" dirty="0">
                <a:solidFill>
                  <a:schemeClr val="bg1"/>
                </a:solidFill>
              </a:rPr>
              <a:t>Trend by gender</a:t>
            </a:r>
          </a:p>
        </p:txBody>
      </p:sp>
      <p:pic>
        <p:nvPicPr>
          <p:cNvPr id="3" name="Picture 2">
            <a:extLst>
              <a:ext uri="{FF2B5EF4-FFF2-40B4-BE49-F238E27FC236}">
                <a16:creationId xmlns:a16="http://schemas.microsoft.com/office/drawing/2014/main" id="{41EDA218-43B5-4313-B7C7-D4B3508F9ACA}"/>
              </a:ext>
            </a:extLst>
          </p:cNvPr>
          <p:cNvPicPr>
            <a:picLocks noChangeAspect="1"/>
          </p:cNvPicPr>
          <p:nvPr/>
        </p:nvPicPr>
        <p:blipFill>
          <a:blip r:embed="rId2"/>
          <a:stretch>
            <a:fillRect/>
          </a:stretch>
        </p:blipFill>
        <p:spPr>
          <a:xfrm>
            <a:off x="1141413" y="1431235"/>
            <a:ext cx="9793287" cy="4840447"/>
          </a:xfrm>
          <a:prstGeom prst="rect">
            <a:avLst/>
          </a:prstGeom>
        </p:spPr>
      </p:pic>
    </p:spTree>
    <p:extLst>
      <p:ext uri="{BB962C8B-B14F-4D97-AF65-F5344CB8AC3E}">
        <p14:creationId xmlns:p14="http://schemas.microsoft.com/office/powerpoint/2010/main" val="292991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DEC749-BF96-4028-934F-A2CBAD331D62}"/>
              </a:ext>
            </a:extLst>
          </p:cNvPr>
          <p:cNvSpPr>
            <a:spLocks noGrp="1"/>
          </p:cNvSpPr>
          <p:nvPr>
            <p:ph type="body" sz="half" idx="2"/>
          </p:nvPr>
        </p:nvSpPr>
        <p:spPr>
          <a:xfrm>
            <a:off x="1146128" y="1431235"/>
            <a:ext cx="9904459" cy="3564833"/>
          </a:xfrm>
        </p:spPr>
        <p:txBody>
          <a:bodyPr>
            <a:normAutofit/>
          </a:bodyPr>
          <a:lstStyle/>
          <a:p>
            <a:pPr marL="285750" indent="-285750">
              <a:buFont typeface="Arial" panose="020B0604020202020204" pitchFamily="34" charset="0"/>
              <a:buChar char="•"/>
            </a:pPr>
            <a:r>
              <a:rPr lang="en-US" sz="2400" dirty="0"/>
              <a:t>Globally, the suicide rate in men has been about 3.5 times higher than women.</a:t>
            </a:r>
          </a:p>
          <a:p>
            <a:pPr marL="285750" indent="-285750">
              <a:buFont typeface="Arial" panose="020B0604020202020204" pitchFamily="34" charset="0"/>
              <a:buChar char="•"/>
            </a:pPr>
            <a:r>
              <a:rPr lang="en-US" sz="2400" dirty="0"/>
              <a:t>The peak amount for both men and women was in 1995 and it has been declined for both genders since then.</a:t>
            </a:r>
          </a:p>
        </p:txBody>
      </p:sp>
      <p:sp>
        <p:nvSpPr>
          <p:cNvPr id="4" name="Title 1">
            <a:extLst>
              <a:ext uri="{FF2B5EF4-FFF2-40B4-BE49-F238E27FC236}">
                <a16:creationId xmlns:a16="http://schemas.microsoft.com/office/drawing/2014/main" id="{3DC80B6C-7FDE-4CF8-9016-0A93F93CC2C7}"/>
              </a:ext>
            </a:extLst>
          </p:cNvPr>
          <p:cNvSpPr>
            <a:spLocks noGrp="1"/>
          </p:cNvSpPr>
          <p:nvPr>
            <p:ph type="title"/>
          </p:nvPr>
        </p:nvSpPr>
        <p:spPr>
          <a:xfrm>
            <a:off x="1141413" y="609600"/>
            <a:ext cx="4636535" cy="821635"/>
          </a:xfrm>
        </p:spPr>
        <p:txBody>
          <a:bodyPr/>
          <a:lstStyle/>
          <a:p>
            <a:r>
              <a:rPr lang="en-US" dirty="0">
                <a:solidFill>
                  <a:schemeClr val="bg1"/>
                </a:solidFill>
              </a:rPr>
              <a:t>Trend by gender</a:t>
            </a:r>
          </a:p>
        </p:txBody>
      </p:sp>
    </p:spTree>
    <p:extLst>
      <p:ext uri="{BB962C8B-B14F-4D97-AF65-F5344CB8AC3E}">
        <p14:creationId xmlns:p14="http://schemas.microsoft.com/office/powerpoint/2010/main" val="83266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2CED-66DA-4DBF-AF5A-CB243C504F7B}"/>
              </a:ext>
            </a:extLst>
          </p:cNvPr>
          <p:cNvSpPr>
            <a:spLocks noGrp="1"/>
          </p:cNvSpPr>
          <p:nvPr>
            <p:ph type="title"/>
          </p:nvPr>
        </p:nvSpPr>
        <p:spPr>
          <a:xfrm>
            <a:off x="1141413" y="377288"/>
            <a:ext cx="3788396" cy="947930"/>
          </a:xfrm>
        </p:spPr>
        <p:txBody>
          <a:bodyPr/>
          <a:lstStyle/>
          <a:p>
            <a:r>
              <a:rPr lang="en-US" dirty="0">
                <a:solidFill>
                  <a:schemeClr val="bg1"/>
                </a:solidFill>
              </a:rPr>
              <a:t>Trend by age</a:t>
            </a:r>
          </a:p>
        </p:txBody>
      </p:sp>
      <p:pic>
        <p:nvPicPr>
          <p:cNvPr id="3" name="Picture 2">
            <a:extLst>
              <a:ext uri="{FF2B5EF4-FFF2-40B4-BE49-F238E27FC236}">
                <a16:creationId xmlns:a16="http://schemas.microsoft.com/office/drawing/2014/main" id="{84FC2A69-8106-483D-9F00-A5554C898130}"/>
              </a:ext>
            </a:extLst>
          </p:cNvPr>
          <p:cNvPicPr>
            <a:picLocks noChangeAspect="1"/>
          </p:cNvPicPr>
          <p:nvPr/>
        </p:nvPicPr>
        <p:blipFill>
          <a:blip r:embed="rId2"/>
          <a:stretch>
            <a:fillRect/>
          </a:stretch>
        </p:blipFill>
        <p:spPr>
          <a:xfrm>
            <a:off x="1141413" y="1325219"/>
            <a:ext cx="9663747" cy="4895288"/>
          </a:xfrm>
          <a:prstGeom prst="rect">
            <a:avLst/>
          </a:prstGeom>
        </p:spPr>
      </p:pic>
    </p:spTree>
    <p:extLst>
      <p:ext uri="{BB962C8B-B14F-4D97-AF65-F5344CB8AC3E}">
        <p14:creationId xmlns:p14="http://schemas.microsoft.com/office/powerpoint/2010/main" val="220391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DC0284-7B6B-4FCF-A0DF-A0BE0767B169}"/>
              </a:ext>
            </a:extLst>
          </p:cNvPr>
          <p:cNvSpPr>
            <a:spLocks noGrp="1"/>
          </p:cNvSpPr>
          <p:nvPr>
            <p:ph type="body" sz="half" idx="2"/>
          </p:nvPr>
        </p:nvSpPr>
        <p:spPr>
          <a:xfrm>
            <a:off x="1141410" y="1325219"/>
            <a:ext cx="9904459" cy="4465980"/>
          </a:xfrm>
        </p:spPr>
        <p:txBody>
          <a:bodyPr/>
          <a:lstStyle/>
          <a:p>
            <a:pPr marL="342900" indent="-342900">
              <a:buFont typeface="Arial" panose="020B0604020202020204" pitchFamily="34" charset="0"/>
              <a:buChar char="•"/>
            </a:pPr>
            <a:r>
              <a:rPr lang="en-US" sz="2400" dirty="0"/>
              <a:t>As we can see in previous charts, the number of suicides increases with age globally.</a:t>
            </a:r>
          </a:p>
          <a:p>
            <a:pPr marL="342900" indent="-342900">
              <a:buFont typeface="Arial" panose="020B0604020202020204" pitchFamily="34" charset="0"/>
              <a:buChar char="•"/>
            </a:pPr>
            <a:r>
              <a:rPr lang="en-US" sz="2400" dirty="0"/>
              <a:t>Since 1995, suicide rate for those of 15 years old and up, has been linearly decreasing but it remained almost steady and small for 5-14 years old category as about 1 person per 100K per year.</a:t>
            </a:r>
          </a:p>
          <a:p>
            <a:endParaRPr lang="en-US" dirty="0"/>
          </a:p>
        </p:txBody>
      </p:sp>
      <p:sp>
        <p:nvSpPr>
          <p:cNvPr id="4" name="Title 1">
            <a:extLst>
              <a:ext uri="{FF2B5EF4-FFF2-40B4-BE49-F238E27FC236}">
                <a16:creationId xmlns:a16="http://schemas.microsoft.com/office/drawing/2014/main" id="{7549FDF9-0279-4BED-BC2E-D907CABB6621}"/>
              </a:ext>
            </a:extLst>
          </p:cNvPr>
          <p:cNvSpPr>
            <a:spLocks noGrp="1"/>
          </p:cNvSpPr>
          <p:nvPr>
            <p:ph type="title"/>
          </p:nvPr>
        </p:nvSpPr>
        <p:spPr>
          <a:xfrm>
            <a:off x="1141410" y="592836"/>
            <a:ext cx="3788396" cy="947930"/>
          </a:xfrm>
        </p:spPr>
        <p:txBody>
          <a:bodyPr/>
          <a:lstStyle/>
          <a:p>
            <a:r>
              <a:rPr lang="en-US" dirty="0">
                <a:solidFill>
                  <a:schemeClr val="bg1"/>
                </a:solidFill>
              </a:rPr>
              <a:t>Trend by age</a:t>
            </a:r>
          </a:p>
        </p:txBody>
      </p:sp>
    </p:spTree>
    <p:extLst>
      <p:ext uri="{BB962C8B-B14F-4D97-AF65-F5344CB8AC3E}">
        <p14:creationId xmlns:p14="http://schemas.microsoft.com/office/powerpoint/2010/main" val="312515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2CED-66DA-4DBF-AF5A-CB243C504F7B}"/>
              </a:ext>
            </a:extLst>
          </p:cNvPr>
          <p:cNvSpPr>
            <a:spLocks noGrp="1"/>
          </p:cNvSpPr>
          <p:nvPr>
            <p:ph type="title"/>
          </p:nvPr>
        </p:nvSpPr>
        <p:spPr>
          <a:xfrm>
            <a:off x="1141413" y="377288"/>
            <a:ext cx="3788396" cy="947930"/>
          </a:xfrm>
        </p:spPr>
        <p:txBody>
          <a:bodyPr>
            <a:normAutofit fontScale="90000"/>
          </a:bodyPr>
          <a:lstStyle/>
          <a:p>
            <a:r>
              <a:rPr lang="en-US" dirty="0">
                <a:solidFill>
                  <a:schemeClr val="bg1"/>
                </a:solidFill>
              </a:rPr>
              <a:t>Trend by country</a:t>
            </a:r>
          </a:p>
        </p:txBody>
      </p:sp>
      <p:pic>
        <p:nvPicPr>
          <p:cNvPr id="4" name="Picture 3">
            <a:extLst>
              <a:ext uri="{FF2B5EF4-FFF2-40B4-BE49-F238E27FC236}">
                <a16:creationId xmlns:a16="http://schemas.microsoft.com/office/drawing/2014/main" id="{2DAA8824-62A5-43E8-ABB0-BC885F2CEC22}"/>
              </a:ext>
            </a:extLst>
          </p:cNvPr>
          <p:cNvPicPr>
            <a:picLocks noChangeAspect="1"/>
          </p:cNvPicPr>
          <p:nvPr/>
        </p:nvPicPr>
        <p:blipFill>
          <a:blip r:embed="rId2"/>
          <a:stretch>
            <a:fillRect/>
          </a:stretch>
        </p:blipFill>
        <p:spPr>
          <a:xfrm>
            <a:off x="5801983" y="1"/>
            <a:ext cx="5026038" cy="5913640"/>
          </a:xfrm>
          <a:prstGeom prst="rect">
            <a:avLst/>
          </a:prstGeom>
        </p:spPr>
      </p:pic>
      <p:pic>
        <p:nvPicPr>
          <p:cNvPr id="5" name="Picture 4">
            <a:extLst>
              <a:ext uri="{FF2B5EF4-FFF2-40B4-BE49-F238E27FC236}">
                <a16:creationId xmlns:a16="http://schemas.microsoft.com/office/drawing/2014/main" id="{E423CB2D-DE14-458B-9916-71E3AF7E8AC2}"/>
              </a:ext>
            </a:extLst>
          </p:cNvPr>
          <p:cNvPicPr>
            <a:picLocks noChangeAspect="1"/>
          </p:cNvPicPr>
          <p:nvPr/>
        </p:nvPicPr>
        <p:blipFill>
          <a:blip r:embed="rId3"/>
          <a:stretch>
            <a:fillRect/>
          </a:stretch>
        </p:blipFill>
        <p:spPr>
          <a:xfrm>
            <a:off x="5809602" y="5931673"/>
            <a:ext cx="5026037" cy="469127"/>
          </a:xfrm>
          <a:prstGeom prst="rect">
            <a:avLst/>
          </a:prstGeom>
        </p:spPr>
      </p:pic>
    </p:spTree>
    <p:extLst>
      <p:ext uri="{BB962C8B-B14F-4D97-AF65-F5344CB8AC3E}">
        <p14:creationId xmlns:p14="http://schemas.microsoft.com/office/powerpoint/2010/main" val="3580590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DC0284-7B6B-4FCF-A0DF-A0BE0767B169}"/>
              </a:ext>
            </a:extLst>
          </p:cNvPr>
          <p:cNvSpPr>
            <a:spLocks noGrp="1"/>
          </p:cNvSpPr>
          <p:nvPr>
            <p:ph type="body" sz="half" idx="2"/>
          </p:nvPr>
        </p:nvSpPr>
        <p:spPr>
          <a:xfrm>
            <a:off x="1146131" y="1414670"/>
            <a:ext cx="9904459" cy="4028660"/>
          </a:xfrm>
        </p:spPr>
        <p:txBody>
          <a:bodyPr/>
          <a:lstStyle/>
          <a:p>
            <a:pPr marL="342900" indent="-342900">
              <a:buFont typeface="Arial" panose="020B0604020202020204" pitchFamily="34" charset="0"/>
              <a:buChar char="•"/>
            </a:pPr>
            <a:r>
              <a:rPr lang="en-US" sz="2400" dirty="0"/>
              <a:t>Lithuania has the highest suicide rate among all other countries of our dataset.</a:t>
            </a:r>
          </a:p>
          <a:p>
            <a:pPr marL="342900" indent="-342900">
              <a:buFont typeface="Arial" panose="020B0604020202020204" pitchFamily="34" charset="0"/>
              <a:buChar char="•"/>
            </a:pPr>
            <a:r>
              <a:rPr lang="en-US" sz="2400" dirty="0"/>
              <a:t>There are lots of European countries with high suicide rates and a few with low rates among all countries.</a:t>
            </a:r>
          </a:p>
          <a:p>
            <a:endParaRPr lang="en-US" dirty="0"/>
          </a:p>
        </p:txBody>
      </p:sp>
      <p:sp>
        <p:nvSpPr>
          <p:cNvPr id="4" name="Title 1">
            <a:extLst>
              <a:ext uri="{FF2B5EF4-FFF2-40B4-BE49-F238E27FC236}">
                <a16:creationId xmlns:a16="http://schemas.microsoft.com/office/drawing/2014/main" id="{7549FDF9-0279-4BED-BC2E-D907CABB6621}"/>
              </a:ext>
            </a:extLst>
          </p:cNvPr>
          <p:cNvSpPr>
            <a:spLocks noGrp="1"/>
          </p:cNvSpPr>
          <p:nvPr>
            <p:ph type="title"/>
          </p:nvPr>
        </p:nvSpPr>
        <p:spPr>
          <a:xfrm>
            <a:off x="1141410" y="592836"/>
            <a:ext cx="3788396" cy="947930"/>
          </a:xfrm>
        </p:spPr>
        <p:txBody>
          <a:bodyPr>
            <a:normAutofit fontScale="90000"/>
          </a:bodyPr>
          <a:lstStyle/>
          <a:p>
            <a:r>
              <a:rPr lang="en-US" dirty="0">
                <a:solidFill>
                  <a:schemeClr val="bg1"/>
                </a:solidFill>
              </a:rPr>
              <a:t>Trend by country</a:t>
            </a:r>
          </a:p>
        </p:txBody>
      </p:sp>
    </p:spTree>
    <p:extLst>
      <p:ext uri="{BB962C8B-B14F-4D97-AF65-F5344CB8AC3E}">
        <p14:creationId xmlns:p14="http://schemas.microsoft.com/office/powerpoint/2010/main" val="395138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F06A-D235-416B-B3FB-3FED90E1EC2D}"/>
              </a:ext>
            </a:extLst>
          </p:cNvPr>
          <p:cNvSpPr>
            <a:spLocks noGrp="1"/>
          </p:cNvSpPr>
          <p:nvPr>
            <p:ph type="title"/>
          </p:nvPr>
        </p:nvSpPr>
        <p:spPr>
          <a:xfrm>
            <a:off x="1143001" y="459492"/>
            <a:ext cx="4555434" cy="772960"/>
          </a:xfrm>
        </p:spPr>
        <p:txBody>
          <a:bodyPr>
            <a:normAutofit fontScale="90000"/>
          </a:bodyPr>
          <a:lstStyle/>
          <a:p>
            <a:r>
              <a:rPr lang="en-US" dirty="0">
                <a:solidFill>
                  <a:schemeClr val="bg1"/>
                </a:solidFill>
              </a:rPr>
              <a:t>Trends within each country over years</a:t>
            </a:r>
          </a:p>
        </p:txBody>
      </p:sp>
      <p:pic>
        <p:nvPicPr>
          <p:cNvPr id="3" name="Picture 2">
            <a:extLst>
              <a:ext uri="{FF2B5EF4-FFF2-40B4-BE49-F238E27FC236}">
                <a16:creationId xmlns:a16="http://schemas.microsoft.com/office/drawing/2014/main" id="{48D7A751-580B-4E19-8C4C-024FF79C5B79}"/>
              </a:ext>
            </a:extLst>
          </p:cNvPr>
          <p:cNvPicPr>
            <a:picLocks noChangeAspect="1"/>
          </p:cNvPicPr>
          <p:nvPr/>
        </p:nvPicPr>
        <p:blipFill>
          <a:blip r:embed="rId2"/>
          <a:stretch>
            <a:fillRect/>
          </a:stretch>
        </p:blipFill>
        <p:spPr>
          <a:xfrm>
            <a:off x="5526157" y="182011"/>
            <a:ext cx="5576183" cy="6200988"/>
          </a:xfrm>
          <a:prstGeom prst="rect">
            <a:avLst/>
          </a:prstGeom>
        </p:spPr>
      </p:pic>
    </p:spTree>
    <p:extLst>
      <p:ext uri="{BB962C8B-B14F-4D97-AF65-F5344CB8AC3E}">
        <p14:creationId xmlns:p14="http://schemas.microsoft.com/office/powerpoint/2010/main" val="215121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A8D4F7-D1CD-49B6-8FAF-A08EE7A75805}"/>
              </a:ext>
            </a:extLst>
          </p:cNvPr>
          <p:cNvSpPr>
            <a:spLocks noGrp="1"/>
          </p:cNvSpPr>
          <p:nvPr>
            <p:ph type="body" sz="half" idx="2"/>
          </p:nvPr>
        </p:nvSpPr>
        <p:spPr>
          <a:xfrm>
            <a:off x="1149030" y="1676399"/>
            <a:ext cx="9904459" cy="3363733"/>
          </a:xfrm>
        </p:spPr>
        <p:txBody>
          <a:bodyPr>
            <a:normAutofit/>
          </a:bodyPr>
          <a:lstStyle/>
          <a:p>
            <a:pPr marL="285750" indent="-285750">
              <a:buFont typeface="Arial" panose="020B0604020202020204" pitchFamily="34" charset="0"/>
              <a:buChar char="•"/>
            </a:pPr>
            <a:r>
              <a:rPr lang="en-US" sz="2400" dirty="0"/>
              <a:t>As we can see in the diagram, suicide rate in 48 countries is changing linearly as time passes.</a:t>
            </a:r>
          </a:p>
          <a:p>
            <a:pPr marL="285750" indent="-285750">
              <a:buFont typeface="Arial" panose="020B0604020202020204" pitchFamily="34" charset="0"/>
              <a:buChar char="•"/>
            </a:pPr>
            <a:r>
              <a:rPr lang="en-US" sz="2400" dirty="0"/>
              <a:t>It’s decreasing in 32 countries out of 48 countries over time.</a:t>
            </a:r>
          </a:p>
        </p:txBody>
      </p:sp>
      <p:sp>
        <p:nvSpPr>
          <p:cNvPr id="4" name="Title 1">
            <a:extLst>
              <a:ext uri="{FF2B5EF4-FFF2-40B4-BE49-F238E27FC236}">
                <a16:creationId xmlns:a16="http://schemas.microsoft.com/office/drawing/2014/main" id="{B79535C9-B9F0-4E89-928E-6B18399B5F78}"/>
              </a:ext>
            </a:extLst>
          </p:cNvPr>
          <p:cNvSpPr>
            <a:spLocks noGrp="1"/>
          </p:cNvSpPr>
          <p:nvPr>
            <p:ph type="title"/>
          </p:nvPr>
        </p:nvSpPr>
        <p:spPr>
          <a:xfrm>
            <a:off x="1143000" y="459491"/>
            <a:ext cx="9246703" cy="1137395"/>
          </a:xfrm>
        </p:spPr>
        <p:txBody>
          <a:bodyPr>
            <a:normAutofit/>
          </a:bodyPr>
          <a:lstStyle/>
          <a:p>
            <a:r>
              <a:rPr lang="en-US" dirty="0">
                <a:solidFill>
                  <a:schemeClr val="bg1"/>
                </a:solidFill>
              </a:rPr>
              <a:t>Trends within each country over years</a:t>
            </a:r>
          </a:p>
        </p:txBody>
      </p:sp>
    </p:spTree>
    <p:extLst>
      <p:ext uri="{BB962C8B-B14F-4D97-AF65-F5344CB8AC3E}">
        <p14:creationId xmlns:p14="http://schemas.microsoft.com/office/powerpoint/2010/main" val="1994230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E6C6-16BA-4548-8466-4BFA6193C11C}"/>
              </a:ext>
            </a:extLst>
          </p:cNvPr>
          <p:cNvSpPr>
            <a:spLocks noGrp="1"/>
          </p:cNvSpPr>
          <p:nvPr>
            <p:ph type="title"/>
          </p:nvPr>
        </p:nvSpPr>
        <p:spPr>
          <a:xfrm>
            <a:off x="1141410" y="175391"/>
            <a:ext cx="9905998" cy="878978"/>
          </a:xfrm>
        </p:spPr>
        <p:txBody>
          <a:bodyPr/>
          <a:lstStyle/>
          <a:p>
            <a:r>
              <a:rPr lang="en-US" dirty="0">
                <a:solidFill>
                  <a:schemeClr val="bg1"/>
                </a:solidFill>
              </a:rPr>
              <a:t>12 Most Increasing Trends</a:t>
            </a:r>
          </a:p>
        </p:txBody>
      </p:sp>
      <p:pic>
        <p:nvPicPr>
          <p:cNvPr id="3" name="Picture 2">
            <a:extLst>
              <a:ext uri="{FF2B5EF4-FFF2-40B4-BE49-F238E27FC236}">
                <a16:creationId xmlns:a16="http://schemas.microsoft.com/office/drawing/2014/main" id="{A8114595-5C9E-4594-ADBA-A995A1623E95}"/>
              </a:ext>
            </a:extLst>
          </p:cNvPr>
          <p:cNvPicPr>
            <a:picLocks noChangeAspect="1"/>
          </p:cNvPicPr>
          <p:nvPr/>
        </p:nvPicPr>
        <p:blipFill>
          <a:blip r:embed="rId2"/>
          <a:stretch>
            <a:fillRect/>
          </a:stretch>
        </p:blipFill>
        <p:spPr>
          <a:xfrm>
            <a:off x="1071928" y="1159302"/>
            <a:ext cx="10043422" cy="4539396"/>
          </a:xfrm>
          <a:prstGeom prst="rect">
            <a:avLst/>
          </a:prstGeom>
        </p:spPr>
      </p:pic>
      <p:sp>
        <p:nvSpPr>
          <p:cNvPr id="4" name="Text Placeholder 2">
            <a:extLst>
              <a:ext uri="{FF2B5EF4-FFF2-40B4-BE49-F238E27FC236}">
                <a16:creationId xmlns:a16="http://schemas.microsoft.com/office/drawing/2014/main" id="{1FE9C49C-8038-4763-AAD8-647C04ECD7C2}"/>
              </a:ext>
            </a:extLst>
          </p:cNvPr>
          <p:cNvSpPr txBox="1">
            <a:spLocks/>
          </p:cNvSpPr>
          <p:nvPr/>
        </p:nvSpPr>
        <p:spPr>
          <a:xfrm>
            <a:off x="1141409" y="5803631"/>
            <a:ext cx="9904459" cy="649356"/>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South Korea and Guyana have the steepest increase among other countries</a:t>
            </a:r>
          </a:p>
          <a:p>
            <a:pPr marL="0" indent="0">
              <a:buNone/>
            </a:pPr>
            <a:endParaRPr lang="en-US" dirty="0"/>
          </a:p>
        </p:txBody>
      </p:sp>
    </p:spTree>
    <p:extLst>
      <p:ext uri="{BB962C8B-B14F-4D97-AF65-F5344CB8AC3E}">
        <p14:creationId xmlns:p14="http://schemas.microsoft.com/office/powerpoint/2010/main" val="9928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356B-2771-4F92-BC2D-345D5C6616B3}"/>
              </a:ext>
            </a:extLst>
          </p:cNvPr>
          <p:cNvSpPr>
            <a:spLocks noGrp="1"/>
          </p:cNvSpPr>
          <p:nvPr>
            <p:ph type="title"/>
          </p:nvPr>
        </p:nvSpPr>
        <p:spPr>
          <a:xfrm>
            <a:off x="1141456" y="609600"/>
            <a:ext cx="9905955" cy="927652"/>
          </a:xfrm>
        </p:spPr>
        <p:txBody>
          <a:bodyPr/>
          <a:lstStyle/>
          <a:p>
            <a:r>
              <a:rPr lang="en-US" dirty="0">
                <a:solidFill>
                  <a:schemeClr val="bg1"/>
                </a:solidFill>
              </a:rPr>
              <a:t>Introduction </a:t>
            </a:r>
          </a:p>
        </p:txBody>
      </p:sp>
      <p:sp>
        <p:nvSpPr>
          <p:cNvPr id="3" name="Text Placeholder 2">
            <a:extLst>
              <a:ext uri="{FF2B5EF4-FFF2-40B4-BE49-F238E27FC236}">
                <a16:creationId xmlns:a16="http://schemas.microsoft.com/office/drawing/2014/main" id="{CA5ACBBB-8376-4843-805F-4C906B0E898C}"/>
              </a:ext>
            </a:extLst>
          </p:cNvPr>
          <p:cNvSpPr>
            <a:spLocks noGrp="1"/>
          </p:cNvSpPr>
          <p:nvPr>
            <p:ph type="body" sz="half" idx="2"/>
          </p:nvPr>
        </p:nvSpPr>
        <p:spPr>
          <a:xfrm>
            <a:off x="1141410" y="1325217"/>
            <a:ext cx="9904459" cy="4465981"/>
          </a:xfrm>
        </p:spPr>
        <p:txBody>
          <a:bodyPr>
            <a:normAutofit/>
          </a:bodyPr>
          <a:lstStyle/>
          <a:p>
            <a:r>
              <a:rPr lang="en-US" sz="2400" dirty="0"/>
              <a:t>According to the </a:t>
            </a:r>
            <a:r>
              <a:rPr lang="en-US" sz="2400" u="sng" dirty="0">
                <a:hlinkClick r:id="rId2"/>
              </a:rPr>
              <a:t>WHO Suicides organization</a:t>
            </a:r>
            <a:r>
              <a:rPr lang="en-US" sz="2400" dirty="0"/>
              <a:t>, there are close to 800,000 people who die due to suicide every year, which is one person in every 40 seconds. Many more attempt suicide during their life and it is the second leading cause of death among 15-29 year old globally. It is a global phenomenon.</a:t>
            </a:r>
          </a:p>
          <a:p>
            <a:r>
              <a:rPr lang="en-US" sz="2400" dirty="0"/>
              <a:t>I will use R to analyze the global trend of suicides, analyze the rate of suicide based on gender, age, continent and investigate any possible correlation between number of suicides and other attributes of the dataset.</a:t>
            </a:r>
          </a:p>
          <a:p>
            <a:endParaRPr lang="en-US" dirty="0"/>
          </a:p>
        </p:txBody>
      </p:sp>
    </p:spTree>
    <p:extLst>
      <p:ext uri="{BB962C8B-B14F-4D97-AF65-F5344CB8AC3E}">
        <p14:creationId xmlns:p14="http://schemas.microsoft.com/office/powerpoint/2010/main" val="4512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E6C6-16BA-4548-8466-4BFA6193C11C}"/>
              </a:ext>
            </a:extLst>
          </p:cNvPr>
          <p:cNvSpPr>
            <a:spLocks noGrp="1"/>
          </p:cNvSpPr>
          <p:nvPr>
            <p:ph type="title"/>
          </p:nvPr>
        </p:nvSpPr>
        <p:spPr>
          <a:xfrm>
            <a:off x="1141410" y="175391"/>
            <a:ext cx="9905998" cy="878978"/>
          </a:xfrm>
        </p:spPr>
        <p:txBody>
          <a:bodyPr/>
          <a:lstStyle/>
          <a:p>
            <a:r>
              <a:rPr lang="en-US" dirty="0">
                <a:solidFill>
                  <a:schemeClr val="bg1"/>
                </a:solidFill>
              </a:rPr>
              <a:t>12 Most Decreasing Trends</a:t>
            </a:r>
          </a:p>
        </p:txBody>
      </p:sp>
      <p:sp>
        <p:nvSpPr>
          <p:cNvPr id="4" name="Text Placeholder 2">
            <a:extLst>
              <a:ext uri="{FF2B5EF4-FFF2-40B4-BE49-F238E27FC236}">
                <a16:creationId xmlns:a16="http://schemas.microsoft.com/office/drawing/2014/main" id="{1FE9C49C-8038-4763-AAD8-647C04ECD7C2}"/>
              </a:ext>
            </a:extLst>
          </p:cNvPr>
          <p:cNvSpPr txBox="1">
            <a:spLocks/>
          </p:cNvSpPr>
          <p:nvPr/>
        </p:nvSpPr>
        <p:spPr>
          <a:xfrm>
            <a:off x="1141409" y="5353878"/>
            <a:ext cx="9904459" cy="1328729"/>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800" dirty="0"/>
              <a:t>Estonia has steepest decrease in suicide rate.</a:t>
            </a:r>
          </a:p>
          <a:p>
            <a:r>
              <a:rPr lang="en-US" sz="3800" dirty="0"/>
              <a:t>For Russia, it only began to decrease in 2002. Since then it has decreased about 50%</a:t>
            </a:r>
          </a:p>
          <a:p>
            <a:endParaRPr lang="en-US" dirty="0"/>
          </a:p>
          <a:p>
            <a:pPr marL="0" indent="0">
              <a:buNone/>
            </a:pPr>
            <a:endParaRPr lang="en-US" dirty="0"/>
          </a:p>
        </p:txBody>
      </p:sp>
      <p:pic>
        <p:nvPicPr>
          <p:cNvPr id="5" name="Picture 4">
            <a:extLst>
              <a:ext uri="{FF2B5EF4-FFF2-40B4-BE49-F238E27FC236}">
                <a16:creationId xmlns:a16="http://schemas.microsoft.com/office/drawing/2014/main" id="{5024847F-8447-4411-867E-9EACBB06C38D}"/>
              </a:ext>
            </a:extLst>
          </p:cNvPr>
          <p:cNvPicPr>
            <a:picLocks noChangeAspect="1"/>
          </p:cNvPicPr>
          <p:nvPr/>
        </p:nvPicPr>
        <p:blipFill>
          <a:blip r:embed="rId2"/>
          <a:stretch>
            <a:fillRect/>
          </a:stretch>
        </p:blipFill>
        <p:spPr>
          <a:xfrm>
            <a:off x="1141409" y="907255"/>
            <a:ext cx="10190922" cy="4446623"/>
          </a:xfrm>
          <a:prstGeom prst="rect">
            <a:avLst/>
          </a:prstGeom>
        </p:spPr>
      </p:pic>
    </p:spTree>
    <p:extLst>
      <p:ext uri="{BB962C8B-B14F-4D97-AF65-F5344CB8AC3E}">
        <p14:creationId xmlns:p14="http://schemas.microsoft.com/office/powerpoint/2010/main" val="895967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7B42-91EA-42DB-B8CB-7059AB372535}"/>
              </a:ext>
            </a:extLst>
          </p:cNvPr>
          <p:cNvSpPr>
            <a:spLocks noGrp="1"/>
          </p:cNvSpPr>
          <p:nvPr>
            <p:ph type="title"/>
          </p:nvPr>
        </p:nvSpPr>
        <p:spPr>
          <a:xfrm>
            <a:off x="1143001" y="432988"/>
            <a:ext cx="9905998" cy="905482"/>
          </a:xfrm>
        </p:spPr>
        <p:txBody>
          <a:bodyPr/>
          <a:lstStyle/>
          <a:p>
            <a:r>
              <a:rPr lang="en-US" dirty="0">
                <a:solidFill>
                  <a:schemeClr val="bg1"/>
                </a:solidFill>
              </a:rPr>
              <a:t>Gender difference by Continent</a:t>
            </a:r>
          </a:p>
        </p:txBody>
      </p:sp>
      <p:pic>
        <p:nvPicPr>
          <p:cNvPr id="3" name="Picture 2">
            <a:extLst>
              <a:ext uri="{FF2B5EF4-FFF2-40B4-BE49-F238E27FC236}">
                <a16:creationId xmlns:a16="http://schemas.microsoft.com/office/drawing/2014/main" id="{BC5F5295-2001-4BE4-BAA3-364114329032}"/>
              </a:ext>
            </a:extLst>
          </p:cNvPr>
          <p:cNvPicPr>
            <a:picLocks noChangeAspect="1"/>
          </p:cNvPicPr>
          <p:nvPr/>
        </p:nvPicPr>
        <p:blipFill>
          <a:blip r:embed="rId2"/>
          <a:stretch>
            <a:fillRect/>
          </a:stretch>
        </p:blipFill>
        <p:spPr>
          <a:xfrm>
            <a:off x="1338469" y="1215887"/>
            <a:ext cx="9710529" cy="3874273"/>
          </a:xfrm>
          <a:prstGeom prst="rect">
            <a:avLst/>
          </a:prstGeom>
        </p:spPr>
      </p:pic>
      <p:sp>
        <p:nvSpPr>
          <p:cNvPr id="4" name="Rectangle 3">
            <a:extLst>
              <a:ext uri="{FF2B5EF4-FFF2-40B4-BE49-F238E27FC236}">
                <a16:creationId xmlns:a16="http://schemas.microsoft.com/office/drawing/2014/main" id="{2CE480AE-C99F-412D-A1E1-9BCF3D209C42}"/>
              </a:ext>
            </a:extLst>
          </p:cNvPr>
          <p:cNvSpPr/>
          <p:nvPr/>
        </p:nvSpPr>
        <p:spPr>
          <a:xfrm>
            <a:off x="1344101" y="5112554"/>
            <a:ext cx="9712519" cy="1366528"/>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Arial" panose="020B0604020202020204" pitchFamily="34" charset="0"/>
              </a:rPr>
              <a:t>European men had the highest suicide rate between 1985 – 2015, with about 30 suicides per 100K, per year and it was about 4 times more than women.</a:t>
            </a:r>
          </a:p>
        </p:txBody>
      </p:sp>
    </p:spTree>
    <p:extLst>
      <p:ext uri="{BB962C8B-B14F-4D97-AF65-F5344CB8AC3E}">
        <p14:creationId xmlns:p14="http://schemas.microsoft.com/office/powerpoint/2010/main" val="3972051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25F245-840F-4726-8631-9DE0E22B2A87}"/>
              </a:ext>
            </a:extLst>
          </p:cNvPr>
          <p:cNvSpPr txBox="1">
            <a:spLocks/>
          </p:cNvSpPr>
          <p:nvPr/>
        </p:nvSpPr>
        <p:spPr>
          <a:xfrm>
            <a:off x="1143000" y="207701"/>
            <a:ext cx="9905998" cy="905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bg1"/>
                </a:solidFill>
              </a:rPr>
              <a:t>Age difference by Continent</a:t>
            </a:r>
          </a:p>
        </p:txBody>
      </p:sp>
      <p:pic>
        <p:nvPicPr>
          <p:cNvPr id="8" name="Picture 7">
            <a:extLst>
              <a:ext uri="{FF2B5EF4-FFF2-40B4-BE49-F238E27FC236}">
                <a16:creationId xmlns:a16="http://schemas.microsoft.com/office/drawing/2014/main" id="{C835F54F-C259-4B56-BF8E-1F4ECD81A627}"/>
              </a:ext>
            </a:extLst>
          </p:cNvPr>
          <p:cNvPicPr>
            <a:picLocks noChangeAspect="1"/>
          </p:cNvPicPr>
          <p:nvPr/>
        </p:nvPicPr>
        <p:blipFill>
          <a:blip r:embed="rId2"/>
          <a:stretch>
            <a:fillRect/>
          </a:stretch>
        </p:blipFill>
        <p:spPr>
          <a:xfrm>
            <a:off x="1143000" y="980661"/>
            <a:ext cx="9677400" cy="4518278"/>
          </a:xfrm>
          <a:prstGeom prst="rect">
            <a:avLst/>
          </a:prstGeom>
        </p:spPr>
      </p:pic>
      <p:sp>
        <p:nvSpPr>
          <p:cNvPr id="9" name="Rectangle 8">
            <a:extLst>
              <a:ext uri="{FF2B5EF4-FFF2-40B4-BE49-F238E27FC236}">
                <a16:creationId xmlns:a16="http://schemas.microsoft.com/office/drawing/2014/main" id="{CABA3E81-46CF-4B6D-93AE-4B4441181DFB}"/>
              </a:ext>
            </a:extLst>
          </p:cNvPr>
          <p:cNvSpPr/>
          <p:nvPr/>
        </p:nvSpPr>
        <p:spPr>
          <a:xfrm>
            <a:off x="1134716" y="5540294"/>
            <a:ext cx="9617765" cy="941796"/>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Arial" panose="020B0604020202020204" pitchFamily="34" charset="0"/>
              </a:rPr>
              <a:t>In America, Asia and Europe, suicide rate increases with age but in Oceania and Africa, the highest rate is among 25-34 years old people</a:t>
            </a:r>
          </a:p>
        </p:txBody>
      </p:sp>
    </p:spTree>
    <p:extLst>
      <p:ext uri="{BB962C8B-B14F-4D97-AF65-F5344CB8AC3E}">
        <p14:creationId xmlns:p14="http://schemas.microsoft.com/office/powerpoint/2010/main" val="301855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F777-8885-4BD4-B6FC-13D40F93EA24}"/>
              </a:ext>
            </a:extLst>
          </p:cNvPr>
          <p:cNvSpPr>
            <a:spLocks noGrp="1"/>
          </p:cNvSpPr>
          <p:nvPr>
            <p:ph type="title"/>
          </p:nvPr>
        </p:nvSpPr>
        <p:spPr>
          <a:xfrm>
            <a:off x="1143001" y="379979"/>
            <a:ext cx="9905998" cy="1478570"/>
          </a:xfrm>
        </p:spPr>
        <p:txBody>
          <a:bodyPr/>
          <a:lstStyle/>
          <a:p>
            <a:r>
              <a:rPr lang="en-US" dirty="0">
                <a:solidFill>
                  <a:schemeClr val="bg1"/>
                </a:solidFill>
              </a:rPr>
              <a:t>correlation between all numerical attributes of the dataset</a:t>
            </a:r>
          </a:p>
        </p:txBody>
      </p:sp>
      <p:pic>
        <p:nvPicPr>
          <p:cNvPr id="4" name="Picture 3">
            <a:extLst>
              <a:ext uri="{FF2B5EF4-FFF2-40B4-BE49-F238E27FC236}">
                <a16:creationId xmlns:a16="http://schemas.microsoft.com/office/drawing/2014/main" id="{BE3497FD-8B2C-405B-9532-8D62DDBA6F48}"/>
              </a:ext>
            </a:extLst>
          </p:cNvPr>
          <p:cNvPicPr>
            <a:picLocks noChangeAspect="1"/>
          </p:cNvPicPr>
          <p:nvPr/>
        </p:nvPicPr>
        <p:blipFill>
          <a:blip r:embed="rId2"/>
          <a:stretch>
            <a:fillRect/>
          </a:stretch>
        </p:blipFill>
        <p:spPr>
          <a:xfrm>
            <a:off x="1143001" y="1858550"/>
            <a:ext cx="9564756" cy="1997834"/>
          </a:xfrm>
          <a:prstGeom prst="rect">
            <a:avLst/>
          </a:prstGeom>
        </p:spPr>
      </p:pic>
      <p:sp>
        <p:nvSpPr>
          <p:cNvPr id="5" name="Rectangle 4">
            <a:extLst>
              <a:ext uri="{FF2B5EF4-FFF2-40B4-BE49-F238E27FC236}">
                <a16:creationId xmlns:a16="http://schemas.microsoft.com/office/drawing/2014/main" id="{7F828DA8-A638-474F-BF91-50176075C2D8}"/>
              </a:ext>
            </a:extLst>
          </p:cNvPr>
          <p:cNvSpPr/>
          <p:nvPr/>
        </p:nvSpPr>
        <p:spPr>
          <a:xfrm>
            <a:off x="1143001" y="4252842"/>
            <a:ext cx="9564756" cy="1341586"/>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Arial" panose="020B0604020202020204" pitchFamily="34" charset="0"/>
              </a:rPr>
              <a:t>It shows that there is a positive correlation between “suicides.100k.pop” with “population” and “gdp_per_capita” and a negative correlation with “year”. But the values are so small and close to zero.</a:t>
            </a:r>
          </a:p>
        </p:txBody>
      </p:sp>
    </p:spTree>
    <p:extLst>
      <p:ext uri="{BB962C8B-B14F-4D97-AF65-F5344CB8AC3E}">
        <p14:creationId xmlns:p14="http://schemas.microsoft.com/office/powerpoint/2010/main" val="1622920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051B-0362-4133-A1B3-4E3558C04F1A}"/>
              </a:ext>
            </a:extLst>
          </p:cNvPr>
          <p:cNvSpPr txBox="1">
            <a:spLocks/>
          </p:cNvSpPr>
          <p:nvPr/>
        </p:nvSpPr>
        <p:spPr>
          <a:xfrm>
            <a:off x="1143000" y="207701"/>
            <a:ext cx="9905998" cy="905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bg1"/>
                </a:solidFill>
              </a:rPr>
              <a:t>Multiple linear regression</a:t>
            </a:r>
          </a:p>
        </p:txBody>
      </p:sp>
      <p:sp>
        <p:nvSpPr>
          <p:cNvPr id="5" name="Rectangle 4">
            <a:extLst>
              <a:ext uri="{FF2B5EF4-FFF2-40B4-BE49-F238E27FC236}">
                <a16:creationId xmlns:a16="http://schemas.microsoft.com/office/drawing/2014/main" id="{0804F3D0-4F0D-4C21-824D-D713C26820DF}"/>
              </a:ext>
            </a:extLst>
          </p:cNvPr>
          <p:cNvSpPr/>
          <p:nvPr/>
        </p:nvSpPr>
        <p:spPr>
          <a:xfrm>
            <a:off x="1096096" y="5061959"/>
            <a:ext cx="8936854" cy="1477328"/>
          </a:xfrm>
          <a:prstGeom prst="rect">
            <a:avLst/>
          </a:prstGeom>
        </p:spPr>
        <p:txBody>
          <a:bodyPr wrap="square">
            <a:spAutoFit/>
          </a:bodyPr>
          <a:lstStyle/>
          <a:p>
            <a:r>
              <a:rPr lang="en-US" dirty="0"/>
              <a:t>gdp_per_capita,population,suicides_no,suicides.100k.pop are normalized.</a:t>
            </a:r>
          </a:p>
          <a:p>
            <a:r>
              <a:rPr lang="en-US" dirty="0"/>
              <a:t>The **p-value** of the model is &lt; 2.2e-16.This means that, at least, one of the predictor variables is significantly related to the outcome variable.</a:t>
            </a:r>
          </a:p>
          <a:p>
            <a:r>
              <a:rPr lang="en-US" dirty="0"/>
              <a:t>Except for America, the p-value for other attributes of the model is &lt; 0.05 which means we can reject H0 that there are no association between those attributes and the number of suicide.</a:t>
            </a:r>
          </a:p>
        </p:txBody>
      </p:sp>
      <p:pic>
        <p:nvPicPr>
          <p:cNvPr id="4" name="Picture 3">
            <a:extLst>
              <a:ext uri="{FF2B5EF4-FFF2-40B4-BE49-F238E27FC236}">
                <a16:creationId xmlns:a16="http://schemas.microsoft.com/office/drawing/2014/main" id="{3B518B22-5A4F-49EA-84B8-26C22F032ABB}"/>
              </a:ext>
            </a:extLst>
          </p:cNvPr>
          <p:cNvPicPr>
            <a:picLocks noChangeAspect="1"/>
          </p:cNvPicPr>
          <p:nvPr/>
        </p:nvPicPr>
        <p:blipFill>
          <a:blip r:embed="rId2"/>
          <a:stretch>
            <a:fillRect/>
          </a:stretch>
        </p:blipFill>
        <p:spPr>
          <a:xfrm>
            <a:off x="1143000" y="1042598"/>
            <a:ext cx="9717833" cy="3895725"/>
          </a:xfrm>
          <a:prstGeom prst="rect">
            <a:avLst/>
          </a:prstGeom>
        </p:spPr>
      </p:pic>
    </p:spTree>
    <p:extLst>
      <p:ext uri="{BB962C8B-B14F-4D97-AF65-F5344CB8AC3E}">
        <p14:creationId xmlns:p14="http://schemas.microsoft.com/office/powerpoint/2010/main" val="2452693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1580" y="1239024"/>
            <a:ext cx="9822180" cy="2585323"/>
          </a:xfrm>
          <a:prstGeom prst="rect">
            <a:avLst/>
          </a:prstGeom>
        </p:spPr>
        <p:txBody>
          <a:bodyPr wrap="square">
            <a:spAutoFit/>
          </a:bodyPr>
          <a:lstStyle/>
          <a:p>
            <a:r>
              <a:rPr lang="en-US" dirty="0"/>
              <a:t>I did an Exploratory Data Analysis on a suicide dataset originated from WHO Suicides organization.</a:t>
            </a:r>
          </a:p>
          <a:p>
            <a:r>
              <a:rPr lang="en-US" dirty="0"/>
              <a:t>It required some data cleaning such as removing attributes which had lots of missing values. Also I added Continent attribute to the dataset in order to be able to do some analysis by the continent value.</a:t>
            </a:r>
          </a:p>
          <a:p>
            <a:r>
              <a:rPr lang="en-US" dirty="0"/>
              <a:t>Based on my analysis, the peak suicide rate was in 1995 but it has been decreasing steadily since then globally. However, the analysis shows that the suicide rate for Oceania and Americas is increasing in 21st century.</a:t>
            </a:r>
          </a:p>
          <a:p>
            <a:r>
              <a:rPr lang="en-US" dirty="0"/>
              <a:t>Also the suicide rate for men has been almost 3.5 times higher than for women globally.</a:t>
            </a:r>
          </a:p>
          <a:p>
            <a:r>
              <a:rPr lang="en-US" dirty="0"/>
              <a:t>The analysis of suicide and age showed that on average, suicide rate increases with age.</a:t>
            </a:r>
          </a:p>
          <a:p>
            <a:endParaRPr lang="en-US" b="1" dirty="0"/>
          </a:p>
        </p:txBody>
      </p:sp>
      <p:sp>
        <p:nvSpPr>
          <p:cNvPr id="3" name="Title 1">
            <a:extLst>
              <a:ext uri="{FF2B5EF4-FFF2-40B4-BE49-F238E27FC236}">
                <a16:creationId xmlns:a16="http://schemas.microsoft.com/office/drawing/2014/main" id="{DD9E051B-0362-4133-A1B3-4E3558C04F1A}"/>
              </a:ext>
            </a:extLst>
          </p:cNvPr>
          <p:cNvSpPr txBox="1">
            <a:spLocks/>
          </p:cNvSpPr>
          <p:nvPr/>
        </p:nvSpPr>
        <p:spPr>
          <a:xfrm>
            <a:off x="1143000" y="207701"/>
            <a:ext cx="9905998" cy="905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bg1"/>
                </a:solidFill>
              </a:rPr>
              <a:t>conclusions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14FE-8F1E-4484-8CDB-27670F744A44}"/>
              </a:ext>
            </a:extLst>
          </p:cNvPr>
          <p:cNvSpPr>
            <a:spLocks noGrp="1"/>
          </p:cNvSpPr>
          <p:nvPr>
            <p:ph type="title"/>
          </p:nvPr>
        </p:nvSpPr>
        <p:spPr/>
        <p:txBody>
          <a:bodyPr/>
          <a:lstStyle/>
          <a:p>
            <a:r>
              <a:rPr lang="en-US" dirty="0">
                <a:solidFill>
                  <a:schemeClr val="bg1"/>
                </a:solidFill>
              </a:rPr>
              <a:t>Approach</a:t>
            </a:r>
          </a:p>
        </p:txBody>
      </p:sp>
      <p:pic>
        <p:nvPicPr>
          <p:cNvPr id="4" name="Content Placeholder 3">
            <a:extLst>
              <a:ext uri="{FF2B5EF4-FFF2-40B4-BE49-F238E27FC236}">
                <a16:creationId xmlns:a16="http://schemas.microsoft.com/office/drawing/2014/main" id="{2239C452-BDB5-4636-B01A-5B9E27C25F24}"/>
              </a:ext>
            </a:extLst>
          </p:cNvPr>
          <p:cNvPicPr>
            <a:picLocks noGrp="1" noChangeAspect="1"/>
          </p:cNvPicPr>
          <p:nvPr>
            <p:ph idx="1"/>
          </p:nvPr>
        </p:nvPicPr>
        <p:blipFill>
          <a:blip r:embed="rId2"/>
          <a:stretch>
            <a:fillRect/>
          </a:stretch>
        </p:blipFill>
        <p:spPr>
          <a:xfrm>
            <a:off x="1141413" y="1722783"/>
            <a:ext cx="8598935" cy="4664765"/>
          </a:xfrm>
          <a:prstGeom prst="rect">
            <a:avLst/>
          </a:prstGeom>
        </p:spPr>
      </p:pic>
    </p:spTree>
    <p:extLst>
      <p:ext uri="{BB962C8B-B14F-4D97-AF65-F5344CB8AC3E}">
        <p14:creationId xmlns:p14="http://schemas.microsoft.com/office/powerpoint/2010/main" val="254133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D1AA9D-32AE-49D1-B300-D079BD527001}"/>
              </a:ext>
            </a:extLst>
          </p:cNvPr>
          <p:cNvSpPr txBox="1">
            <a:spLocks/>
          </p:cNvSpPr>
          <p:nvPr/>
        </p:nvSpPr>
        <p:spPr>
          <a:xfrm>
            <a:off x="1141456" y="609600"/>
            <a:ext cx="9905955" cy="106017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cap="all" dirty="0">
                <a:solidFill>
                  <a:schemeClr val="bg1"/>
                </a:solidFill>
                <a:latin typeface="+mj-lt"/>
                <a:ea typeface="+mj-ea"/>
                <a:cs typeface="+mj-cs"/>
              </a:rPr>
              <a:t>Summary of dataset</a:t>
            </a:r>
            <a:endParaRPr kumimoji="0" lang="en-US" sz="3600" b="0" i="0" u="none" strike="noStrike" kern="1200" cap="all" spc="0" normalizeH="0" baseline="0" noProof="0" dirty="0">
              <a:ln>
                <a:noFill/>
              </a:ln>
              <a:solidFill>
                <a:schemeClr val="bg1"/>
              </a:solidFill>
              <a:effectLst/>
              <a:uLnTx/>
              <a:uFillTx/>
              <a:latin typeface="+mj-lt"/>
              <a:ea typeface="+mj-ea"/>
              <a:cs typeface="+mj-cs"/>
            </a:endParaRPr>
          </a:p>
        </p:txBody>
      </p:sp>
      <p:pic>
        <p:nvPicPr>
          <p:cNvPr id="3" name="Picture 2">
            <a:extLst>
              <a:ext uri="{FF2B5EF4-FFF2-40B4-BE49-F238E27FC236}">
                <a16:creationId xmlns:a16="http://schemas.microsoft.com/office/drawing/2014/main" id="{BF0A3702-AEE7-4376-A199-9E8165020DF2}"/>
              </a:ext>
            </a:extLst>
          </p:cNvPr>
          <p:cNvPicPr>
            <a:picLocks noChangeAspect="1"/>
          </p:cNvPicPr>
          <p:nvPr/>
        </p:nvPicPr>
        <p:blipFill>
          <a:blip r:embed="rId2"/>
          <a:stretch>
            <a:fillRect/>
          </a:stretch>
        </p:blipFill>
        <p:spPr>
          <a:xfrm>
            <a:off x="538162" y="2190750"/>
            <a:ext cx="11115675" cy="29597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AA9D-32AE-49D1-B300-D079BD527001}"/>
              </a:ext>
            </a:extLst>
          </p:cNvPr>
          <p:cNvSpPr>
            <a:spLocks noGrp="1"/>
          </p:cNvSpPr>
          <p:nvPr>
            <p:ph type="title"/>
          </p:nvPr>
        </p:nvSpPr>
        <p:spPr>
          <a:xfrm>
            <a:off x="1141456" y="609600"/>
            <a:ext cx="9905955" cy="1060174"/>
          </a:xfrm>
        </p:spPr>
        <p:txBody>
          <a:bodyPr/>
          <a:lstStyle/>
          <a:p>
            <a:r>
              <a:rPr lang="en-US" dirty="0">
                <a:solidFill>
                  <a:schemeClr val="bg1"/>
                </a:solidFill>
              </a:rPr>
              <a:t>Data Cleaning</a:t>
            </a:r>
          </a:p>
        </p:txBody>
      </p:sp>
      <p:sp>
        <p:nvSpPr>
          <p:cNvPr id="3" name="Text Placeholder 2">
            <a:extLst>
              <a:ext uri="{FF2B5EF4-FFF2-40B4-BE49-F238E27FC236}">
                <a16:creationId xmlns:a16="http://schemas.microsoft.com/office/drawing/2014/main" id="{5F0B3D58-7DB9-4111-A453-762B2A2C0D49}"/>
              </a:ext>
            </a:extLst>
          </p:cNvPr>
          <p:cNvSpPr>
            <a:spLocks noGrp="1"/>
          </p:cNvSpPr>
          <p:nvPr>
            <p:ph type="body" sz="half" idx="2"/>
          </p:nvPr>
        </p:nvSpPr>
        <p:spPr>
          <a:xfrm>
            <a:off x="1141410" y="1524001"/>
            <a:ext cx="9904459" cy="4267198"/>
          </a:xfrm>
        </p:spPr>
        <p:txBody>
          <a:bodyPr>
            <a:normAutofit/>
          </a:bodyPr>
          <a:lstStyle/>
          <a:p>
            <a:pPr marL="342900" indent="-342900">
              <a:buFont typeface="Arial" panose="020B0604020202020204" pitchFamily="34" charset="0"/>
              <a:buChar char="•"/>
            </a:pPr>
            <a:r>
              <a:rPr lang="en-US" sz="2400" dirty="0"/>
              <a:t>“HDI for year” column is removed because more than 2/3 of the values are missing</a:t>
            </a:r>
          </a:p>
          <a:p>
            <a:pPr marL="342900" lvl="0" indent="-342900">
              <a:buFont typeface="Arial" panose="020B0604020202020204" pitchFamily="34" charset="0"/>
              <a:buChar char="•"/>
            </a:pPr>
            <a:r>
              <a:rPr lang="en-US" sz="2400" dirty="0"/>
              <a:t>Data for 2016 was removed because only a few countries had data for that year</a:t>
            </a:r>
          </a:p>
          <a:p>
            <a:pPr marL="342900" lvl="0" indent="-342900">
              <a:buFont typeface="Arial" panose="020B0604020202020204" pitchFamily="34" charset="0"/>
              <a:buChar char="•"/>
            </a:pPr>
            <a:r>
              <a:rPr lang="en-US" sz="2400" dirty="0"/>
              <a:t>Continent data is added to the dataset by using the “</a:t>
            </a:r>
            <a:r>
              <a:rPr lang="en-US" sz="2400" dirty="0" err="1"/>
              <a:t>countrycode</a:t>
            </a:r>
            <a:r>
              <a:rPr lang="en-US" sz="2400" dirty="0"/>
              <a:t>” package</a:t>
            </a:r>
          </a:p>
        </p:txBody>
      </p:sp>
    </p:spTree>
    <p:extLst>
      <p:ext uri="{BB962C8B-B14F-4D97-AF65-F5344CB8AC3E}">
        <p14:creationId xmlns:p14="http://schemas.microsoft.com/office/powerpoint/2010/main" val="84280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DBEF-9485-45E4-82AC-3A21520EBA62}"/>
              </a:ext>
            </a:extLst>
          </p:cNvPr>
          <p:cNvSpPr>
            <a:spLocks noGrp="1"/>
          </p:cNvSpPr>
          <p:nvPr>
            <p:ph type="title"/>
          </p:nvPr>
        </p:nvSpPr>
        <p:spPr>
          <a:xfrm>
            <a:off x="1143001" y="2689715"/>
            <a:ext cx="9905998" cy="1478570"/>
          </a:xfrm>
        </p:spPr>
        <p:txBody>
          <a:bodyPr>
            <a:normAutofit/>
          </a:bodyPr>
          <a:lstStyle/>
          <a:p>
            <a:pPr algn="ctr"/>
            <a:r>
              <a:rPr lang="en-US" sz="4000" dirty="0">
                <a:solidFill>
                  <a:schemeClr val="bg1"/>
                </a:solidFill>
              </a:rPr>
              <a:t>Exploratory Data Analysis</a:t>
            </a:r>
          </a:p>
        </p:txBody>
      </p:sp>
    </p:spTree>
    <p:extLst>
      <p:ext uri="{BB962C8B-B14F-4D97-AF65-F5344CB8AC3E}">
        <p14:creationId xmlns:p14="http://schemas.microsoft.com/office/powerpoint/2010/main" val="378774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6D3709E0-D03B-49DB-928E-BC9D1C813CD4}"/>
              </a:ext>
            </a:extLst>
          </p:cNvPr>
          <p:cNvPicPr>
            <a:picLocks noChangeAspect="1"/>
          </p:cNvPicPr>
          <p:nvPr/>
        </p:nvPicPr>
        <p:blipFill>
          <a:blip r:embed="rId2"/>
          <a:stretch>
            <a:fillRect/>
          </a:stretch>
        </p:blipFill>
        <p:spPr>
          <a:xfrm>
            <a:off x="1537253" y="1335393"/>
            <a:ext cx="8574488" cy="4723419"/>
          </a:xfrm>
          <a:prstGeom prst="rect">
            <a:avLst/>
          </a:prstGeom>
        </p:spPr>
      </p:pic>
      <p:sp>
        <p:nvSpPr>
          <p:cNvPr id="3" name="Title 1">
            <a:extLst>
              <a:ext uri="{FF2B5EF4-FFF2-40B4-BE49-F238E27FC236}">
                <a16:creationId xmlns:a16="http://schemas.microsoft.com/office/drawing/2014/main" id="{34982ED6-AF03-4C30-8D40-532E0581BC9A}"/>
              </a:ext>
            </a:extLst>
          </p:cNvPr>
          <p:cNvSpPr txBox="1">
            <a:spLocks/>
          </p:cNvSpPr>
          <p:nvPr/>
        </p:nvSpPr>
        <p:spPr>
          <a:xfrm>
            <a:off x="1411748" y="540264"/>
            <a:ext cx="3856037" cy="795129"/>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bg1"/>
                </a:solidFill>
              </a:rPr>
              <a:t>Global Trend</a:t>
            </a:r>
          </a:p>
        </p:txBody>
      </p:sp>
    </p:spTree>
    <p:extLst>
      <p:ext uri="{BB962C8B-B14F-4D97-AF65-F5344CB8AC3E}">
        <p14:creationId xmlns:p14="http://schemas.microsoft.com/office/powerpoint/2010/main" val="146393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45595DC-69DF-4083-A331-8CF53D7FAF37}"/>
              </a:ext>
            </a:extLst>
          </p:cNvPr>
          <p:cNvSpPr>
            <a:spLocks noGrp="1"/>
          </p:cNvSpPr>
          <p:nvPr>
            <p:ph type="body" sz="half" idx="2"/>
          </p:nvPr>
        </p:nvSpPr>
        <p:spPr>
          <a:xfrm>
            <a:off x="980661" y="1404730"/>
            <a:ext cx="9727096" cy="4386470"/>
          </a:xfrm>
        </p:spPr>
        <p:txBody>
          <a:bodyPr/>
          <a:lstStyle/>
          <a:p>
            <a:pPr marL="342900" indent="-342900">
              <a:buFont typeface="Arial" panose="020B0604020202020204" pitchFamily="34" charset="0"/>
              <a:buChar char="•"/>
            </a:pPr>
            <a:r>
              <a:rPr lang="en-US" sz="2400" dirty="0"/>
              <a:t>The suicide rate is decreasing globally.</a:t>
            </a:r>
          </a:p>
          <a:p>
            <a:pPr marL="342900" indent="-342900">
              <a:buFont typeface="Arial" panose="020B0604020202020204" pitchFamily="34" charset="0"/>
              <a:buChar char="•"/>
            </a:pPr>
            <a:r>
              <a:rPr lang="en-US" sz="2400" dirty="0"/>
              <a:t>Peak suicide rate was about 15 deaths per 100K in 1995 but since then it decreased steadily to 11.5 deaths per 100K in 2015.</a:t>
            </a:r>
          </a:p>
          <a:p>
            <a:endParaRPr lang="en-US" dirty="0"/>
          </a:p>
        </p:txBody>
      </p:sp>
      <p:sp>
        <p:nvSpPr>
          <p:cNvPr id="8" name="Title 1">
            <a:extLst>
              <a:ext uri="{FF2B5EF4-FFF2-40B4-BE49-F238E27FC236}">
                <a16:creationId xmlns:a16="http://schemas.microsoft.com/office/drawing/2014/main" id="{6718BC3A-8AF8-488B-B59F-77732EBEF61E}"/>
              </a:ext>
            </a:extLst>
          </p:cNvPr>
          <p:cNvSpPr txBox="1">
            <a:spLocks noGrp="1"/>
          </p:cNvSpPr>
          <p:nvPr>
            <p:ph type="title"/>
          </p:nvPr>
        </p:nvSpPr>
        <p:spPr>
          <a:xfrm>
            <a:off x="1146175" y="609600"/>
            <a:ext cx="3856038" cy="79513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bg1"/>
                </a:solidFill>
              </a:rPr>
              <a:t>Global Trend</a:t>
            </a:r>
          </a:p>
        </p:txBody>
      </p:sp>
    </p:spTree>
    <p:extLst>
      <p:ext uri="{BB962C8B-B14F-4D97-AF65-F5344CB8AC3E}">
        <p14:creationId xmlns:p14="http://schemas.microsoft.com/office/powerpoint/2010/main" val="266405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A3E-D223-4704-8173-B599D747D383}"/>
              </a:ext>
            </a:extLst>
          </p:cNvPr>
          <p:cNvSpPr txBox="1">
            <a:spLocks/>
          </p:cNvSpPr>
          <p:nvPr/>
        </p:nvSpPr>
        <p:spPr>
          <a:xfrm>
            <a:off x="1146705" y="609601"/>
            <a:ext cx="4220425" cy="795129"/>
          </a:xfrm>
          <a:prstGeom prst="rect">
            <a:avLst/>
          </a:prstGeom>
        </p:spPr>
        <p:txBody>
          <a:bodyP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solidFill>
                  <a:schemeClr val="bg1"/>
                </a:solidFill>
              </a:rPr>
              <a:t>Trend by continent</a:t>
            </a:r>
            <a:endParaRPr lang="en-US" dirty="0">
              <a:solidFill>
                <a:schemeClr val="bg1"/>
              </a:solidFill>
            </a:endParaRPr>
          </a:p>
        </p:txBody>
      </p:sp>
      <p:pic>
        <p:nvPicPr>
          <p:cNvPr id="3" name="Picture 2">
            <a:extLst>
              <a:ext uri="{FF2B5EF4-FFF2-40B4-BE49-F238E27FC236}">
                <a16:creationId xmlns:a16="http://schemas.microsoft.com/office/drawing/2014/main" id="{B9AE4CD5-7675-41E8-AB83-076374EFBAC6}"/>
              </a:ext>
            </a:extLst>
          </p:cNvPr>
          <p:cNvPicPr>
            <a:picLocks noChangeAspect="1"/>
          </p:cNvPicPr>
          <p:nvPr/>
        </p:nvPicPr>
        <p:blipFill>
          <a:blip r:embed="rId2"/>
          <a:stretch>
            <a:fillRect/>
          </a:stretch>
        </p:blipFill>
        <p:spPr>
          <a:xfrm>
            <a:off x="1146705" y="1232453"/>
            <a:ext cx="9948015" cy="5008890"/>
          </a:xfrm>
          <a:prstGeom prst="rect">
            <a:avLst/>
          </a:prstGeom>
        </p:spPr>
      </p:pic>
    </p:spTree>
    <p:extLst>
      <p:ext uri="{BB962C8B-B14F-4D97-AF65-F5344CB8AC3E}">
        <p14:creationId xmlns:p14="http://schemas.microsoft.com/office/powerpoint/2010/main" val="4286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359</TotalTime>
  <Words>760</Words>
  <Application>Microsoft Office PowerPoint</Application>
  <PresentationFormat>Widescreen</PresentationFormat>
  <Paragraphs>59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Tw Cen MT</vt:lpstr>
      <vt:lpstr>Circuit</vt:lpstr>
      <vt:lpstr>Global Suicide Trends and Analysis </vt:lpstr>
      <vt:lpstr>Introduction </vt:lpstr>
      <vt:lpstr>Approach</vt:lpstr>
      <vt:lpstr>PowerPoint Presentation</vt:lpstr>
      <vt:lpstr>Data Cleaning</vt:lpstr>
      <vt:lpstr>Exploratory Data Analysis</vt:lpstr>
      <vt:lpstr>PowerPoint Presentation</vt:lpstr>
      <vt:lpstr>Global Trend</vt:lpstr>
      <vt:lpstr>PowerPoint Presentation</vt:lpstr>
      <vt:lpstr>Trend by continent</vt:lpstr>
      <vt:lpstr>Trend by gender</vt:lpstr>
      <vt:lpstr>Trend by gender</vt:lpstr>
      <vt:lpstr>Trend by age</vt:lpstr>
      <vt:lpstr>Trend by age</vt:lpstr>
      <vt:lpstr>Trend by country</vt:lpstr>
      <vt:lpstr>Trend by country</vt:lpstr>
      <vt:lpstr>Trends within each country over years</vt:lpstr>
      <vt:lpstr>Trends within each country over years</vt:lpstr>
      <vt:lpstr>12 Most Increasing Trends</vt:lpstr>
      <vt:lpstr>12 Most Decreasing Trends</vt:lpstr>
      <vt:lpstr>Gender difference by Continent</vt:lpstr>
      <vt:lpstr>PowerPoint Presentation</vt:lpstr>
      <vt:lpstr>correlation between all numerical attributes of the dataset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Suicide Trends and Analysis </dc:title>
  <dc:creator>Neda Noorbakhsh</dc:creator>
  <cp:lastModifiedBy>Neda Noorbakhsh</cp:lastModifiedBy>
  <cp:revision>81</cp:revision>
  <dcterms:created xsi:type="dcterms:W3CDTF">2019-07-23T13:41:43Z</dcterms:created>
  <dcterms:modified xsi:type="dcterms:W3CDTF">2019-07-30T01:45:11Z</dcterms:modified>
</cp:coreProperties>
</file>