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9"/>
  </p:notesMasterIdLst>
  <p:sldIdLst>
    <p:sldId id="349" r:id="rId2"/>
    <p:sldId id="346" r:id="rId3"/>
    <p:sldId id="284" r:id="rId4"/>
    <p:sldId id="347" r:id="rId5"/>
    <p:sldId id="348" r:id="rId6"/>
    <p:sldId id="339" r:id="rId7"/>
    <p:sldId id="340" r:id="rId8"/>
    <p:sldId id="341" r:id="rId9"/>
    <p:sldId id="345" r:id="rId10"/>
    <p:sldId id="342" r:id="rId11"/>
    <p:sldId id="327" r:id="rId12"/>
    <p:sldId id="328" r:id="rId13"/>
    <p:sldId id="330" r:id="rId14"/>
    <p:sldId id="331" r:id="rId15"/>
    <p:sldId id="332" r:id="rId16"/>
    <p:sldId id="329" r:id="rId17"/>
    <p:sldId id="31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70" d="100"/>
          <a:sy n="70" d="100"/>
        </p:scale>
        <p:origin x="-13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88B7CFE-0D27-48D6-A8A2-BB1E04F4F08F}" type="datetimeFigureOut">
              <a:rPr lang="en-US"/>
              <a:pPr>
                <a:defRPr/>
              </a:pPr>
              <a:t>8/9/2009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4376338-D273-4F42-BAC5-0A2F0F942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ADF28B7-3EF4-4F0E-9EC6-DA96B23538BD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7713" cy="3417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A79DC-3114-4CA0-84E4-C1EAC6785190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CA03D-2952-4619-AA99-FBE40A7F2232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3D702-DD9C-492A-A9E0-91ABCF277970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678A6-32E8-4F70-B265-732A227E1FB0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4257-08F3-47DB-ACFA-75598B6A4D5C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0E179-9785-4ED4-86AE-B5CACE604611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6A167-3A6B-4D30-9ABA-75B2BFBEFDFF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F7FB1-58EB-4085-AB74-ABA02FA48A1A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DDD2-9921-4B2D-8F18-5CF5D1774382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48FE9-6802-4D3A-A6F4-78F563F24539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6B1A-8EE4-4453-845A-D6D7C1ABB9B3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C9C70-EF03-4514-A8B5-3DFB501B1A19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2B4C-EC74-477B-A366-01822FE270CC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32227-6F3A-4DC8-BBA9-1D6C645A23AA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F0281-DF4B-4219-933A-8AB4DD35672F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81643-8B7F-4395-903B-1B039EA02797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B80B0-0547-49A0-9436-6E4C46210484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7E35D-A37F-447A-A6B6-51335668E0E7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90CB9-1EFC-4E69-814F-0CC1C3FF7AE4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FC6AA-2514-4B70-B137-EAB95949317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B525-41A8-4B60-9844-37180907FEB0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34375-CD60-4D34-8B96-B0C1BDC08EE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3F0D24-5027-4E3F-BA54-F9F28EA73344}" type="datetimeFigureOut">
              <a:rPr lang="en-US"/>
              <a:pPr>
                <a:defRPr/>
              </a:pPr>
              <a:t>8/9/2009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804B00-8123-4149-8168-B5DB33CA2A3B}" type="slidenum">
              <a:rPr lang="en-MY"/>
              <a:pPr>
                <a:defRPr/>
              </a:pPr>
              <a:t>‹#›</a:t>
            </a:fld>
            <a:endParaRPr lang="en-MY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3" r:id="rId2"/>
    <p:sldLayoutId id="2147483822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23" r:id="rId9"/>
    <p:sldLayoutId id="2147483819" r:id="rId10"/>
    <p:sldLayoutId id="214748382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>
                <a:solidFill>
                  <a:srgbClr val="0C1C42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GB" sz="54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Machine Vision</a:t>
            </a:r>
            <a:endParaRPr lang="fa-I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.C.M.E. Explosive" pitchFamily="34" charset="0"/>
              </a:rPr>
              <a:t>               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Somayyeh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Aghababaei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(P50092)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             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                        </a:t>
            </a:r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Mr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 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Mohd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Zamri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Murah</a:t>
            </a: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A.C.M.E. Explosive" pitchFamily="34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.C.M.E. Explosive" pitchFamily="34" charset="0"/>
              </a:rPr>
              <a:t>                    SEMESTER 1 :2009_2010</a:t>
            </a:r>
          </a:p>
          <a:p>
            <a:pPr>
              <a:buNone/>
            </a:pPr>
            <a:endParaRPr lang="fa-I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 flipV="1">
            <a:off x="785786" y="2214554"/>
            <a:ext cx="7786742" cy="71438"/>
          </a:xfrm>
          <a:prstGeom prst="mathMinu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642918"/>
            <a:ext cx="8229600" cy="1143000"/>
          </a:xfrm>
        </p:spPr>
        <p:txBody>
          <a:bodyPr/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en-US" sz="3200" dirty="0" smtClean="0">
                <a:latin typeface="Arial" pitchFamily="34" charset="0"/>
                <a:cs typeface="Arial" pitchFamily="34" charset="0"/>
              </a:rPr>
              <a:t>Medical Applications</a:t>
            </a:r>
            <a:endParaRPr lang="fa-I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098831" y="2401707"/>
            <a:ext cx="3913528" cy="3539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364635" flipV="1">
            <a:off x="457200" y="0"/>
            <a:ext cx="8229600" cy="704850"/>
          </a:xfrm>
        </p:spPr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Vision Stages</a:t>
            </a:r>
          </a:p>
          <a:p>
            <a:pPr>
              <a:buNone/>
            </a:pPr>
            <a:endParaRPr lang="fa-IR" dirty="0"/>
          </a:p>
        </p:txBody>
      </p:sp>
      <p:sp>
        <p:nvSpPr>
          <p:cNvPr id="9" name="Rectangle 8"/>
          <p:cNvSpPr/>
          <p:nvPr/>
        </p:nvSpPr>
        <p:spPr>
          <a:xfrm>
            <a:off x="2786050" y="928670"/>
            <a:ext cx="2786082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Acuquisition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(by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cameras,scanners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etc)</a:t>
            </a:r>
            <a:endParaRPr lang="fa-I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6050" y="2143116"/>
            <a:ext cx="2786082" cy="1071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processing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enhancement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restoration</a:t>
            </a:r>
            <a:endParaRPr lang="fa-I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6050" y="3357562"/>
            <a:ext cx="2786082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segmentation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86050" y="4572008"/>
            <a:ext cx="2786082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analysis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(binary image processing)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86050" y="5786430"/>
            <a:ext cx="2786082" cy="1071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matching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recognition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018355" y="212525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001290" y="33567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001290" y="449977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965571" y="57499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3886"/>
          </a:xfrm>
        </p:spPr>
        <p:txBody>
          <a:bodyPr/>
          <a:lstStyle/>
          <a:p>
            <a:r>
              <a:rPr lang="en-US" sz="4000" dirty="0" smtClean="0"/>
              <a:t>                     Image Processing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503874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0430" y="2214554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processing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8" y="4000504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 image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76" y="3929066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image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071934" y="3857628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8992" y="4429132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3886"/>
          </a:xfrm>
        </p:spPr>
        <p:txBody>
          <a:bodyPr/>
          <a:lstStyle/>
          <a:p>
            <a:r>
              <a:rPr lang="en-US" sz="4000" dirty="0" smtClean="0"/>
              <a:t>                     Image segmentation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503874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fa-I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00430" y="2428868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segmentaion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3636" y="4357694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Ragions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/objects 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4357694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image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4000496" y="4214818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14678" y="492919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3886"/>
          </a:xfrm>
        </p:spPr>
        <p:txBody>
          <a:bodyPr/>
          <a:lstStyle/>
          <a:p>
            <a:r>
              <a:rPr lang="en-US" sz="4000" dirty="0" smtClean="0"/>
              <a:t>                     Image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503874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fa-I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57554" y="2000240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 analysis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2132" y="4000504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Measurements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3857628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Input image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Segmented image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Regions/objects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786182" y="3786190"/>
            <a:ext cx="135732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7554" y="4500570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23886"/>
          </a:xfrm>
        </p:spPr>
        <p:txBody>
          <a:bodyPr/>
          <a:lstStyle/>
          <a:p>
            <a:r>
              <a:rPr lang="en-US" sz="4000" dirty="0" smtClean="0"/>
              <a:t>                     </a:t>
            </a:r>
            <a:r>
              <a:rPr lang="fa-IR" sz="4000" dirty="0" smtClean="0"/>
              <a:t/>
            </a:r>
            <a:br>
              <a:rPr lang="fa-IR" sz="4000" dirty="0" smtClean="0"/>
            </a:br>
            <a:r>
              <a:rPr lang="en-US" sz="4000" dirty="0" smtClean="0"/>
              <a:t>                 Pattern Recognition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1"/>
            <a:ext cx="8229600" cy="503874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fa-IR" sz="2800" dirty="0" smtClean="0"/>
          </a:p>
          <a:p>
            <a:pPr>
              <a:buNone/>
            </a:pPr>
            <a:endParaRPr lang="fa-IR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14678" y="1928802"/>
            <a:ext cx="2428892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Model Matching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Pattern Recognition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3570" y="3571876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Class identifier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5786" y="3643314"/>
            <a:ext cx="235745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Image/regions </a:t>
            </a:r>
            <a:r>
              <a:rPr lang="fa-I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􀃆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•Measurements, or</a:t>
            </a:r>
          </a:p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•Structural 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3929058" y="3500438"/>
            <a:ext cx="107157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43240" y="4071942"/>
            <a:ext cx="25003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en-US" sz="3200" dirty="0" smtClean="0"/>
              <a:t>              Relationships to other fields</a:t>
            </a:r>
            <a:endParaRPr lang="fa-I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•Image Processing (IP)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•Pattern Recognition (PR)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•Computer Graphics (CG)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•Artificial Intelligence (AI)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•Neural Networks (NN)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•Psychophysics </a:t>
            </a:r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57430"/>
            <a:ext cx="8786874" cy="258532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cap="all" dirty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Thank </a:t>
            </a:r>
            <a:r>
              <a:rPr lang="en-US" sz="5400" cap="all" dirty="0" smtClean="0">
                <a:ln w="0"/>
                <a:solidFill>
                  <a:srgbClr val="0070C0"/>
                </a:solidFill>
                <a:effectLst>
                  <a:reflection blurRad="12700" stA="50000" endPos="50000" dist="5000" dir="5400000" sy="-100000" rotWithShape="0"/>
                </a:effectLst>
              </a:rPr>
              <a:t>you for attention</a:t>
            </a:r>
          </a:p>
          <a:p>
            <a:pPr algn="ctr">
              <a:defRPr/>
            </a:pPr>
            <a:endParaRPr lang="en-US" sz="5400" b="1" cap="all" dirty="0">
              <a:ln w="0"/>
              <a:solidFill>
                <a:srgbClr val="0070C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Introduction to machine vision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machine vision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history of machine vision</a:t>
            </a:r>
            <a:endParaRPr lang="fa-I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3286124"/>
            <a:ext cx="6883420" cy="1193800"/>
          </a:xfrm>
        </p:spPr>
        <p:txBody>
          <a:bodyPr/>
          <a:lstStyle/>
          <a:p>
            <a:r>
              <a:rPr lang="en-US" sz="3200" dirty="0" smtClean="0"/>
              <a:t>What is required for machine vision:</a:t>
            </a:r>
            <a:br>
              <a:rPr lang="en-US" sz="32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2286000"/>
            <a:ext cx="8115328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sz="2000" dirty="0" smtClean="0">
                <a:solidFill>
                  <a:schemeClr val="tx2"/>
                </a:solidFill>
              </a:rPr>
              <a:t>Knowledge about the objects (regions) in a scene and projection geometry is required.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 </a:t>
            </a:r>
          </a:p>
          <a:p>
            <a:pPr lvl="0" hangingPunct="0"/>
            <a:r>
              <a:rPr lang="en-US" sz="2000" dirty="0" smtClean="0">
                <a:solidFill>
                  <a:schemeClr val="tx2"/>
                </a:solidFill>
              </a:rPr>
              <a:t>The information which is recovered differs depending on the application </a:t>
            </a:r>
          </a:p>
          <a:p>
            <a:pPr hangingPunct="0"/>
            <a:r>
              <a:rPr lang="en-US" sz="2000" dirty="0" smtClean="0">
                <a:solidFill>
                  <a:schemeClr val="tx2"/>
                </a:solidFill>
              </a:rPr>
              <a:t>– Satellite, medical images etc.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 </a:t>
            </a:r>
          </a:p>
          <a:p>
            <a:pPr lvl="0" hangingPunct="0"/>
            <a:r>
              <a:rPr lang="en-US" sz="2000" dirty="0" smtClean="0">
                <a:solidFill>
                  <a:schemeClr val="tx2"/>
                </a:solidFill>
              </a:rPr>
              <a:t>Processing takes place in stages: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 </a:t>
            </a:r>
          </a:p>
          <a:p>
            <a:pPr hangingPunct="0"/>
            <a:r>
              <a:rPr lang="en-US" sz="2000" dirty="0" smtClean="0">
                <a:solidFill>
                  <a:schemeClr val="tx2"/>
                </a:solidFill>
              </a:rPr>
              <a:t>– Enhancement, segmentation, image analysis and matching (pattern recognition). 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smtClean="0"/>
              <a:t> </a:t>
            </a:r>
          </a:p>
          <a:p>
            <a:pPr marL="342900" indent="-342900" eaLnBrk="0" hangingPunct="0">
              <a:spcBef>
                <a:spcPct val="20000"/>
              </a:spcBef>
              <a:buSzPct val="100000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9" name="Picture 6" descr="BLANK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63246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7" descr="BLAN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63246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9" descr="cs-icon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43913" y="23813"/>
            <a:ext cx="2143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10" descr="dictionaryicon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86800" y="0"/>
            <a:ext cx="4572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Components of a machine vision system:</a:t>
            </a:r>
            <a:endParaRPr lang="fa-I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one or more digital or analog camera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Camera interface for digitizing images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processor</a:t>
            </a:r>
          </a:p>
          <a:p>
            <a:r>
              <a:rPr lang="en-US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Input/Output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hardware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Lenses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Suitable, often very specialized, light sources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program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synchronizing sensor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Some form of actuators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a-I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000108"/>
            <a:ext cx="8229600" cy="509572"/>
          </a:xfrm>
        </p:spPr>
        <p:txBody>
          <a:bodyPr/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Processing methods</a:t>
            </a:r>
            <a:endParaRPr lang="fa-I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47822"/>
            <a:ext cx="8229600" cy="5110178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Commercial and open source machine vision software packages typically include a number of different image processing techniques such as the following: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Pixel counting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Thresholding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Segmentation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Barcode  reading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optical character recognition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Gauging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Edge detection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Template matching</a:t>
            </a:r>
          </a:p>
          <a:p>
            <a:endParaRPr lang="en-US" sz="2800" dirty="0" smtClean="0"/>
          </a:p>
          <a:p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52448"/>
          </a:xfrm>
        </p:spPr>
        <p:txBody>
          <a:bodyPr/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Machine Vision Applications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4786345"/>
          </a:xfrm>
        </p:spPr>
        <p:txBody>
          <a:bodyPr/>
          <a:lstStyle/>
          <a:p>
            <a:endParaRPr lang="fa-IR" dirty="0" smtClean="0"/>
          </a:p>
          <a:p>
            <a:pPr lvl="0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Biometrics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Large-scale industrial manufacture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Short-run unique object manufacture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Safety systems in industrial environments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Inspection of pre-manufactured objects (e.g. quality control, failure investigation)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Visual stock control and management systems (counting, barcode reading, store interfaces for digital systems)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Control of Automated Guided Vehicles (AGVs)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Automated monitoring of sites for security and safety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Monitoring of agricultural production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Quality control and refinement of food products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Retail automation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Consumer equipment control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Medical imaging processes (e.g.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interventioal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radiology)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Medical remote examination and procedures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Vision for Humanoid or Robot also called Robot Vision </a:t>
            </a:r>
          </a:p>
          <a:p>
            <a:pPr lvl="0"/>
            <a:r>
              <a:rPr lang="en-US" sz="1600" dirty="0" smtClean="0">
                <a:latin typeface="Arial" pitchFamily="34" charset="0"/>
                <a:cs typeface="Arial" pitchFamily="34" charset="0"/>
              </a:rPr>
              <a:t>Provide Artificial Visual Sensing for the blind (e.g. Super Vision System, Artificial Eye System) </a:t>
            </a:r>
          </a:p>
          <a:p>
            <a:pPr>
              <a:buNone/>
            </a:pPr>
            <a:endParaRPr lang="fa-IR" sz="1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/>
          <a:lstStyle/>
          <a:p>
            <a:r>
              <a:rPr lang="en-US" dirty="0" smtClean="0"/>
              <a:t>                 Robot Vision</a:t>
            </a:r>
            <a:br>
              <a:rPr lang="en-US" dirty="0" smtClean="0"/>
            </a:br>
            <a:endParaRPr lang="fa-I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250264" y="1178704"/>
            <a:ext cx="4572030" cy="50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85794"/>
            <a:ext cx="8229600" cy="1143000"/>
          </a:xfrm>
        </p:spPr>
        <p:txBody>
          <a:bodyPr/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Remote Sensing</a:t>
            </a:r>
            <a:endParaRPr lang="fa-IR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72400" y="2342386"/>
            <a:ext cx="4655665" cy="382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428604"/>
            <a:ext cx="4286280" cy="1162050"/>
          </a:xfrm>
        </p:spPr>
        <p:txBody>
          <a:bodyPr/>
          <a:lstStyle/>
          <a:p>
            <a:r>
              <a:rPr lang="fa-IR" dirty="0" smtClean="0"/>
              <a:t/>
            </a:r>
            <a:br>
              <a:rPr lang="fa-IR" dirty="0" smtClean="0"/>
            </a:br>
            <a:r>
              <a:rPr lang="en-US" sz="3200" dirty="0" smtClean="0">
                <a:latin typeface="Arial" pitchFamily="34" charset="0"/>
                <a:cs typeface="Arial" pitchFamily="34" charset="0"/>
              </a:rPr>
              <a:t>Remote Sensing</a:t>
            </a:r>
            <a:endParaRPr lang="fa-I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a-I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2428860" y="2571744"/>
            <a:ext cx="442915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undry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ppt/theme/themeOverride2.xml><?xml version="1.0" encoding="utf-8"?>
<a:themeOverride xmlns:a="http://schemas.openxmlformats.org/drawingml/2006/main">
  <a:clrScheme name="Foundry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1848</TotalTime>
  <Words>367</Words>
  <Application>Microsoft Office PowerPoint</Application>
  <PresentationFormat>On-screen Show (4:3)</PresentationFormat>
  <Paragraphs>134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       Machine Vision</vt:lpstr>
      <vt:lpstr>Slide 2</vt:lpstr>
      <vt:lpstr>What is required for machine vision:    </vt:lpstr>
      <vt:lpstr>Components of a machine vision system:</vt:lpstr>
      <vt:lpstr>Processing methods</vt:lpstr>
      <vt:lpstr> Machine Vision Applications</vt:lpstr>
      <vt:lpstr>                 Robot Vision </vt:lpstr>
      <vt:lpstr>  Remote Sensing</vt:lpstr>
      <vt:lpstr> Remote Sensing</vt:lpstr>
      <vt:lpstr> Medical Applications</vt:lpstr>
      <vt:lpstr>Slide 11</vt:lpstr>
      <vt:lpstr>                     Image Processing</vt:lpstr>
      <vt:lpstr>                     Image segmentation</vt:lpstr>
      <vt:lpstr>                     Image analysis</vt:lpstr>
      <vt:lpstr>                                       Pattern Recognition</vt:lpstr>
      <vt:lpstr>               Relationships to other fields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Launching</dc:title>
  <dc:creator>Windows User</dc:creator>
  <cp:lastModifiedBy>MoZarD</cp:lastModifiedBy>
  <cp:revision>104</cp:revision>
  <dcterms:created xsi:type="dcterms:W3CDTF">2008-04-06T07:22:50Z</dcterms:created>
  <dcterms:modified xsi:type="dcterms:W3CDTF">2009-08-09T16:23:04Z</dcterms:modified>
</cp:coreProperties>
</file>