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2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74" autoAdjust="0"/>
    <p:restoredTop sz="94660"/>
  </p:normalViewPr>
  <p:slideViewPr>
    <p:cSldViewPr snapToGrid="0">
      <p:cViewPr>
        <p:scale>
          <a:sx n="61" d="100"/>
          <a:sy n="61" d="100"/>
        </p:scale>
        <p:origin x="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3BEC-A751-462C-AD00-97CAA3FD3A2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7EAE-4C2C-4B24-A2A7-08BBAF2B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1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3BEC-A751-462C-AD00-97CAA3FD3A2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7EAE-4C2C-4B24-A2A7-08BBAF2B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3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3BEC-A751-462C-AD00-97CAA3FD3A2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7EAE-4C2C-4B24-A2A7-08BBAF2B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96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6267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3930676"/>
      </p:ext>
    </p:extLst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3BEC-A751-462C-AD00-97CAA3FD3A2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7EAE-4C2C-4B24-A2A7-08BBAF2B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0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3BEC-A751-462C-AD00-97CAA3FD3A2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7EAE-4C2C-4B24-A2A7-08BBAF2B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8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3BEC-A751-462C-AD00-97CAA3FD3A2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7EAE-4C2C-4B24-A2A7-08BBAF2B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6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3BEC-A751-462C-AD00-97CAA3FD3A2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7EAE-4C2C-4B24-A2A7-08BBAF2B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0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3BEC-A751-462C-AD00-97CAA3FD3A2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7EAE-4C2C-4B24-A2A7-08BBAF2B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4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3BEC-A751-462C-AD00-97CAA3FD3A2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7EAE-4C2C-4B24-A2A7-08BBAF2B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1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3BEC-A751-462C-AD00-97CAA3FD3A2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7EAE-4C2C-4B24-A2A7-08BBAF2B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3BEC-A751-462C-AD00-97CAA3FD3A2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7EAE-4C2C-4B24-A2A7-08BBAF2B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8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43BEC-A751-462C-AD00-97CAA3FD3A2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F7EAE-4C2C-4B24-A2A7-08BBAF2B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5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owardsdatascience.com/continuous-genetic-algorithm-from-scratch-with-python-ff29deedd09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gif"/><Relationship Id="rId10" Type="http://schemas.openxmlformats.org/officeDocument/2006/relationships/image" Target="../media/image17.gif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19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b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b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Casimir Programming Course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360" y="2872105"/>
            <a:ext cx="9702800" cy="379285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Neda .Hesam Mahmoudi Nezhad</a:t>
            </a:r>
          </a:p>
          <a:p>
            <a:pPr marL="0" indent="0" algn="ctr">
              <a:buNone/>
            </a:pP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8/11/2019</a:t>
            </a:r>
          </a:p>
          <a:p>
            <a:pPr marL="0" indent="0" algn="ctr">
              <a:buNone/>
            </a:pP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TUDelft</a:t>
            </a:r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Applied Physics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Imaging Physics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Charged Particle Optics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515" y="5880970"/>
            <a:ext cx="1454003" cy="56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92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4" y="186524"/>
            <a:ext cx="7742591" cy="3817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54" y="3998125"/>
            <a:ext cx="7738446" cy="2316681"/>
          </a:xfrm>
          <a:prstGeom prst="rect">
            <a:avLst/>
          </a:prstGeom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773" y="6106438"/>
            <a:ext cx="1454003" cy="56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10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42950" y="1419225"/>
            <a:ext cx="5876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chemeClr val="bg2"/>
                </a:solidFill>
              </a:rPr>
              <a:t>To be Continued….</a:t>
            </a:r>
            <a:endParaRPr lang="en-US" sz="5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9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0" y="779149"/>
            <a:ext cx="4451590" cy="2386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811" y="3698916"/>
            <a:ext cx="3221652" cy="2416239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16" y="3840726"/>
            <a:ext cx="2782696" cy="208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61" y="3596360"/>
            <a:ext cx="5272535" cy="2953764"/>
          </a:xfrm>
          <a:prstGeom prst="rect">
            <a:avLst/>
          </a:prstGeom>
        </p:spPr>
      </p:pic>
      <p:sp>
        <p:nvSpPr>
          <p:cNvPr id="10" name="Curved Down Arrow 9"/>
          <p:cNvSpPr/>
          <p:nvPr/>
        </p:nvSpPr>
        <p:spPr>
          <a:xfrm>
            <a:off x="5063412" y="468121"/>
            <a:ext cx="1692987" cy="5923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5668395" y="3407185"/>
            <a:ext cx="1489364" cy="4513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7808921" y="3438913"/>
            <a:ext cx="1489364" cy="4513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175" y="6227175"/>
            <a:ext cx="1272936" cy="49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664" y="468121"/>
            <a:ext cx="4730750" cy="3008889"/>
          </a:xfrm>
          <a:prstGeom prst="rect">
            <a:avLst/>
          </a:prstGeom>
        </p:spPr>
      </p:pic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812800" y="94259"/>
            <a:ext cx="10515600" cy="294674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Electrostatic Lens Optimization Using Genetic Algorithms</a:t>
            </a:r>
            <a:endParaRPr lang="en-US" sz="3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01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94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 using Genetic Algorithms </a:t>
            </a:r>
            <a:b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Python!?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3038474"/>
            <a:ext cx="10852150" cy="2701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Search in Google </a:t>
            </a:r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endParaRPr lang="en-US" dirty="0" smtClean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b="1" u="sng" dirty="0" smtClean="0">
                <a:solidFill>
                  <a:srgbClr val="7030A0"/>
                </a:solidFill>
              </a:rPr>
              <a:t>Continuous </a:t>
            </a:r>
            <a:r>
              <a:rPr lang="en-US" sz="3200" b="1" u="sng" dirty="0">
                <a:solidFill>
                  <a:srgbClr val="7030A0"/>
                </a:solidFill>
              </a:rPr>
              <a:t>Genetic Algorithm From Scratch With </a:t>
            </a:r>
            <a:r>
              <a:rPr lang="en-US" sz="3200" b="1" u="sng" dirty="0" smtClean="0">
                <a:solidFill>
                  <a:srgbClr val="7030A0"/>
                </a:solidFill>
              </a:rPr>
              <a:t>Python! </a:t>
            </a:r>
            <a:r>
              <a:rPr lang="en-US" sz="3200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 </a:t>
            </a:r>
          </a:p>
          <a:p>
            <a:pPr marL="0" indent="0">
              <a:buNone/>
            </a:pPr>
            <a:endParaRPr lang="en-US" sz="3200" b="1" u="sng" dirty="0" smtClean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rgbClr val="7030A0"/>
                </a:solidFill>
                <a:hlinkClick r:id="rId2"/>
              </a:rPr>
              <a:t>https://</a:t>
            </a:r>
            <a:r>
              <a:rPr lang="en-US" sz="1800" u="sng" dirty="0" smtClean="0">
                <a:solidFill>
                  <a:srgbClr val="7030A0"/>
                </a:solidFill>
                <a:hlinkClick r:id="rId2"/>
              </a:rPr>
              <a:t>towardsdatascience.com/continuous-genetic-algorithm-from-scratch-with-python-ff29deedd099</a:t>
            </a:r>
            <a:endParaRPr lang="en-US" sz="1800" u="sng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u="sng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912" y="6224733"/>
            <a:ext cx="1279199" cy="49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3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17" descr="http://www.ewh.ieee.org/soc/es/May2001/14/CROSS0.GIF">
            <a:extLst>
              <a:ext uri="{FF2B5EF4-FFF2-40B4-BE49-F238E27FC236}">
                <a16:creationId xmlns:a16="http://schemas.microsoft.com/office/drawing/2014/main" id="{A2B10954-DF41-4EAC-A461-897D7C56FD5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493" y="3633971"/>
            <a:ext cx="17272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 descr="http://www.ewh.ieee.org/soc/es/May2001/14/CROSSOV.GIF">
            <a:extLst>
              <a:ext uri="{FF2B5EF4-FFF2-40B4-BE49-F238E27FC236}">
                <a16:creationId xmlns:a16="http://schemas.microsoft.com/office/drawing/2014/main" id="{CFE2D945-7F13-4AE9-8CB2-CB6B8295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9" y="3623811"/>
            <a:ext cx="2232025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6" descr="http://www.ewh.ieee.org/soc/es/May2001/14/MUTATE.GIF">
            <a:extLst>
              <a:ext uri="{FF2B5EF4-FFF2-40B4-BE49-F238E27FC236}">
                <a16:creationId xmlns:a16="http://schemas.microsoft.com/office/drawing/2014/main" id="{5196BDBB-FBF8-4E5D-BBD2-41D97E093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9" y="5155748"/>
            <a:ext cx="22129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8" descr="http://www.ewh.ieee.org/soc/es/May2001/14/MUTATE0.GIF">
            <a:extLst>
              <a:ext uri="{FF2B5EF4-FFF2-40B4-BE49-F238E27FC236}">
                <a16:creationId xmlns:a16="http://schemas.microsoft.com/office/drawing/2014/main" id="{88816357-8EE1-41F7-9DE2-045B3B0ABDC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536" y="5217026"/>
            <a:ext cx="17272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5" name="Group 7">
            <a:extLst>
              <a:ext uri="{FF2B5EF4-FFF2-40B4-BE49-F238E27FC236}">
                <a16:creationId xmlns:a16="http://schemas.microsoft.com/office/drawing/2014/main" id="{900DE3CC-7F69-4130-8CA0-D86DFA308E85}"/>
              </a:ext>
            </a:extLst>
          </p:cNvPr>
          <p:cNvGrpSpPr>
            <a:grpSpLocks/>
          </p:cNvGrpSpPr>
          <p:nvPr/>
        </p:nvGrpSpPr>
        <p:grpSpPr bwMode="auto">
          <a:xfrm>
            <a:off x="4564318" y="5216709"/>
            <a:ext cx="2785111" cy="1234891"/>
            <a:chOff x="673820" y="3524823"/>
            <a:chExt cx="3505200" cy="1647825"/>
          </a:xfrm>
        </p:grpSpPr>
        <p:pic>
          <p:nvPicPr>
            <p:cNvPr id="22544" name="Picture 16">
              <a:extLst>
                <a:ext uri="{FF2B5EF4-FFF2-40B4-BE49-F238E27FC236}">
                  <a16:creationId xmlns:a16="http://schemas.microsoft.com/office/drawing/2014/main" id="{B5A1AF9D-E27D-4E00-92BB-60859E0891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820" y="3524823"/>
              <a:ext cx="3505200" cy="164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293DCE-1B00-4C75-8688-69095913F478}"/>
                </a:ext>
              </a:extLst>
            </p:cNvPr>
            <p:cNvSpPr txBox="1"/>
            <p:nvPr/>
          </p:nvSpPr>
          <p:spPr>
            <a:xfrm>
              <a:off x="1633612" y="3675374"/>
              <a:ext cx="1520859" cy="7700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nl-NL" sz="1050" dirty="0" err="1" smtClean="0">
                  <a:solidFill>
                    <a:schemeClr val="accent4">
                      <a:lumMod val="50000"/>
                    </a:schemeClr>
                  </a:solidFill>
                  <a:cs typeface="Arial" pitchFamily="34" charset="0"/>
                </a:rPr>
                <a:t>What</a:t>
              </a:r>
              <a:r>
                <a:rPr lang="nl-NL" sz="1050" dirty="0" smtClean="0">
                  <a:solidFill>
                    <a:schemeClr val="accent4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nl-NL" sz="1050" dirty="0">
                  <a:solidFill>
                    <a:schemeClr val="accent4">
                      <a:lumMod val="50000"/>
                    </a:schemeClr>
                  </a:solidFill>
                  <a:cs typeface="Arial" pitchFamily="34" charset="0"/>
                </a:rPr>
                <a:t>Happened?!</a:t>
              </a:r>
            </a:p>
            <a:p>
              <a:pPr>
                <a:defRPr/>
              </a:pPr>
              <a:r>
                <a:rPr lang="nl-NL" sz="1050" dirty="0">
                  <a:solidFill>
                    <a:schemeClr val="accent4">
                      <a:lumMod val="50000"/>
                    </a:schemeClr>
                  </a:solidFill>
                  <a:cs typeface="Arial" pitchFamily="34" charset="0"/>
                </a:rPr>
                <a:t>He </a:t>
              </a:r>
              <a:r>
                <a:rPr lang="nl-NL" sz="1050" dirty="0" err="1">
                  <a:solidFill>
                    <a:schemeClr val="accent4">
                      <a:lumMod val="50000"/>
                    </a:schemeClr>
                  </a:solidFill>
                  <a:cs typeface="Arial" pitchFamily="34" charset="0"/>
                </a:rPr>
                <a:t>doesn`t</a:t>
              </a:r>
              <a:r>
                <a:rPr lang="nl-NL" sz="1050" dirty="0">
                  <a:solidFill>
                    <a:schemeClr val="accent4">
                      <a:lumMod val="50000"/>
                    </a:schemeClr>
                  </a:solidFill>
                  <a:cs typeface="Arial" pitchFamily="34" charset="0"/>
                </a:rPr>
                <a:t> look like any of us!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AEA8D83-7A37-4C6C-9722-924EDFFE40F2}"/>
              </a:ext>
            </a:extLst>
          </p:cNvPr>
          <p:cNvSpPr txBox="1"/>
          <p:nvPr/>
        </p:nvSpPr>
        <p:spPr>
          <a:xfrm>
            <a:off x="896300" y="5106395"/>
            <a:ext cx="105322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nl-NL" sz="1600" b="1" dirty="0" err="1" smtClean="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Arial" pitchFamily="34" charset="0"/>
              </a:rPr>
              <a:t>Mutation</a:t>
            </a:r>
            <a:r>
              <a:rPr lang="nl-NL" sz="1600" b="1" dirty="0" smtClean="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Arial" pitchFamily="34" charset="0"/>
              </a:rPr>
              <a:t> </a:t>
            </a:r>
            <a:endParaRPr lang="nl-NL" sz="1600" b="1" dirty="0">
              <a:solidFill>
                <a:schemeClr val="accent4">
                  <a:lumMod val="50000"/>
                </a:schemeClr>
              </a:solidFill>
              <a:latin typeface="+mj-lt"/>
              <a:ea typeface="+mj-ea"/>
              <a:cs typeface="Arial" pitchFamily="34" charset="0"/>
            </a:endParaRPr>
          </a:p>
          <a:p>
            <a:pPr>
              <a:defRPr/>
            </a:pPr>
            <a:endParaRPr lang="nl-NL" sz="1200" dirty="0">
              <a:solidFill>
                <a:schemeClr val="accent4">
                  <a:lumMod val="50000"/>
                </a:schemeClr>
              </a:solidFill>
              <a:cs typeface="Arial" pitchFamily="34" charset="0"/>
            </a:endParaRPr>
          </a:p>
          <a:p>
            <a:pPr>
              <a:defRPr/>
            </a:pPr>
            <a:endParaRPr lang="nl-NL" dirty="0">
              <a:solidFill>
                <a:schemeClr val="accent4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22537" name="Group 11">
            <a:extLst>
              <a:ext uri="{FF2B5EF4-FFF2-40B4-BE49-F238E27FC236}">
                <a16:creationId xmlns:a16="http://schemas.microsoft.com/office/drawing/2014/main" id="{D271386B-06AD-48D5-86E9-94F2ECAB3412}"/>
              </a:ext>
            </a:extLst>
          </p:cNvPr>
          <p:cNvGrpSpPr>
            <a:grpSpLocks/>
          </p:cNvGrpSpPr>
          <p:nvPr/>
        </p:nvGrpSpPr>
        <p:grpSpPr bwMode="auto">
          <a:xfrm>
            <a:off x="4645568" y="3678489"/>
            <a:ext cx="2658111" cy="1261928"/>
            <a:chOff x="4572000" y="908720"/>
            <a:chExt cx="3381375" cy="2019300"/>
          </a:xfrm>
        </p:grpSpPr>
        <p:grpSp>
          <p:nvGrpSpPr>
            <p:cNvPr id="22538" name="Group 2">
              <a:extLst>
                <a:ext uri="{FF2B5EF4-FFF2-40B4-BE49-F238E27FC236}">
                  <a16:creationId xmlns:a16="http://schemas.microsoft.com/office/drawing/2014/main" id="{79013556-6D86-4C35-B266-A6F56F1683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908720"/>
              <a:ext cx="3381375" cy="2019300"/>
              <a:chOff x="755576" y="908720"/>
              <a:chExt cx="3381375" cy="2019300"/>
            </a:xfrm>
          </p:grpSpPr>
          <p:pic>
            <p:nvPicPr>
              <p:cNvPr id="22542" name="Picture 14">
                <a:extLst>
                  <a:ext uri="{FF2B5EF4-FFF2-40B4-BE49-F238E27FC236}">
                    <a16:creationId xmlns:a16="http://schemas.microsoft.com/office/drawing/2014/main" id="{7E20D63D-3CF1-496F-8573-2C94DA45EE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576" y="908720"/>
                <a:ext cx="3381375" cy="2019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8E432-CFCE-43AB-B354-F53028CDCCA4}"/>
                  </a:ext>
                </a:extLst>
              </p:cNvPr>
              <p:cNvSpPr txBox="1"/>
              <p:nvPr/>
            </p:nvSpPr>
            <p:spPr>
              <a:xfrm>
                <a:off x="1762916" y="1142486"/>
                <a:ext cx="1338023" cy="80931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nl-NL" sz="1050" dirty="0">
                    <a:solidFill>
                      <a:schemeClr val="accent4">
                        <a:lumMod val="50000"/>
                      </a:schemeClr>
                    </a:solidFill>
                    <a:cs typeface="Arial" pitchFamily="34" charset="0"/>
                  </a:rPr>
                  <a:t>Look! Our </a:t>
                </a:r>
                <a:r>
                  <a:rPr lang="nl-NL" sz="1050" dirty="0" err="1">
                    <a:solidFill>
                      <a:schemeClr val="accent4">
                        <a:lumMod val="50000"/>
                      </a:schemeClr>
                    </a:solidFill>
                    <a:cs typeface="Arial" pitchFamily="34" charset="0"/>
                  </a:rPr>
                  <a:t>Children</a:t>
                </a:r>
                <a:r>
                  <a:rPr lang="nl-NL" sz="1050" dirty="0">
                    <a:solidFill>
                      <a:schemeClr val="accent4">
                        <a:lumMod val="50000"/>
                      </a:schemeClr>
                    </a:solidFill>
                    <a:cs typeface="Arial" pitchFamily="34" charset="0"/>
                  </a:rPr>
                  <a:t> look just like us!</a:t>
                </a:r>
              </a:p>
            </p:txBody>
          </p:sp>
        </p:grpSp>
        <p:grpSp>
          <p:nvGrpSpPr>
            <p:cNvPr id="22539" name="Group 4">
              <a:extLst>
                <a:ext uri="{FF2B5EF4-FFF2-40B4-BE49-F238E27FC236}">
                  <a16:creationId xmlns:a16="http://schemas.microsoft.com/office/drawing/2014/main" id="{5E3E469C-DC2A-4B34-AA25-67E88B2F67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6971" y="2348880"/>
              <a:ext cx="535349" cy="507132"/>
              <a:chOff x="1354566" y="1772816"/>
              <a:chExt cx="1114425" cy="1028700"/>
            </a:xfrm>
          </p:grpSpPr>
          <p:pic>
            <p:nvPicPr>
              <p:cNvPr id="22540" name="Picture 17">
                <a:extLst>
                  <a:ext uri="{FF2B5EF4-FFF2-40B4-BE49-F238E27FC236}">
                    <a16:creationId xmlns:a16="http://schemas.microsoft.com/office/drawing/2014/main" id="{690B6171-281C-4E01-81EE-B02A2736E3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4566" y="1772816"/>
                <a:ext cx="1114425" cy="1028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41" name="Picture 18">
                <a:extLst>
                  <a:ext uri="{FF2B5EF4-FFF2-40B4-BE49-F238E27FC236}">
                    <a16:creationId xmlns:a16="http://schemas.microsoft.com/office/drawing/2014/main" id="{D0FEAE60-8B16-4AF7-A68B-A95D3CD904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0685" y="2323876"/>
                <a:ext cx="1038306" cy="453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9" name="Picture 4" descr="http://www.ewh.ieee.org/soc/es/May2001/14/GAPROC0.GIF">
            <a:extLst>
              <a:ext uri="{FF2B5EF4-FFF2-40B4-BE49-F238E27FC236}">
                <a16:creationId xmlns:a16="http://schemas.microsoft.com/office/drawing/2014/main" id="{D7B03A1C-9C7B-47CD-9E7E-0A25950CDEA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43" y="609277"/>
            <a:ext cx="5149215" cy="276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Content Placeholder 6">
            <a:extLst>
              <a:ext uri="{FF2B5EF4-FFF2-40B4-BE49-F238E27FC236}">
                <a16:creationId xmlns:a16="http://schemas.microsoft.com/office/drawing/2014/main" id="{2253FE7E-5316-442A-A97D-C17452E583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5304" y="545894"/>
            <a:ext cx="4471210" cy="576713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D5B8462-3D5F-42EC-9A7F-084E857CC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0536" y="3571811"/>
            <a:ext cx="1122680" cy="480131"/>
          </a:xfr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nl-NL" sz="1600" b="1" dirty="0">
                <a:solidFill>
                  <a:schemeClr val="accent4">
                    <a:lumMod val="50000"/>
                  </a:schemeClr>
                </a:solidFill>
                <a:cs typeface="Arial" pitchFamily="34" charset="0"/>
              </a:rPr>
              <a:t>Crossover</a:t>
            </a:r>
            <a:r>
              <a:rPr lang="nl-NL" b="1" dirty="0">
                <a:solidFill>
                  <a:schemeClr val="accent4">
                    <a:lumMod val="50000"/>
                  </a:schemeClr>
                </a:solidFill>
                <a:cs typeface="Arial" pitchFamily="34" charset="0"/>
              </a:rPr>
              <a:t/>
            </a:r>
            <a:br>
              <a:rPr lang="nl-NL" b="1" dirty="0">
                <a:solidFill>
                  <a:schemeClr val="accent4">
                    <a:lumMod val="50000"/>
                  </a:schemeClr>
                </a:solidFill>
                <a:cs typeface="Arial" pitchFamily="34" charset="0"/>
              </a:rPr>
            </a:br>
            <a:endParaRPr lang="nl-NL" sz="1200" b="1" dirty="0">
              <a:solidFill>
                <a:schemeClr val="accent4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3" name="Curved Down Arrow 22"/>
          <p:cNvSpPr/>
          <p:nvPr/>
        </p:nvSpPr>
        <p:spPr>
          <a:xfrm>
            <a:off x="6178515" y="331169"/>
            <a:ext cx="2551953" cy="11425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" descr="Related ima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664" y="6369485"/>
            <a:ext cx="1158447" cy="45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77816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02" y="148674"/>
            <a:ext cx="5753599" cy="23547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02" y="5800487"/>
            <a:ext cx="5677392" cy="969831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6177030" y="393126"/>
            <a:ext cx="38100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https://miro.medium.com/max/2030/1*uWoHbvSKG2mazwlIq6ZsWA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10" y="5115294"/>
            <a:ext cx="3741136" cy="12820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Curved Connector 21"/>
          <p:cNvCxnSpPr/>
          <p:nvPr/>
        </p:nvCxnSpPr>
        <p:spPr>
          <a:xfrm>
            <a:off x="10086967" y="5003075"/>
            <a:ext cx="596901" cy="501094"/>
          </a:xfrm>
          <a:prstGeom prst="curvedConnector3">
            <a:avLst>
              <a:gd name="adj1" fmla="val 128723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387600" y="408442"/>
            <a:ext cx="527050" cy="236956"/>
          </a:xfrm>
          <a:prstGeom prst="ellips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792461" y="341128"/>
            <a:ext cx="1364516" cy="296592"/>
          </a:xfrm>
          <a:prstGeom prst="ellips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80417" y="279510"/>
            <a:ext cx="5505938" cy="646331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-Calling functions from python library, such as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randint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gauss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591798" y="1087345"/>
            <a:ext cx="5507674" cy="923330"/>
            <a:chOff x="6591798" y="960345"/>
            <a:chExt cx="565735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591798" y="960345"/>
              <a:ext cx="5657352" cy="92333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-Define function  “individual” to create Individuals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Input: “number of Genes”, “upper limit”, “lower limit”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Output: an “Individual” 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8296642" y="990548"/>
              <a:ext cx="1111250" cy="318955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1905374" y="753592"/>
            <a:ext cx="527050" cy="236956"/>
          </a:xfrm>
          <a:prstGeom prst="ellips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90226" y="241116"/>
            <a:ext cx="527050" cy="236956"/>
          </a:xfrm>
          <a:prstGeom prst="ellips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927599" y="558218"/>
            <a:ext cx="527050" cy="236956"/>
          </a:xfrm>
          <a:prstGeom prst="ellips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46619" y="776124"/>
            <a:ext cx="693829" cy="228470"/>
          </a:xfrm>
          <a:prstGeom prst="ellips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39800" y="1079499"/>
            <a:ext cx="932702" cy="267377"/>
          </a:xfrm>
          <a:prstGeom prst="ellipse">
            <a:avLst/>
          </a:prstGeom>
          <a:solidFill>
            <a:srgbClr val="7030A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483469" y="2797612"/>
            <a:ext cx="5614267" cy="1200329"/>
            <a:chOff x="6483469" y="2988112"/>
            <a:chExt cx="5614267" cy="1200329"/>
          </a:xfrm>
        </p:grpSpPr>
        <p:sp>
          <p:nvSpPr>
            <p:cNvPr id="33" name="TextBox 32"/>
            <p:cNvSpPr txBox="1"/>
            <p:nvPr/>
          </p:nvSpPr>
          <p:spPr>
            <a:xfrm>
              <a:off x="6483469" y="2988112"/>
              <a:ext cx="5614267" cy="120032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-Define function “Population” to create many Individuals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Input: “number of individuals”, “number of Genes”, “upper limit”, “lower limit”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Output: N “</a:t>
              </a:r>
              <a:r>
                <a:rPr lang="en-US" dirty="0" err="1" smtClean="0">
                  <a:solidFill>
                    <a:schemeClr val="accent6">
                      <a:lumMod val="50000"/>
                    </a:schemeClr>
                  </a:solidFill>
                </a:rPr>
                <a:t>Individual”s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8207742" y="3030948"/>
              <a:ext cx="1111250" cy="287748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483469" y="4079745"/>
            <a:ext cx="5614267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-Define function “Fitness Calculation” to calculate fitness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Input: “individual”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Output: fitness value of the individual </a:t>
            </a:r>
          </a:p>
        </p:txBody>
      </p:sp>
      <p:sp>
        <p:nvSpPr>
          <p:cNvPr id="45" name="Oval 44"/>
          <p:cNvSpPr/>
          <p:nvPr/>
        </p:nvSpPr>
        <p:spPr>
          <a:xfrm>
            <a:off x="8107036" y="4092445"/>
            <a:ext cx="1906914" cy="353068"/>
          </a:xfrm>
          <a:prstGeom prst="ellipse">
            <a:avLst/>
          </a:prstGeom>
          <a:solidFill>
            <a:srgbClr val="7030A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02" y="2636628"/>
            <a:ext cx="5745978" cy="2324301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787400" y="2706579"/>
            <a:ext cx="863600" cy="287748"/>
          </a:xfrm>
          <a:prstGeom prst="ellipse">
            <a:avLst/>
          </a:prstGeom>
          <a:solidFill>
            <a:srgbClr val="7030A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91" y="4152377"/>
            <a:ext cx="5683655" cy="1605207"/>
          </a:xfrm>
          <a:prstGeom prst="rect">
            <a:avLst/>
          </a:prstGeom>
        </p:spPr>
      </p:pic>
      <p:sp>
        <p:nvSpPr>
          <p:cNvPr id="51" name="Oval 50"/>
          <p:cNvSpPr/>
          <p:nvPr/>
        </p:nvSpPr>
        <p:spPr>
          <a:xfrm>
            <a:off x="753276" y="4109474"/>
            <a:ext cx="1182213" cy="258019"/>
          </a:xfrm>
          <a:prstGeom prst="ellipse">
            <a:avLst/>
          </a:prstGeom>
          <a:solidFill>
            <a:srgbClr val="7030A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6102469" y="3085549"/>
            <a:ext cx="38100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6190092" y="4312945"/>
            <a:ext cx="38100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455" y="6192877"/>
            <a:ext cx="1454003" cy="56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12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44" y="262566"/>
            <a:ext cx="6613912" cy="3152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44" y="3394547"/>
            <a:ext cx="6613912" cy="3237855"/>
          </a:xfrm>
          <a:prstGeom prst="rect">
            <a:avLst/>
          </a:prstGeom>
        </p:spPr>
      </p:pic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036" y="6065341"/>
            <a:ext cx="1454003" cy="56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7189940" y="2501105"/>
            <a:ext cx="4832639" cy="1477328"/>
            <a:chOff x="6270526" y="3030948"/>
            <a:chExt cx="5614267" cy="1477328"/>
          </a:xfrm>
        </p:grpSpPr>
        <p:sp>
          <p:nvSpPr>
            <p:cNvPr id="12" name="TextBox 11"/>
            <p:cNvSpPr txBox="1"/>
            <p:nvPr/>
          </p:nvSpPr>
          <p:spPr>
            <a:xfrm>
              <a:off x="6270526" y="3030948"/>
              <a:ext cx="5614267" cy="147732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-Define function “Selection ” to select best Individuals to bring into next generation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Input: “individuals”, “generation”, “method of selection”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Output: N best selected “</a:t>
              </a:r>
              <a:r>
                <a:rPr lang="en-US" dirty="0" err="1" smtClean="0">
                  <a:solidFill>
                    <a:schemeClr val="accent6">
                      <a:lumMod val="50000"/>
                    </a:schemeClr>
                  </a:solidFill>
                </a:rPr>
                <a:t>Individual”s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8207740" y="3062263"/>
              <a:ext cx="1147804" cy="287748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6885648" y="3134994"/>
            <a:ext cx="38100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7616" y="262566"/>
            <a:ext cx="594988" cy="287748"/>
          </a:xfrm>
          <a:prstGeom prst="ellipse">
            <a:avLst/>
          </a:prstGeom>
          <a:solidFill>
            <a:srgbClr val="7030A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61" y="343453"/>
            <a:ext cx="7447805" cy="2476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61" y="2820168"/>
            <a:ext cx="7447805" cy="2301439"/>
          </a:xfrm>
          <a:prstGeom prst="rect">
            <a:avLst/>
          </a:prstGeom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666" y="6081386"/>
            <a:ext cx="1454003" cy="56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906328" y="1655598"/>
            <a:ext cx="4087341" cy="2031325"/>
            <a:chOff x="6270526" y="3030948"/>
            <a:chExt cx="5614267" cy="2031325"/>
          </a:xfrm>
        </p:grpSpPr>
        <p:sp>
          <p:nvSpPr>
            <p:cNvPr id="8" name="TextBox 7"/>
            <p:cNvSpPr txBox="1"/>
            <p:nvPr/>
          </p:nvSpPr>
          <p:spPr>
            <a:xfrm>
              <a:off x="6270526" y="3030948"/>
              <a:ext cx="5614267" cy="203132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-Define function “pairing ” to choose how many of the best Individuals we want to keep and bring into next generation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Input: selected N “individuals”, “</a:t>
              </a:r>
              <a:r>
                <a:rPr lang="en-US" dirty="0" err="1" smtClean="0">
                  <a:solidFill>
                    <a:schemeClr val="accent6">
                      <a:lumMod val="50000"/>
                    </a:schemeClr>
                  </a:solidFill>
                </a:rPr>
                <a:t>elit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”, “method of pairing”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Output: N new “</a:t>
              </a:r>
              <a:r>
                <a:rPr lang="en-US" dirty="0" err="1" smtClean="0">
                  <a:solidFill>
                    <a:schemeClr val="accent6">
                      <a:lumMod val="50000"/>
                    </a:schemeClr>
                  </a:solidFill>
                </a:rPr>
                <a:t>Individual”s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 ,called “parents”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594861" y="3093578"/>
              <a:ext cx="1147804" cy="287748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7592497" y="2427986"/>
            <a:ext cx="38100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1648" y="343453"/>
            <a:ext cx="576801" cy="306537"/>
          </a:xfrm>
          <a:prstGeom prst="ellipse">
            <a:avLst/>
          </a:prstGeom>
          <a:solidFill>
            <a:srgbClr val="7030A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38" y="424042"/>
            <a:ext cx="6915273" cy="3177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02" y="3582807"/>
            <a:ext cx="6915272" cy="2918713"/>
          </a:xfrm>
          <a:prstGeom prst="rect">
            <a:avLst/>
          </a:prstGeom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929" y="6106438"/>
            <a:ext cx="1454003" cy="56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78775" y="997286"/>
            <a:ext cx="4087341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-Define function “mating ” to combine (crossover), the individuals to create new individuals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Input: N selected “individuals” (=parents ), “method of mating”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Output: N new “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individulas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” (children) , called “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offsprings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8" name="Oval 7"/>
          <p:cNvSpPr/>
          <p:nvPr/>
        </p:nvSpPr>
        <p:spPr>
          <a:xfrm>
            <a:off x="601249" y="488514"/>
            <a:ext cx="482252" cy="223275"/>
          </a:xfrm>
          <a:prstGeom prst="ellipse">
            <a:avLst/>
          </a:prstGeom>
          <a:solidFill>
            <a:srgbClr val="7030A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7282" y="3666329"/>
            <a:ext cx="594988" cy="287748"/>
          </a:xfrm>
          <a:prstGeom prst="ellipse">
            <a:avLst/>
          </a:prstGeom>
          <a:solidFill>
            <a:srgbClr val="7030A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424951" y="3854044"/>
            <a:ext cx="896496" cy="287748"/>
          </a:xfrm>
          <a:prstGeom prst="ellipse">
            <a:avLst/>
          </a:prstGeom>
          <a:solidFill>
            <a:srgbClr val="7030A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424951" y="1045442"/>
            <a:ext cx="594988" cy="287748"/>
          </a:xfrm>
          <a:prstGeom prst="ellipse">
            <a:avLst/>
          </a:prstGeom>
          <a:solidFill>
            <a:srgbClr val="7030A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78774" y="3810203"/>
            <a:ext cx="4087341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-Define function “mutation” to insert some mutated individuals among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Input: N selected “individuals”, “method of mutation”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Output: N “mutated individuals”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204190" y="1689100"/>
            <a:ext cx="38100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204190" y="4444092"/>
            <a:ext cx="38100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5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68" y="185240"/>
            <a:ext cx="7658764" cy="4138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68" y="4319170"/>
            <a:ext cx="7658764" cy="2309060"/>
          </a:xfrm>
          <a:prstGeom prst="rect">
            <a:avLst/>
          </a:prstGeom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929" y="6137753"/>
            <a:ext cx="1454003" cy="56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9875888" y="2640715"/>
            <a:ext cx="1453904" cy="360772"/>
          </a:xfrm>
          <a:prstGeom prst="ellipse">
            <a:avLst/>
          </a:prstGeom>
          <a:solidFill>
            <a:srgbClr val="7030A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27624" y="2640715"/>
            <a:ext cx="4064376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-Define function “next generation”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Input: generation, upper-limit, lower-limit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Output: next generation of individuals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760032" y="3031329"/>
            <a:ext cx="38100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4629" y="231732"/>
            <a:ext cx="991645" cy="264127"/>
          </a:xfrm>
          <a:prstGeom prst="ellipse">
            <a:avLst/>
          </a:prstGeom>
          <a:solidFill>
            <a:srgbClr val="7030A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333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352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1_Office Theme</vt:lpstr>
      <vt:lpstr>Project  for  Casimir Programming Course</vt:lpstr>
      <vt:lpstr>Electrostatic Lens Optimization Using Genetic Algorithms</vt:lpstr>
      <vt:lpstr>Optimization using Genetic Algorithms  By Python!?</vt:lpstr>
      <vt:lpstr>Crossover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for  Casimir Programming Course</dc:title>
  <dc:creator>Neda Hesam Mahmoudi Nezhad - TNW</dc:creator>
  <cp:lastModifiedBy>Neda Hesam Mahmoudi Nezhad - TNW</cp:lastModifiedBy>
  <cp:revision>54</cp:revision>
  <dcterms:created xsi:type="dcterms:W3CDTF">2019-11-07T20:45:40Z</dcterms:created>
  <dcterms:modified xsi:type="dcterms:W3CDTF">2019-11-08T12:57:09Z</dcterms:modified>
</cp:coreProperties>
</file>