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766" r:id="rId2"/>
  </p:sldIdLst>
  <p:sldSz cx="9144000" cy="6858000" type="screen4x3"/>
  <p:notesSz cx="7315200" cy="96012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0" pos="448" userDrawn="1">
          <p15:clr>
            <a:srgbClr val="A4A3A4"/>
          </p15:clr>
        </p15:guide>
        <p15:guide id="11" orient="horz" pos="2160">
          <p15:clr>
            <a:srgbClr val="A4A3A4"/>
          </p15:clr>
        </p15:guide>
        <p15:guide id="12" orient="horz" pos="3363" userDrawn="1">
          <p15:clr>
            <a:srgbClr val="A4A3A4"/>
          </p15:clr>
        </p15:guide>
        <p15:guide id="13" orient="horz" pos="1392" userDrawn="1">
          <p15:clr>
            <a:srgbClr val="A4A3A4"/>
          </p15:clr>
        </p15:guide>
        <p15:guide id="14" pos="2640" userDrawn="1">
          <p15:clr>
            <a:srgbClr val="A4A3A4"/>
          </p15:clr>
        </p15:guide>
        <p15:guide id="15" pos="3216" userDrawn="1">
          <p15:clr>
            <a:srgbClr val="A4A3A4"/>
          </p15:clr>
        </p15:guide>
        <p15:guide id="16" pos="5568" userDrawn="1">
          <p15:clr>
            <a:srgbClr val="A4A3A4"/>
          </p15:clr>
        </p15:guide>
        <p15:guide id="17" orient="horz" pos="3301" userDrawn="1">
          <p15:clr>
            <a:srgbClr val="A4A3A4"/>
          </p15:clr>
        </p15:guide>
        <p15:guide id="18" orient="horz" pos="3528" userDrawn="1">
          <p15:clr>
            <a:srgbClr val="A4A3A4"/>
          </p15:clr>
        </p15:guide>
        <p15:guide id="19" orient="horz" pos="2760" userDrawn="1">
          <p15:clr>
            <a:srgbClr val="A4A3A4"/>
          </p15:clr>
        </p15:guide>
        <p15:guide id="20" orient="horz" pos="1320" userDrawn="1">
          <p15:clr>
            <a:srgbClr val="A4A3A4"/>
          </p15:clr>
        </p15:guide>
        <p15:guide id="21" orient="horz" pos="912" userDrawn="1">
          <p15:clr>
            <a:srgbClr val="A4A3A4"/>
          </p15:clr>
        </p15:guide>
        <p15:guide id="22" orient="horz" pos="15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danov, Bogdan" initials="BN" lastIdx="1" clrIdx="0">
    <p:extLst>
      <p:ext uri="{19B8F6BF-5375-455C-9EA6-DF929625EA0E}">
        <p15:presenceInfo xmlns:p15="http://schemas.microsoft.com/office/powerpoint/2012/main" userId="Nedanov, Bogd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65A"/>
    <a:srgbClr val="08DA71"/>
    <a:srgbClr val="77A721"/>
    <a:srgbClr val="79AA22"/>
    <a:srgbClr val="069C51"/>
    <a:srgbClr val="575757"/>
    <a:srgbClr val="000000"/>
    <a:srgbClr val="FFCD00"/>
    <a:srgbClr val="ED8B00"/>
    <a:srgbClr val="DB29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50" autoAdjust="0"/>
    <p:restoredTop sz="84637" autoAdjust="0"/>
  </p:normalViewPr>
  <p:slideViewPr>
    <p:cSldViewPr snapToGrid="0" showGuides="1">
      <p:cViewPr varScale="1">
        <p:scale>
          <a:sx n="60" d="100"/>
          <a:sy n="60" d="100"/>
        </p:scale>
        <p:origin x="1644" y="36"/>
      </p:cViewPr>
      <p:guideLst>
        <p:guide pos="448"/>
        <p:guide orient="horz" pos="2160"/>
        <p:guide orient="horz" pos="3363"/>
        <p:guide orient="horz" pos="1392"/>
        <p:guide pos="2640"/>
        <p:guide pos="3216"/>
        <p:guide pos="5568"/>
        <p:guide orient="horz" pos="3301"/>
        <p:guide orient="horz" pos="3528"/>
        <p:guide orient="horz" pos="2760"/>
        <p:guide orient="horz" pos="1320"/>
        <p:guide orient="horz" pos="912"/>
        <p:guide orient="horz" pos="1584"/>
      </p:guideLst>
    </p:cSldViewPr>
  </p:slideViewPr>
  <p:outlineViewPr>
    <p:cViewPr>
      <p:scale>
        <a:sx n="33" d="100"/>
        <a:sy n="33" d="100"/>
      </p:scale>
      <p:origin x="0" y="-59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notesViewPr>
    <p:cSldViewPr snapToGrid="0" showGuides="1">
      <p:cViewPr varScale="1">
        <p:scale>
          <a:sx n="57" d="100"/>
          <a:sy n="57" d="100"/>
        </p:scale>
        <p:origin x="1992" y="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 smtClean="0">
                <a:latin typeface="Arial" panose="020B0604020202020204" pitchFamily="34" charset="0"/>
              </a:rPr>
              <a:t>3/9/2017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8" tIns="49238" rIns="98478" bIns="49238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8478" tIns="49238" rIns="98478" bIns="4923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 Xinran, He et al., Practical Lessons from Predicting Clicks</a:t>
            </a:r>
            <a:r>
              <a:rPr lang="en-US" baseline="0" dirty="0" smtClean="0"/>
              <a:t> on Ads at Facebook, </a:t>
            </a:r>
            <a:r>
              <a:rPr lang="en-US" b="1" baseline="0" dirty="0" smtClean="0"/>
              <a:t>Internal Workshop on Data Mining for Online Advertising</a:t>
            </a:r>
            <a:r>
              <a:rPr lang="en-US" baseline="0" dirty="0" smtClean="0"/>
              <a:t>,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85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1"/>
          </p:nvPr>
        </p:nvSpPr>
        <p:spPr>
          <a:xfrm>
            <a:off x="1879392" y="727200"/>
            <a:ext cx="5400000" cy="54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77992" y="5864229"/>
            <a:ext cx="419400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1600" b="0">
                <a:solidFill>
                  <a:schemeClr val="bg1"/>
                </a:solidFill>
              </a:defRPr>
            </a:lvl2pPr>
            <a:lvl3pPr marL="0" indent="0" algn="l"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title style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6238" y="6381750"/>
            <a:ext cx="4195762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377991" y="378000"/>
            <a:ext cx="1620000" cy="307976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11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4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9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4557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76238" y="1705669"/>
            <a:ext cx="790575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76238" y="3429000"/>
            <a:ext cx="79057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95150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6238" y="1628774"/>
            <a:ext cx="6864277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4751388" y="6477000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376238" y="6477000"/>
            <a:ext cx="4016375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8815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6238" y="1627200"/>
            <a:ext cx="6958012" cy="475958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4751388" y="6477000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376238" y="6477000"/>
            <a:ext cx="4016375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5676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6238" y="1628774"/>
            <a:ext cx="6958012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4751388" y="6477000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376238" y="6477000"/>
            <a:ext cx="4016375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37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6238" y="1628774"/>
            <a:ext cx="6958012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4751388" y="6477000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376238" y="6477000"/>
            <a:ext cx="4016375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4867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6238" y="1628774"/>
            <a:ext cx="6958012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tx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02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76238" y="1665288"/>
            <a:ext cx="6958012" cy="4716463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tabLst>
                <a:tab pos="6729413" algn="r"/>
              </a:tabLst>
              <a:defRPr/>
            </a:lvl1pPr>
            <a:lvl2pPr marL="127000" indent="-127000">
              <a:tabLst>
                <a:tab pos="6729413" algn="r"/>
              </a:tabLst>
              <a:defRPr/>
            </a:lvl2pPr>
            <a:lvl3pPr marL="279400" indent="-127000">
              <a:tabLst>
                <a:tab pos="6729413" algn="r"/>
              </a:tabLst>
              <a:defRPr/>
            </a:lvl3pPr>
            <a:lvl4pPr marL="431800" indent="-127000">
              <a:tabLst>
                <a:tab pos="6729413" algn="r"/>
              </a:tabLst>
              <a:defRPr/>
            </a:lvl4pPr>
            <a:lvl5pPr marL="584200" indent="-127000">
              <a:tabLst>
                <a:tab pos="5029200" algn="r"/>
              </a:tabLst>
              <a:defRPr baseline="0"/>
            </a:lvl5pPr>
            <a:lvl6pPr>
              <a:tabLst>
                <a:tab pos="6729413" algn="r"/>
              </a:tabLst>
              <a:defRPr/>
            </a:lvl6pPr>
            <a:lvl7pPr>
              <a:tabLst>
                <a:tab pos="6729413" algn="r"/>
              </a:tabLst>
              <a:defRPr/>
            </a:lvl7pPr>
            <a:lvl8pPr>
              <a:tabLst>
                <a:tab pos="6729413" algn="r"/>
              </a:tabLst>
              <a:defRPr/>
            </a:lvl8pPr>
            <a:lvl9pPr>
              <a:tabLst>
                <a:tab pos="6729413" algn="r"/>
              </a:tabLst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9" y="317499"/>
            <a:ext cx="8385174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365108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8" y="317501"/>
            <a:ext cx="8391525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4087763" y="1701801"/>
            <a:ext cx="4680000" cy="4679950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376238" y="1665288"/>
            <a:ext cx="3342322" cy="4716463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39790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6985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376238" y="1665288"/>
            <a:ext cx="8374062" cy="4716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10911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7176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76238" y="317499"/>
            <a:ext cx="8371762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376238" y="1665288"/>
            <a:ext cx="8374062" cy="471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26471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1"/>
          </p:nvPr>
        </p:nvSpPr>
        <p:spPr>
          <a:xfrm>
            <a:off x="1867360" y="727200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76238" y="5864229"/>
            <a:ext cx="419576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6238" y="6381750"/>
            <a:ext cx="4195762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377991" y="378000"/>
            <a:ext cx="1620000" cy="307976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8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30794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7176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76238" y="317499"/>
            <a:ext cx="8371762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376238" y="1700213"/>
            <a:ext cx="8374062" cy="46789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7789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376239" y="2051999"/>
            <a:ext cx="8391524" cy="4069013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76239" y="1665289"/>
            <a:ext cx="8391524" cy="39211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97029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378000" y="2051999"/>
            <a:ext cx="2662162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76237" y="1665289"/>
            <a:ext cx="2671763" cy="39211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3227388" y="2051999"/>
            <a:ext cx="2671212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3227388" y="1665289"/>
            <a:ext cx="2671211" cy="39211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6094797" y="2051999"/>
            <a:ext cx="2672965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6094797" y="1659145"/>
            <a:ext cx="2672966" cy="398256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50816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8" y="317499"/>
            <a:ext cx="8402002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40200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376238" y="1665288"/>
            <a:ext cx="3979184" cy="4716461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4786154" y="1665288"/>
            <a:ext cx="3992086" cy="4716461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2891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500"/>
            <a:ext cx="8391525" cy="334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376237" y="1665288"/>
            <a:ext cx="3979185" cy="471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200" algn="r"/>
              </a:tabLst>
              <a:defRPr sz="1600"/>
            </a:lvl1pPr>
            <a:lvl2pPr>
              <a:tabLst>
                <a:tab pos="5029200" algn="r"/>
              </a:tabLst>
              <a:defRPr sz="1600"/>
            </a:lvl2pPr>
            <a:lvl3pPr>
              <a:tabLst>
                <a:tab pos="5029200" algn="r"/>
              </a:tabLst>
              <a:defRPr sz="1600"/>
            </a:lvl3pPr>
            <a:lvl4pPr>
              <a:tabLst>
                <a:tab pos="5029200" algn="r"/>
              </a:tabLst>
              <a:defRPr sz="1600"/>
            </a:lvl4pPr>
            <a:lvl5pPr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4787999" y="1665288"/>
            <a:ext cx="3979763" cy="471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200" algn="r"/>
              </a:tabLst>
              <a:defRPr sz="1600"/>
            </a:lvl1pPr>
            <a:lvl2pPr>
              <a:tabLst>
                <a:tab pos="5029200" algn="r"/>
              </a:tabLst>
              <a:defRPr sz="1600"/>
            </a:lvl2pPr>
            <a:lvl3pPr>
              <a:tabLst>
                <a:tab pos="5029200" algn="r"/>
              </a:tabLst>
              <a:defRPr sz="1600"/>
            </a:lvl3pPr>
            <a:lvl4pPr>
              <a:tabLst>
                <a:tab pos="5029200" algn="r"/>
              </a:tabLst>
              <a:defRPr sz="1600"/>
            </a:lvl4pPr>
            <a:lvl5pPr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10363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2975871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4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376239" y="1665288"/>
            <a:ext cx="4016374" cy="4455725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tabLst>
                <a:tab pos="5029200" algn="r"/>
              </a:tabLst>
              <a:defRPr sz="1200"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 sz="1200"/>
            </a:lvl2pPr>
            <a:lvl3pPr marL="279400" indent="-1270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sz="1200"/>
            </a:lvl3pPr>
            <a:lvl4pPr marL="431800" indent="-1270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 sz="1200"/>
            </a:lvl4pPr>
            <a:lvl5pPr marL="584200" indent="-1270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sz="1200" baseline="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4755915" y="2125013"/>
            <a:ext cx="4011847" cy="3996000"/>
          </a:xfr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755917" y="1665288"/>
            <a:ext cx="4011846" cy="42068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79466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4668824" y="2125013"/>
            <a:ext cx="4206240" cy="3996000"/>
          </a:xfr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755916" y="1665288"/>
            <a:ext cx="4011847" cy="42068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265735" y="2125013"/>
            <a:ext cx="4206240" cy="3996000"/>
          </a:xfr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7" y="1665288"/>
            <a:ext cx="4004298" cy="42068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02856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9" y="317499"/>
            <a:ext cx="8391524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376237" y="1665288"/>
            <a:ext cx="3323893" cy="4716463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087762" y="1700213"/>
            <a:ext cx="4680000" cy="4681537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8902747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8" y="317500"/>
            <a:ext cx="8391525" cy="334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683411" y="1658680"/>
            <a:ext cx="3084351" cy="472307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200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376238" y="1665288"/>
            <a:ext cx="4879761" cy="4716462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9" y="651600"/>
            <a:ext cx="8391524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01985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0"/>
            <a:ext cx="8391525" cy="3341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6237" y="1700213"/>
            <a:ext cx="2029968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2495412" y="1700213"/>
            <a:ext cx="2029968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614587" y="1700213"/>
            <a:ext cx="2029968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33763" y="1700213"/>
            <a:ext cx="2029968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76237" y="3108509"/>
            <a:ext cx="2029968" cy="3264408"/>
          </a:xfrm>
        </p:spPr>
        <p:txBody>
          <a:bodyPr/>
          <a:lstStyle>
            <a:lvl1pPr marL="0" indent="0" algn="l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Tx/>
              <a:buNone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lang="en-US" sz="1200" b="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21995" y="3108509"/>
            <a:ext cx="2029968" cy="3264408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/>
            </a:lvl1pPr>
            <a:lvl2pPr>
              <a:defRPr lang="en-US" noProof="0" smtClean="0"/>
            </a:lvl2pPr>
            <a:lvl3pPr>
              <a:defRPr lang="en-US" b="0" noProof="0" smtClean="0"/>
            </a:lvl3pPr>
            <a:lvl4pPr>
              <a:defRPr lang="en-US" b="0" noProof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99116" y="3108509"/>
            <a:ext cx="2029968" cy="3264408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744875" y="3108509"/>
            <a:ext cx="2029968" cy="3264408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/>
            </a:lvl1pPr>
            <a:lvl2pPr>
              <a:defRPr lang="en-US" noProof="0" smtClean="0"/>
            </a:lvl2pPr>
            <a:lvl3pPr>
              <a:defRPr lang="en-US" b="0" noProof="0" smtClean="0"/>
            </a:lvl3pPr>
            <a:lvl4pPr>
              <a:defRPr lang="en-US" b="0" noProof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376237" y="651600"/>
            <a:ext cx="8391526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30325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2502000" y="1368000"/>
            <a:ext cx="4140000" cy="414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4200"/>
              </a:lnSpc>
              <a:defRPr sz="36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377992" y="5864229"/>
            <a:ext cx="419400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6238" y="6381750"/>
            <a:ext cx="4195762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377991" y="378000"/>
            <a:ext cx="1620000" cy="307976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11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4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9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5008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0"/>
            <a:ext cx="8391525" cy="3341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78000" y="1707173"/>
            <a:ext cx="4122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68064" y="1700213"/>
            <a:ext cx="4106300" cy="60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378000" y="4065173"/>
            <a:ext cx="4122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4668064" y="4065173"/>
            <a:ext cx="41063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378000" y="1880213"/>
            <a:ext cx="1476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4668064" y="1880213"/>
            <a:ext cx="1476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378000" y="4256213"/>
            <a:ext cx="1476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4668064" y="4256213"/>
            <a:ext cx="1476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012612" y="1880213"/>
            <a:ext cx="2466000" cy="1944000"/>
          </a:xfr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 lang="en-US" noProof="0" dirty="0" smtClean="0"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defRPr lang="en-US" noProof="0" dirty="0" smtClean="0"/>
            </a:lvl2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297420" y="1880213"/>
            <a:ext cx="2468880" cy="19440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/>
            </a:lvl1pPr>
            <a:lvl2pPr>
              <a:defRPr lang="en-US" noProof="0" smtClean="0"/>
            </a:lvl2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012612" y="4256213"/>
            <a:ext cx="2466000" cy="19440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/>
            </a:lvl1pPr>
            <a:lvl2pPr>
              <a:defRPr lang="en-US" noProof="0" smtClean="0"/>
            </a:lvl2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7420" y="4256213"/>
            <a:ext cx="2468880" cy="19440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/>
            </a:lvl1pPr>
            <a:lvl2pPr>
              <a:defRPr lang="en-US" noProof="0" smtClean="0"/>
            </a:lvl2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7176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7050432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33409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6238" y="1700213"/>
            <a:ext cx="2743200" cy="1971675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30199" y="1700213"/>
            <a:ext cx="2743200" cy="1971675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203218" y="1700213"/>
            <a:ext cx="2743200" cy="1971675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376238" y="3832225"/>
            <a:ext cx="2743200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794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31800" indent="-1270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5842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3203219" y="3832225"/>
            <a:ext cx="2743200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6030199" y="3832225"/>
            <a:ext cx="2743200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76238" y="651600"/>
            <a:ext cx="837176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3955609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81959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subtitle Black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65962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78000" y="1857892"/>
            <a:ext cx="4096512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84645" y="1857892"/>
            <a:ext cx="4096512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33409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78000" y="1705378"/>
            <a:ext cx="4100118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84646" y="1705378"/>
            <a:ext cx="4089718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6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3577118" y="1863916"/>
            <a:ext cx="907655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7818462" y="1857892"/>
            <a:ext cx="93312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2394089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81960" y="1857892"/>
            <a:ext cx="4096512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84646" y="1857892"/>
            <a:ext cx="4096512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33409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81960" y="1705378"/>
            <a:ext cx="4096512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84646" y="1705378"/>
            <a:ext cx="4096512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7848037" y="1857892"/>
            <a:ext cx="93312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81960" y="4249682"/>
            <a:ext cx="4096512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4684646" y="4249682"/>
            <a:ext cx="4096512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/>
            </a:lvl1pPr>
            <a:lvl2pPr>
              <a:defRPr lang="en-US" noProof="0" smtClean="0"/>
            </a:lvl2pPr>
            <a:lvl3pPr>
              <a:defRPr lang="en-US" b="0" noProof="0" smtClean="0"/>
            </a:lvl3pPr>
            <a:lvl4pPr>
              <a:defRPr lang="en-US" b="0" noProof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81960" y="4103518"/>
            <a:ext cx="409651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684646" y="4103518"/>
            <a:ext cx="409651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3548936" y="4255706"/>
            <a:ext cx="929536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7848038" y="4249682"/>
            <a:ext cx="933120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98126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3570817" y="1863916"/>
            <a:ext cx="907655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75613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33409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77999" y="2500333"/>
            <a:ext cx="3837653" cy="5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78000" y="2651561"/>
            <a:ext cx="3837652" cy="3845754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4930110" y="2651561"/>
            <a:ext cx="3843727" cy="3845754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dirty="0" smtClean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dirty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dirty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dirty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7176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930110" y="2505786"/>
            <a:ext cx="3837653" cy="5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8674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33409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78000" y="2556000"/>
            <a:ext cx="1944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822627" y="2556000"/>
            <a:ext cx="1944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526209" y="2556000"/>
            <a:ext cx="1944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674418" y="2556000"/>
            <a:ext cx="1944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124307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7" y="317500"/>
            <a:ext cx="8391526" cy="3701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78000" y="2556000"/>
            <a:ext cx="1944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>
                <a:solidFill>
                  <a:schemeClr val="bg1"/>
                </a:solidFill>
              </a:defRPr>
            </a:lvl1pPr>
            <a:lvl2pPr>
              <a:defRPr lang="en-US" noProof="0" smtClean="0">
                <a:solidFill>
                  <a:schemeClr val="bg1"/>
                </a:solidFill>
              </a:defRPr>
            </a:lvl2pPr>
            <a:lvl3pPr>
              <a:defRPr lang="en-US" b="0" noProof="0" smtClean="0">
                <a:solidFill>
                  <a:schemeClr val="bg1"/>
                </a:solidFill>
              </a:defRPr>
            </a:lvl3pPr>
            <a:lvl4pPr>
              <a:defRPr lang="en-US" b="0" noProof="0" smtClean="0">
                <a:solidFill>
                  <a:schemeClr val="bg1"/>
                </a:solidFill>
              </a:defRPr>
            </a:lvl4pPr>
            <a:lvl5pPr>
              <a:defRPr lang="en-US" b="0" noProof="0" dirty="0">
                <a:solidFill>
                  <a:schemeClr val="bg1"/>
                </a:solidFill>
              </a:defRPr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825564" y="2556000"/>
            <a:ext cx="1944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>
                <a:solidFill>
                  <a:schemeClr val="bg1"/>
                </a:solidFill>
              </a:defRPr>
            </a:lvl1pPr>
            <a:lvl2pPr>
              <a:defRPr lang="en-US" noProof="0" smtClean="0">
                <a:solidFill>
                  <a:schemeClr val="bg1"/>
                </a:solidFill>
              </a:defRPr>
            </a:lvl2pPr>
            <a:lvl3pPr>
              <a:defRPr lang="en-US" b="0" noProof="0" smtClean="0">
                <a:solidFill>
                  <a:schemeClr val="bg1"/>
                </a:solidFill>
              </a:defRPr>
            </a:lvl3pPr>
            <a:lvl4pPr>
              <a:defRPr lang="en-US" b="0" noProof="0" smtClean="0">
                <a:solidFill>
                  <a:schemeClr val="bg1"/>
                </a:solidFill>
              </a:defRPr>
            </a:lvl4pPr>
            <a:lvl5pPr>
              <a:defRPr lang="en-US" b="0" noProof="0" dirty="0">
                <a:solidFill>
                  <a:schemeClr val="bg1"/>
                </a:solidFill>
              </a:defRPr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527188" y="2556000"/>
            <a:ext cx="1944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>
                <a:solidFill>
                  <a:schemeClr val="bg1"/>
                </a:solidFill>
              </a:defRPr>
            </a:lvl1pPr>
            <a:lvl2pPr>
              <a:defRPr lang="en-US" noProof="0" smtClean="0">
                <a:solidFill>
                  <a:schemeClr val="bg1"/>
                </a:solidFill>
              </a:defRPr>
            </a:lvl2pPr>
            <a:lvl3pPr>
              <a:defRPr lang="en-US" b="0" noProof="0" smtClean="0">
                <a:solidFill>
                  <a:schemeClr val="bg1"/>
                </a:solidFill>
              </a:defRPr>
            </a:lvl3pPr>
            <a:lvl4pPr>
              <a:defRPr lang="en-US" b="0" noProof="0" smtClean="0">
                <a:solidFill>
                  <a:schemeClr val="bg1"/>
                </a:solidFill>
              </a:defRPr>
            </a:lvl4pPr>
            <a:lvl5pPr>
              <a:defRPr lang="en-US" b="0" noProof="0" dirty="0">
                <a:solidFill>
                  <a:schemeClr val="bg1"/>
                </a:solidFill>
              </a:defRPr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676376" y="2556000"/>
            <a:ext cx="1944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>
                <a:solidFill>
                  <a:schemeClr val="bg1"/>
                </a:solidFill>
              </a:defRPr>
            </a:lvl1pPr>
            <a:lvl2pPr>
              <a:defRPr lang="en-US" noProof="0" smtClean="0">
                <a:solidFill>
                  <a:schemeClr val="bg1"/>
                </a:solidFill>
              </a:defRPr>
            </a:lvl2pPr>
            <a:lvl3pPr>
              <a:defRPr lang="en-US" b="0" noProof="0" smtClean="0">
                <a:solidFill>
                  <a:schemeClr val="bg1"/>
                </a:solidFill>
              </a:defRPr>
            </a:lvl3pPr>
            <a:lvl4pPr>
              <a:defRPr lang="en-US" b="0" noProof="0" smtClean="0">
                <a:solidFill>
                  <a:schemeClr val="bg1"/>
                </a:solidFill>
              </a:defRPr>
            </a:lvl4pPr>
            <a:lvl5pPr>
              <a:defRPr lang="en-US" b="0" noProof="0" dirty="0">
                <a:solidFill>
                  <a:schemeClr val="bg1"/>
                </a:solidFill>
              </a:defRPr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87694"/>
            <a:ext cx="8391526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3" name="CaseCode"/>
          <p:cNvSpPr txBox="1"/>
          <p:nvPr userDrawn="1"/>
        </p:nvSpPr>
        <p:spPr>
          <a:xfrm>
            <a:off x="4751388" y="6477000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4" name="Copyright"/>
          <p:cNvSpPr txBox="1"/>
          <p:nvPr userDrawn="1"/>
        </p:nvSpPr>
        <p:spPr>
          <a:xfrm>
            <a:off x="376238" y="6477000"/>
            <a:ext cx="4016375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3708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376237" y="1665288"/>
            <a:ext cx="4195763" cy="4716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70894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502000" y="1368000"/>
            <a:ext cx="4140000" cy="414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4200"/>
              </a:lnSpc>
              <a:defRPr sz="36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dirty="0" smtClean="0"/>
              <a:t>Identity Theft: Modeling Approaches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76238" y="5864229"/>
            <a:ext cx="419576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 smtClean="0"/>
              <a:t>IRS - Identity Theft: Modeling Approaches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6238" y="6381750"/>
            <a:ext cx="4195762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377991" y="378000"/>
            <a:ext cx="1620000" cy="307976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8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81628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22787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239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76238" y="1705669"/>
            <a:ext cx="790575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76238" y="3429000"/>
            <a:ext cx="79057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CaseCode"/>
          <p:cNvSpPr txBox="1"/>
          <p:nvPr userDrawn="1"/>
        </p:nvSpPr>
        <p:spPr>
          <a:xfrm>
            <a:off x="4751388" y="6477000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7" name="Copyright"/>
          <p:cNvSpPr txBox="1"/>
          <p:nvPr userDrawn="1"/>
        </p:nvSpPr>
        <p:spPr>
          <a:xfrm>
            <a:off x="376238" y="6477000"/>
            <a:ext cx="4016375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5741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76238" y="1705669"/>
            <a:ext cx="790575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76238" y="3429000"/>
            <a:ext cx="79080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3" name="CaseCode"/>
          <p:cNvSpPr txBox="1"/>
          <p:nvPr userDrawn="1"/>
        </p:nvSpPr>
        <p:spPr>
          <a:xfrm>
            <a:off x="4751388" y="6477000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4" name="Copyright"/>
          <p:cNvSpPr txBox="1"/>
          <p:nvPr userDrawn="1"/>
        </p:nvSpPr>
        <p:spPr>
          <a:xfrm>
            <a:off x="376238" y="6477000"/>
            <a:ext cx="4016375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4826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76238" y="1705669"/>
            <a:ext cx="790575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76238" y="3429000"/>
            <a:ext cx="79057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4751388" y="6477000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376238" y="6477000"/>
            <a:ext cx="4016375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0214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76238" y="1705669"/>
            <a:ext cx="790575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76238" y="3429000"/>
            <a:ext cx="79057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4751388" y="6477000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376238" y="6477000"/>
            <a:ext cx="4016375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714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76238" y="1705669"/>
            <a:ext cx="790575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76238" y="3429000"/>
            <a:ext cx="79057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4751388" y="6477000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376238" y="6477000"/>
            <a:ext cx="4016375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9789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4"/>
            </p:custDataLst>
            <p:extLst>
              <p:ext uri="{D42A27DB-BD31-4B8C-83A1-F6EECF244321}">
                <p14:modId xmlns:p14="http://schemas.microsoft.com/office/powerpoint/2010/main" val="81644236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9" name="think-cell Slide" r:id="rId45" imgW="270" imgH="270" progId="TCLayout.ActiveDocument.1">
                  <p:embed/>
                </p:oleObj>
              </mc:Choice>
              <mc:Fallback>
                <p:oleObj name="think-cell Slide" r:id="rId4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76238" y="317501"/>
            <a:ext cx="8391525" cy="6921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IRS - Identity Theft: Modeling Approaches</a:t>
            </a:r>
            <a:endParaRPr lang="en-US" noProof="0" dirty="0"/>
          </a:p>
        </p:txBody>
      </p:sp>
      <p:sp>
        <p:nvSpPr>
          <p:cNvPr id="15" name="CaseCode"/>
          <p:cNvSpPr txBox="1"/>
          <p:nvPr userDrawn="1"/>
        </p:nvSpPr>
        <p:spPr>
          <a:xfrm>
            <a:off x="4751388" y="6476999"/>
            <a:ext cx="3672420" cy="200054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0" indent="0" algn="r" defTabSz="914400" rtl="0" eaLnBrk="1" latinLnBrk="0" hangingPunct="1">
              <a:spcBef>
                <a:spcPts val="0"/>
              </a:spcBef>
              <a:buSzPct val="100000"/>
              <a:buFontTx/>
              <a:buNone/>
            </a:pPr>
            <a:r>
              <a:rPr lang="en-US" sz="800" noProof="0" dirty="0" smtClean="0"/>
              <a:t>IRS - Identity Theft: Modeling Approaches</a:t>
            </a:r>
            <a:endParaRPr lang="en-US" sz="65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Copyright"/>
          <p:cNvSpPr txBox="1"/>
          <p:nvPr userDrawn="1"/>
        </p:nvSpPr>
        <p:spPr>
          <a:xfrm>
            <a:off x="376237" y="6477000"/>
            <a:ext cx="4016376" cy="2012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 smtClean="0">
                <a:solidFill>
                  <a:schemeClr val="tx1"/>
                </a:solidFill>
              </a:rPr>
              <a:t>Deloitte</a:t>
            </a:r>
            <a:r>
              <a:rPr lang="en-US" sz="650" baseline="0" noProof="0" dirty="0" smtClean="0">
                <a:solidFill>
                  <a:schemeClr val="tx1"/>
                </a:solidFill>
              </a:rPr>
              <a:t> Consulting LLP</a:t>
            </a:r>
            <a:endParaRPr lang="en-US" sz="650" noProof="0" dirty="0">
              <a:solidFill>
                <a:schemeClr val="tx1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376237" y="1665289"/>
            <a:ext cx="8391525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56" r:id="rId3"/>
    <p:sldLayoutId id="2147483755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13" r:id="rId10"/>
    <p:sldLayoutId id="2147483708" r:id="rId11"/>
    <p:sldLayoutId id="2147483710" r:id="rId12"/>
    <p:sldLayoutId id="2147483754" r:id="rId13"/>
    <p:sldLayoutId id="2147483711" r:id="rId14"/>
    <p:sldLayoutId id="2147483753" r:id="rId15"/>
    <p:sldLayoutId id="2147483679" r:id="rId16"/>
    <p:sldLayoutId id="2147483712" r:id="rId17"/>
    <p:sldLayoutId id="2147483678" r:id="rId18"/>
    <p:sldLayoutId id="2147483681" r:id="rId19"/>
    <p:sldLayoutId id="2147483735" r:id="rId20"/>
    <p:sldLayoutId id="2147483699" r:id="rId21"/>
    <p:sldLayoutId id="2147483714" r:id="rId22"/>
    <p:sldLayoutId id="2147483697" r:id="rId23"/>
    <p:sldLayoutId id="2147483715" r:id="rId24"/>
    <p:sldLayoutId id="2147483716" r:id="rId25"/>
    <p:sldLayoutId id="2147483717" r:id="rId26"/>
    <p:sldLayoutId id="2147483718" r:id="rId27"/>
    <p:sldLayoutId id="2147483728" r:id="rId28"/>
    <p:sldLayoutId id="2147483720" r:id="rId29"/>
    <p:sldLayoutId id="2147483721" r:id="rId30"/>
    <p:sldLayoutId id="2147483722" r:id="rId31"/>
    <p:sldLayoutId id="2147483695" r:id="rId32"/>
    <p:sldLayoutId id="2147483758" r:id="rId33"/>
    <p:sldLayoutId id="2147483751" r:id="rId34"/>
    <p:sldLayoutId id="2147483724" r:id="rId35"/>
    <p:sldLayoutId id="2147483725" r:id="rId36"/>
    <p:sldLayoutId id="2147483726" r:id="rId37"/>
    <p:sldLayoutId id="2147483727" r:id="rId38"/>
    <p:sldLayoutId id="2147483698" r:id="rId39"/>
    <p:sldLayoutId id="2147483752" r:id="rId40"/>
    <p:sldLayoutId id="2147483696" r:id="rId41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27000" indent="-1270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79400" indent="-1270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31800" indent="-1270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84200" indent="-1270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4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4020" userDrawn="1">
          <p15:clr>
            <a:srgbClr val="F26B43"/>
          </p15:clr>
        </p15:guide>
        <p15:guide id="4" pos="237" userDrawn="1">
          <p15:clr>
            <a:srgbClr val="F26B43"/>
          </p15:clr>
        </p15:guide>
        <p15:guide id="5" pos="5523" userDrawn="1">
          <p15:clr>
            <a:srgbClr val="F26B43"/>
          </p15:clr>
        </p15:guide>
        <p15:guide id="6" orient="horz" pos="1071" userDrawn="1">
          <p15:clr>
            <a:srgbClr val="F26B43"/>
          </p15:clr>
        </p15:guide>
        <p15:guide id="7" orient="horz" pos="200" userDrawn="1">
          <p15:clr>
            <a:srgbClr val="F26B43"/>
          </p15:clr>
        </p15:guide>
        <p15:guide id="8" orient="horz" pos="4080" userDrawn="1">
          <p15:clr>
            <a:srgbClr val="F26B43"/>
          </p15:clr>
        </p15:guide>
        <p15:guide id="10" pos="3721" userDrawn="1">
          <p15:clr>
            <a:srgbClr val="F26B43"/>
          </p15:clr>
        </p15:guide>
        <p15:guide id="11" orient="horz" pos="236" userDrawn="1">
          <p15:clr>
            <a:srgbClr val="F26B43"/>
          </p15:clr>
        </p15:guide>
        <p15:guide id="12" pos="1022" userDrawn="1">
          <p15:clr>
            <a:srgbClr val="F26B43"/>
          </p15:clr>
        </p15:guide>
        <p15:guide id="13" pos="1137" userDrawn="1">
          <p15:clr>
            <a:srgbClr val="F26B43"/>
          </p15:clr>
        </p15:guide>
        <p15:guide id="14" pos="1920" userDrawn="1">
          <p15:clr>
            <a:srgbClr val="F26B43"/>
          </p15:clr>
        </p15:guide>
        <p15:guide id="15" pos="2033" userDrawn="1">
          <p15:clr>
            <a:srgbClr val="F26B43"/>
          </p15:clr>
        </p15:guide>
        <p15:guide id="16" pos="4620" userDrawn="1">
          <p15:clr>
            <a:srgbClr val="F26B43"/>
          </p15:clr>
        </p15:guide>
        <p15:guide id="17" pos="2823" userDrawn="1">
          <p15:clr>
            <a:srgbClr val="F26B43"/>
          </p15:clr>
        </p15:guide>
        <p15:guide id="18" pos="2937" userDrawn="1">
          <p15:clr>
            <a:srgbClr val="F26B43"/>
          </p15:clr>
        </p15:guide>
        <p15:guide id="19" pos="2880" userDrawn="1">
          <p15:clr>
            <a:srgbClr val="F26B43"/>
          </p15:clr>
        </p15:guide>
        <p15:guide id="20" pos="4734" userDrawn="1">
          <p15:clr>
            <a:srgbClr val="F26B43"/>
          </p15:clr>
        </p15:guide>
        <p15:guide id="21" orient="horz" pos="1049" userDrawn="1">
          <p15:clr>
            <a:srgbClr val="F26B43"/>
          </p15:clr>
        </p15:guide>
        <p15:guide id="22" orient="horz" pos="6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217" y="537571"/>
            <a:ext cx="8391525" cy="334101"/>
          </a:xfrm>
        </p:spPr>
        <p:txBody>
          <a:bodyPr/>
          <a:lstStyle/>
          <a:p>
            <a:r>
              <a:rPr lang="en-US" dirty="0"/>
              <a:t>Feature transformation using ensemble trees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253" y="1312650"/>
            <a:ext cx="4379299" cy="36694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2217" y="1742956"/>
            <a:ext cx="4375036" cy="409342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600" dirty="0" smtClean="0"/>
              <a:t>Approach:</a:t>
            </a:r>
          </a:p>
          <a:p>
            <a:pPr marL="171450" indent="-1714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 smtClean="0"/>
              <a:t>X is the original feature matrix</a:t>
            </a:r>
          </a:p>
          <a:p>
            <a:pPr marL="171450" indent="-1714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F</a:t>
            </a:r>
            <a:r>
              <a:rPr lang="en-US" sz="1600" dirty="0" smtClean="0"/>
              <a:t>irst step is to build a series of ‘shallow’ trees (e.g. use random forest or gradient boosted trees).</a:t>
            </a:r>
          </a:p>
          <a:p>
            <a:pPr marL="171450" indent="-1714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E</a:t>
            </a:r>
            <a:r>
              <a:rPr lang="en-US" sz="1600" dirty="0" smtClean="0"/>
              <a:t>ach leaf of each tree becomes a categorical input variable in a new feature matrix (i.e. one-one hot encoding to create dummy variables).</a:t>
            </a:r>
          </a:p>
          <a:p>
            <a:pPr marL="171450" indent="-1714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T</a:t>
            </a:r>
            <a:r>
              <a:rPr lang="en-US" sz="1600" dirty="0" smtClean="0"/>
              <a:t>he transformed feature set is now sparse.</a:t>
            </a:r>
          </a:p>
          <a:p>
            <a:pPr marL="171450" indent="-1714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T</a:t>
            </a:r>
            <a:r>
              <a:rPr lang="en-US" sz="1600" dirty="0" smtClean="0"/>
              <a:t>he new features are then used to train a sparse linear classifier (e.g. logistic regression with lasso [L1</a:t>
            </a:r>
            <a:r>
              <a:rPr lang="en-US" sz="1600" dirty="0"/>
              <a:t>]</a:t>
            </a:r>
            <a:r>
              <a:rPr lang="en-US" sz="1600" dirty="0" smtClean="0"/>
              <a:t> regularization).</a:t>
            </a:r>
          </a:p>
          <a:p>
            <a:pPr marL="171450" indent="-1714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C</a:t>
            </a:r>
            <a:r>
              <a:rPr lang="en-US" sz="1600" dirty="0" smtClean="0"/>
              <a:t>an output probabilities.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2218" y="1206574"/>
            <a:ext cx="8177775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600" dirty="0" smtClean="0"/>
              <a:t>Example Use Case: Facebook – Predicting Clicks on Ads</a:t>
            </a:r>
            <a:r>
              <a:rPr lang="en-US" sz="1600" baseline="30000" dirty="0" smtClean="0"/>
              <a:t>1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5351307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 16_9 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spcBef>
            <a:spcPts val="200"/>
          </a:spcBef>
          <a:buSzPct val="100000"/>
          <a:defRPr sz="1200" dirty="0" smtClean="0"/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4_3_Onscreen.potx" id="{9103F8A6-FE49-4C5D-85B4-E6CA7DAE80DB}" vid="{BDD2BA39-1E12-4F89-8EEC-E7A76A708A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7409</TotalTime>
  <Words>137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Open Sans</vt:lpstr>
      <vt:lpstr>Verdana</vt:lpstr>
      <vt:lpstr>Deloitte 16_9 onscreen</vt:lpstr>
      <vt:lpstr>think-cell Slide</vt:lpstr>
      <vt:lpstr>Feature transformation using ensemble trees</vt:lpstr>
    </vt:vector>
  </TitlesOfParts>
  <Company>Deloitte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 Verdana Bold</dc:title>
  <dc:creator>Lafrance, Wayne</dc:creator>
  <cp:lastModifiedBy>Nedanov, Bogdan</cp:lastModifiedBy>
  <cp:revision>380</cp:revision>
  <cp:lastPrinted>2014-06-25T02:16:22Z</cp:lastPrinted>
  <dcterms:created xsi:type="dcterms:W3CDTF">2016-05-12T20:21:22Z</dcterms:created>
  <dcterms:modified xsi:type="dcterms:W3CDTF">2017-03-09T16:35:27Z</dcterms:modified>
</cp:coreProperties>
</file>