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Wm5v7Q61hCm7vafm7STI/IQyy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485d2441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485d244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currently</a:t>
            </a:r>
            <a:r>
              <a:rPr lang="en-US"/>
              <a:t> figuring out how to implement our backend code </a:t>
            </a:r>
            <a:endParaRPr/>
          </a:p>
        </p:txBody>
      </p:sp>
      <p:sp>
        <p:nvSpPr>
          <p:cNvPr id="191" name="Google Shape;1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provide insights</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454f21a9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454f21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454f21a9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454f21a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454f21a9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454f21a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454f21a9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454f21a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454f21a9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454f21a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454f21a9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454f21a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0"/>
          <p:cNvSpPr txBox="1"/>
          <p:nvPr>
            <p:ph type="ctrTitle"/>
          </p:nvPr>
        </p:nvSpPr>
        <p:spPr>
          <a:xfrm>
            <a:off x="1774423" y="802298"/>
            <a:ext cx="8637073" cy="2920713"/>
          </a:xfrm>
          <a:prstGeom prst="rect">
            <a:avLst/>
          </a:prstGeom>
          <a:noFill/>
          <a:ln>
            <a:noFill/>
          </a:ln>
        </p:spPr>
        <p:txBody>
          <a:bodyPr anchorCtr="0" anchor="b" bIns="0" lIns="91425" spcFirstLastPara="1" rIns="91425" wrap="square" tIns="45700">
            <a:normAutofit/>
          </a:bodyPr>
          <a:lstStyle>
            <a:lvl1pPr lvl="0" algn="ctr">
              <a:lnSpc>
                <a:spcPct val="90000"/>
              </a:lnSpc>
              <a:spcBef>
                <a:spcPts val="0"/>
              </a:spcBef>
              <a:spcAft>
                <a:spcPts val="0"/>
              </a:spcAft>
              <a:buClr>
                <a:schemeClr val="accent1"/>
              </a:buClr>
              <a:buSzPts val="6600"/>
              <a:buFont typeface="Rockwel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0"/>
          <p:cNvSpPr txBox="1"/>
          <p:nvPr>
            <p:ph idx="1" type="subTitle"/>
          </p:nvPr>
        </p:nvSpPr>
        <p:spPr>
          <a:xfrm>
            <a:off x="1774424" y="3724074"/>
            <a:ext cx="8637072" cy="977621"/>
          </a:xfrm>
          <a:prstGeom prst="rect">
            <a:avLst/>
          </a:prstGeom>
          <a:noFill/>
          <a:ln>
            <a:noFill/>
          </a:ln>
        </p:spPr>
        <p:txBody>
          <a:bodyPr anchorCtr="0" anchor="t" bIns="91425" lIns="91425" spcFirstLastPara="1" rIns="91425" wrap="square" tIns="91425">
            <a:normAutofit/>
          </a:bodyPr>
          <a:lstStyle>
            <a:lvl1pPr lvl="0" algn="ctr">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0"/>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47683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9"/>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4371880" y="-904569"/>
            <a:ext cx="3450613" cy="929121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7" name="Google Shape;77;p19"/>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0"/>
          <p:cNvSpPr txBox="1"/>
          <p:nvPr>
            <p:ph type="title"/>
          </p:nvPr>
        </p:nvSpPr>
        <p:spPr>
          <a:xfrm rot="5400000">
            <a:off x="7604979" y="2321047"/>
            <a:ext cx="4659889" cy="161574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2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0"/>
          <p:cNvSpPr txBox="1"/>
          <p:nvPr>
            <p:ph idx="1" type="body"/>
          </p:nvPr>
        </p:nvSpPr>
        <p:spPr>
          <a:xfrm rot="5400000">
            <a:off x="2874055" y="-630409"/>
            <a:ext cx="4659889" cy="75186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3" name="Google Shape;83;p20"/>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1"/>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11"/>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2"/>
          <p:cNvSpPr txBox="1"/>
          <p:nvPr>
            <p:ph type="title"/>
          </p:nvPr>
        </p:nvSpPr>
        <p:spPr>
          <a:xfrm>
            <a:off x="1449217" y="804889"/>
            <a:ext cx="9293577" cy="1059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1447331" y="2010878"/>
            <a:ext cx="4488654"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9" name="Google Shape;29;p12"/>
          <p:cNvSpPr txBox="1"/>
          <p:nvPr>
            <p:ph idx="2" type="body"/>
          </p:nvPr>
        </p:nvSpPr>
        <p:spPr>
          <a:xfrm>
            <a:off x="6254140" y="2017343"/>
            <a:ext cx="4488654"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0" name="Google Shape;30;p12"/>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3"/>
          <p:cNvSpPr txBox="1"/>
          <p:nvPr>
            <p:ph type="title"/>
          </p:nvPr>
        </p:nvSpPr>
        <p:spPr>
          <a:xfrm>
            <a:off x="1774423" y="1756130"/>
            <a:ext cx="8643154" cy="196900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Rockwel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1774423" y="3725137"/>
            <a:ext cx="8643154" cy="1093987"/>
          </a:xfrm>
          <a:prstGeom prst="rect">
            <a:avLst/>
          </a:prstGeom>
          <a:noFill/>
          <a:ln>
            <a:noFill/>
          </a:ln>
        </p:spPr>
        <p:txBody>
          <a:bodyPr anchorCtr="0" anchor="t" bIns="45700" lIns="91425" spcFirstLastPara="1" rIns="91425" wrap="square" tIns="91425">
            <a:normAutofit/>
          </a:bodyPr>
          <a:lstStyle>
            <a:lvl1pPr indent="-228600" lvl="0" marL="457200" algn="ctr">
              <a:lnSpc>
                <a:spcPct val="120000"/>
              </a:lnSpc>
              <a:spcBef>
                <a:spcPts val="1000"/>
              </a:spcBef>
              <a:spcAft>
                <a:spcPts val="0"/>
              </a:spcAft>
              <a:buSzPts val="1800"/>
              <a:buNone/>
              <a:defRPr sz="1800">
                <a:solidFill>
                  <a:schemeClr val="lt1"/>
                </a:solidFill>
              </a:defRPr>
            </a:lvl1pPr>
            <a:lvl2pPr indent="-228600" lvl="1" marL="914400" algn="l">
              <a:lnSpc>
                <a:spcPct val="120000"/>
              </a:lnSpc>
              <a:spcBef>
                <a:spcPts val="500"/>
              </a:spcBef>
              <a:spcAft>
                <a:spcPts val="0"/>
              </a:spcAft>
              <a:buSzPts val="1800"/>
              <a:buNone/>
              <a:defRPr sz="1800">
                <a:solidFill>
                  <a:schemeClr val="lt1"/>
                </a:solidFill>
              </a:defRPr>
            </a:lvl2pPr>
            <a:lvl3pPr indent="-228600" lvl="2" marL="1371600" algn="l">
              <a:lnSpc>
                <a:spcPct val="120000"/>
              </a:lnSpc>
              <a:spcBef>
                <a:spcPts val="500"/>
              </a:spcBef>
              <a:spcAft>
                <a:spcPts val="0"/>
              </a:spcAft>
              <a:buSzPts val="1800"/>
              <a:buNone/>
              <a:defRPr sz="1800">
                <a:solidFill>
                  <a:schemeClr val="lt1"/>
                </a:solidFill>
              </a:defRPr>
            </a:lvl3pPr>
            <a:lvl4pPr indent="-228600" lvl="3" marL="1828800" algn="l">
              <a:lnSpc>
                <a:spcPct val="120000"/>
              </a:lnSpc>
              <a:spcBef>
                <a:spcPts val="500"/>
              </a:spcBef>
              <a:spcAft>
                <a:spcPts val="0"/>
              </a:spcAft>
              <a:buSzPts val="1600"/>
              <a:buNone/>
              <a:defRPr sz="1600">
                <a:solidFill>
                  <a:schemeClr val="lt1"/>
                </a:solidFill>
              </a:defRPr>
            </a:lvl4pPr>
            <a:lvl5pPr indent="-228600" lvl="4" marL="2286000" algn="l">
              <a:lnSpc>
                <a:spcPct val="120000"/>
              </a:lnSpc>
              <a:spcBef>
                <a:spcPts val="500"/>
              </a:spcBef>
              <a:spcAft>
                <a:spcPts val="0"/>
              </a:spcAft>
              <a:buSzPts val="1600"/>
              <a:buNone/>
              <a:defRPr sz="1600">
                <a:solidFill>
                  <a:schemeClr val="lt1"/>
                </a:solidFill>
              </a:defRPr>
            </a:lvl5pPr>
            <a:lvl6pPr indent="-228600" lvl="5" marL="2743200" algn="l">
              <a:lnSpc>
                <a:spcPct val="120000"/>
              </a:lnSpc>
              <a:spcBef>
                <a:spcPts val="500"/>
              </a:spcBef>
              <a:spcAft>
                <a:spcPts val="0"/>
              </a:spcAft>
              <a:buSzPts val="1600"/>
              <a:buNone/>
              <a:defRPr sz="1600">
                <a:solidFill>
                  <a:schemeClr val="lt1"/>
                </a:solidFill>
              </a:defRPr>
            </a:lvl6pPr>
            <a:lvl7pPr indent="-228600" lvl="6" marL="3200400" algn="l">
              <a:lnSpc>
                <a:spcPct val="120000"/>
              </a:lnSpc>
              <a:spcBef>
                <a:spcPts val="500"/>
              </a:spcBef>
              <a:spcAft>
                <a:spcPts val="0"/>
              </a:spcAft>
              <a:buSzPts val="1600"/>
              <a:buNone/>
              <a:defRPr sz="1600">
                <a:solidFill>
                  <a:schemeClr val="lt1"/>
                </a:solidFill>
              </a:defRPr>
            </a:lvl7pPr>
            <a:lvl8pPr indent="-228600" lvl="7" marL="3657600" algn="l">
              <a:lnSpc>
                <a:spcPct val="120000"/>
              </a:lnSpc>
              <a:spcBef>
                <a:spcPts val="500"/>
              </a:spcBef>
              <a:spcAft>
                <a:spcPts val="0"/>
              </a:spcAft>
              <a:buSzPts val="1600"/>
              <a:buNone/>
              <a:defRPr sz="1600">
                <a:solidFill>
                  <a:schemeClr val="lt1"/>
                </a:solidFill>
              </a:defRPr>
            </a:lvl8pPr>
            <a:lvl9pPr indent="-228600" lvl="8" marL="4114800" algn="l">
              <a:lnSpc>
                <a:spcPct val="120000"/>
              </a:lnSpc>
              <a:spcBef>
                <a:spcPts val="500"/>
              </a:spcBef>
              <a:spcAft>
                <a:spcPts val="0"/>
              </a:spcAft>
              <a:buSzPts val="1600"/>
              <a:buNone/>
              <a:defRPr sz="1600">
                <a:solidFill>
                  <a:schemeClr val="lt1"/>
                </a:solidFill>
              </a:defRPr>
            </a:lvl9pPr>
          </a:lstStyle>
          <a:p/>
        </p:txBody>
      </p:sp>
      <p:sp>
        <p:nvSpPr>
          <p:cNvPr id="36" name="Google Shape;36;p13"/>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4"/>
          <p:cNvSpPr txBox="1"/>
          <p:nvPr>
            <p:ph type="title"/>
          </p:nvPr>
        </p:nvSpPr>
        <p:spPr>
          <a:xfrm>
            <a:off x="1447191" y="804163"/>
            <a:ext cx="9295603" cy="10563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body"/>
          </p:nvPr>
        </p:nvSpPr>
        <p:spPr>
          <a:xfrm>
            <a:off x="1447191" y="2019549"/>
            <a:ext cx="4488794"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2" name="Google Shape;42;p14"/>
          <p:cNvSpPr txBox="1"/>
          <p:nvPr>
            <p:ph idx="2" type="body"/>
          </p:nvPr>
        </p:nvSpPr>
        <p:spPr>
          <a:xfrm>
            <a:off x="1447191" y="2824269"/>
            <a:ext cx="4488794"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14"/>
          <p:cNvSpPr txBox="1"/>
          <p:nvPr>
            <p:ph idx="3" type="body"/>
          </p:nvPr>
        </p:nvSpPr>
        <p:spPr>
          <a:xfrm>
            <a:off x="6256025" y="2023003"/>
            <a:ext cx="4488794"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4" name="Google Shape;44;p14"/>
          <p:cNvSpPr txBox="1"/>
          <p:nvPr>
            <p:ph idx="4" type="body"/>
          </p:nvPr>
        </p:nvSpPr>
        <p:spPr>
          <a:xfrm>
            <a:off x="6256025" y="2821491"/>
            <a:ext cx="4488794"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14"/>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5"/>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6"/>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7"/>
          <p:cNvSpPr txBox="1"/>
          <p:nvPr>
            <p:ph type="title"/>
          </p:nvPr>
        </p:nvSpPr>
        <p:spPr>
          <a:xfrm>
            <a:off x="1444671" y="798973"/>
            <a:ext cx="2961967" cy="24065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Rockwel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 type="body"/>
          </p:nvPr>
        </p:nvSpPr>
        <p:spPr>
          <a:xfrm>
            <a:off x="473032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0" name="Google Shape;60;p17"/>
          <p:cNvSpPr txBox="1"/>
          <p:nvPr>
            <p:ph idx="2" type="body"/>
          </p:nvPr>
        </p:nvSpPr>
        <p:spPr>
          <a:xfrm>
            <a:off x="1444671" y="3205491"/>
            <a:ext cx="2961967"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1" name="Google Shape;61;p17"/>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grpSp>
        <p:nvGrpSpPr>
          <p:cNvPr id="65" name="Google Shape;65;p18"/>
          <p:cNvGrpSpPr/>
          <p:nvPr/>
        </p:nvGrpSpPr>
        <p:grpSpPr>
          <a:xfrm>
            <a:off x="7477387" y="482170"/>
            <a:ext cx="4074533" cy="5149101"/>
            <a:chOff x="7477387" y="482170"/>
            <a:chExt cx="4074533" cy="5149101"/>
          </a:xfrm>
        </p:grpSpPr>
        <p:sp>
          <p:nvSpPr>
            <p:cNvPr id="66" name="Google Shape;66;p18"/>
            <p:cNvSpPr/>
            <p:nvPr/>
          </p:nvSpPr>
          <p:spPr>
            <a:xfrm>
              <a:off x="7477387" y="482170"/>
              <a:ext cx="4074533" cy="5149101"/>
            </a:xfrm>
            <a:prstGeom prst="rect">
              <a:avLst/>
            </a:prstGeom>
            <a:blipFill rotWithShape="1">
              <a:blip r:embed="rId2">
                <a:alphaModFix amt="30000"/>
              </a:blip>
              <a:tile algn="ctr" flip="none" tx="0" sx="100000" ty="0" sy="100000"/>
            </a:blip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8"/>
            <p:cNvSpPr/>
            <p:nvPr/>
          </p:nvSpPr>
          <p:spPr>
            <a:xfrm>
              <a:off x="7790446" y="812506"/>
              <a:ext cx="3450289" cy="4466452"/>
            </a:xfrm>
            <a:prstGeom prst="rect">
              <a:avLst/>
            </a:prstGeom>
            <a:gradFill>
              <a:gsLst>
                <a:gs pos="0">
                  <a:srgbClr val="DADADA"/>
                </a:gs>
                <a:gs pos="100000">
                  <a:srgbClr val="FFFFFE"/>
                </a:gs>
              </a:gsLst>
              <a:lin ang="16200000" scaled="0"/>
            </a:gradFill>
            <a:ln cap="flat" cmpd="sng" w="38100">
              <a:solidFill>
                <a:srgbClr val="3D352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8"/>
          <p:cNvSpPr txBox="1"/>
          <p:nvPr>
            <p:ph type="title"/>
          </p:nvPr>
        </p:nvSpPr>
        <p:spPr>
          <a:xfrm>
            <a:off x="1451206" y="1129512"/>
            <a:ext cx="5532328" cy="192229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p:nvPr>
            <p:ph idx="2" type="pic"/>
          </p:nvPr>
        </p:nvSpPr>
        <p:spPr>
          <a:xfrm>
            <a:off x="8124389" y="1122542"/>
            <a:ext cx="2791171" cy="3866327"/>
          </a:xfrm>
          <a:prstGeom prst="rect">
            <a:avLst/>
          </a:prstGeom>
          <a:solidFill>
            <a:srgbClr val="7F7F7F">
              <a:alpha val="80000"/>
            </a:srgbClr>
          </a:solidFill>
          <a:ln>
            <a:noFill/>
          </a:ln>
        </p:spPr>
      </p:sp>
      <p:sp>
        <p:nvSpPr>
          <p:cNvPr id="70" name="Google Shape;70;p18"/>
          <p:cNvSpPr txBox="1"/>
          <p:nvPr>
            <p:ph idx="1" type="body"/>
          </p:nvPr>
        </p:nvSpPr>
        <p:spPr>
          <a:xfrm>
            <a:off x="1450329" y="3059600"/>
            <a:ext cx="5524404" cy="209013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18"/>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4B4B"/>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accent1"/>
              </a:buClr>
              <a:buSzPts val="3200"/>
              <a:buFont typeface="Rockwell"/>
              <a:buNone/>
              <a:defRPr b="0" i="0" sz="32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9"/>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9"/>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Rockwell"/>
                <a:ea typeface="Rockwell"/>
                <a:cs typeface="Rockwell"/>
                <a:sym typeface="Rockwell"/>
              </a:defRPr>
            </a:lvl1pPr>
            <a:lvl2pPr indent="0" lvl="1" marL="0" marR="0" rtl="0" algn="r">
              <a:spcBef>
                <a:spcPts val="0"/>
              </a:spcBef>
              <a:buNone/>
              <a:defRPr b="0" i="0" sz="2800" u="none" cap="none" strike="noStrike">
                <a:solidFill>
                  <a:schemeClr val="accent1"/>
                </a:solidFill>
                <a:latin typeface="Rockwell"/>
                <a:ea typeface="Rockwell"/>
                <a:cs typeface="Rockwell"/>
                <a:sym typeface="Rockwell"/>
              </a:defRPr>
            </a:lvl2pPr>
            <a:lvl3pPr indent="0" lvl="2" marL="0" marR="0" rtl="0" algn="r">
              <a:spcBef>
                <a:spcPts val="0"/>
              </a:spcBef>
              <a:buNone/>
              <a:defRPr b="0" i="0" sz="2800" u="none" cap="none" strike="noStrike">
                <a:solidFill>
                  <a:schemeClr val="accent1"/>
                </a:solidFill>
                <a:latin typeface="Rockwell"/>
                <a:ea typeface="Rockwell"/>
                <a:cs typeface="Rockwell"/>
                <a:sym typeface="Rockwell"/>
              </a:defRPr>
            </a:lvl3pPr>
            <a:lvl4pPr indent="0" lvl="3" marL="0" marR="0" rtl="0" algn="r">
              <a:spcBef>
                <a:spcPts val="0"/>
              </a:spcBef>
              <a:buNone/>
              <a:defRPr b="0" i="0" sz="2800" u="none" cap="none" strike="noStrike">
                <a:solidFill>
                  <a:schemeClr val="accent1"/>
                </a:solidFill>
                <a:latin typeface="Rockwell"/>
                <a:ea typeface="Rockwell"/>
                <a:cs typeface="Rockwell"/>
                <a:sym typeface="Rockwell"/>
              </a:defRPr>
            </a:lvl4pPr>
            <a:lvl5pPr indent="0" lvl="4" marL="0" marR="0" rtl="0" algn="r">
              <a:spcBef>
                <a:spcPts val="0"/>
              </a:spcBef>
              <a:buNone/>
              <a:defRPr b="0" i="0" sz="2800" u="none" cap="none" strike="noStrike">
                <a:solidFill>
                  <a:schemeClr val="accent1"/>
                </a:solidFill>
                <a:latin typeface="Rockwell"/>
                <a:ea typeface="Rockwell"/>
                <a:cs typeface="Rockwell"/>
                <a:sym typeface="Rockwell"/>
              </a:defRPr>
            </a:lvl5pPr>
            <a:lvl6pPr indent="0" lvl="5" marL="0" marR="0" rtl="0" algn="r">
              <a:spcBef>
                <a:spcPts val="0"/>
              </a:spcBef>
              <a:buNone/>
              <a:defRPr b="0" i="0" sz="2800" u="none" cap="none" strike="noStrike">
                <a:solidFill>
                  <a:schemeClr val="accent1"/>
                </a:solidFill>
                <a:latin typeface="Rockwell"/>
                <a:ea typeface="Rockwell"/>
                <a:cs typeface="Rockwell"/>
                <a:sym typeface="Rockwell"/>
              </a:defRPr>
            </a:lvl6pPr>
            <a:lvl7pPr indent="0" lvl="6" marL="0" marR="0" rtl="0" algn="r">
              <a:spcBef>
                <a:spcPts val="0"/>
              </a:spcBef>
              <a:buNone/>
              <a:defRPr b="0" i="0" sz="2800" u="none" cap="none" strike="noStrike">
                <a:solidFill>
                  <a:schemeClr val="accent1"/>
                </a:solidFill>
                <a:latin typeface="Rockwell"/>
                <a:ea typeface="Rockwell"/>
                <a:cs typeface="Rockwell"/>
                <a:sym typeface="Rockwell"/>
              </a:defRPr>
            </a:lvl7pPr>
            <a:lvl8pPr indent="0" lvl="7" marL="0" marR="0" rtl="0" algn="r">
              <a:spcBef>
                <a:spcPts val="0"/>
              </a:spcBef>
              <a:buNone/>
              <a:defRPr b="0" i="0" sz="2800" u="none" cap="none" strike="noStrike">
                <a:solidFill>
                  <a:schemeClr val="accent1"/>
                </a:solidFill>
                <a:latin typeface="Rockwell"/>
                <a:ea typeface="Rockwell"/>
                <a:cs typeface="Rockwell"/>
                <a:sym typeface="Rockwell"/>
              </a:defRPr>
            </a:lvl8pPr>
            <a:lvl9pPr indent="0" lvl="8" marL="0" marR="0" rtl="0" algn="r">
              <a:spcBef>
                <a:spcPts val="0"/>
              </a:spcBef>
              <a:buNone/>
              <a:defRPr b="0" i="0" sz="2800" u="none" cap="none" strike="noStrike">
                <a:solidFill>
                  <a:schemeClr val="accen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9"/>
          <p:cNvSpPr/>
          <p:nvPr/>
        </p:nvSpPr>
        <p:spPr>
          <a:xfrm>
            <a:off x="0" y="3622291"/>
            <a:ext cx="12192000" cy="2505984"/>
          </a:xfrm>
          <a:prstGeom prst="rect">
            <a:avLst/>
          </a:prstGeom>
          <a:gradFill>
            <a:gsLst>
              <a:gs pos="0">
                <a:srgbClr val="454545">
                  <a:alpha val="0"/>
                </a:srgbClr>
              </a:gs>
              <a:gs pos="100000">
                <a:srgbClr val="454545">
                  <a:alpha val="8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9"/>
          <p:cNvPicPr preferRelativeResize="0"/>
          <p:nvPr/>
        </p:nvPicPr>
        <p:blipFill rotWithShape="1">
          <a:blip r:embed="rId1">
            <a:alphaModFix/>
          </a:blip>
          <a:srcRect b="-1538" l="0" r="0" t="1538"/>
          <a:stretch/>
        </p:blipFill>
        <p:spPr>
          <a:xfrm>
            <a:off x="0" y="6129338"/>
            <a:ext cx="12192000" cy="742950"/>
          </a:xfrm>
          <a:prstGeom prst="rect">
            <a:avLst/>
          </a:prstGeom>
          <a:noFill/>
          <a:ln>
            <a:noFill/>
          </a:ln>
        </p:spPr>
      </p:pic>
      <p:cxnSp>
        <p:nvCxnSpPr>
          <p:cNvPr id="13" name="Google Shape;13;p9"/>
          <p:cNvCxnSpPr/>
          <p:nvPr/>
        </p:nvCxnSpPr>
        <p:spPr>
          <a:xfrm>
            <a:off x="0" y="6138142"/>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4B4B"/>
            </a:gs>
            <a:gs pos="100000">
              <a:schemeClr val="dk1"/>
            </a:gs>
          </a:gsLst>
          <a:path path="circle">
            <a:fillToRect b="50%" l="50%" r="50%" t="50%"/>
          </a:path>
          <a:tileRect/>
        </a:gradFill>
      </p:bgPr>
    </p:bg>
    <p:spTree>
      <p:nvGrpSpPr>
        <p:cNvPr id="89" name="Shape 89"/>
        <p:cNvGrpSpPr/>
        <p:nvPr/>
      </p:nvGrpSpPr>
      <p:grpSpPr>
        <a:xfrm>
          <a:off x="0" y="0"/>
          <a:ext cx="0" cy="0"/>
          <a:chOff x="0" y="0"/>
          <a:chExt cx="0" cy="0"/>
        </a:xfrm>
      </p:grpSpPr>
      <p:pic>
        <p:nvPicPr>
          <p:cNvPr descr="Lines of an athletic running track" id="90" name="Google Shape;90;p1"/>
          <p:cNvPicPr preferRelativeResize="0"/>
          <p:nvPr/>
        </p:nvPicPr>
        <p:blipFill rotWithShape="1">
          <a:blip r:embed="rId3">
            <a:alphaModFix/>
          </a:blip>
          <a:srcRect b="7045" l="0" r="-1" t="8683"/>
          <a:stretch/>
        </p:blipFill>
        <p:spPr>
          <a:xfrm>
            <a:off x="2" y="10"/>
            <a:ext cx="12191695" cy="6857990"/>
          </a:xfrm>
          <a:prstGeom prst="rect">
            <a:avLst/>
          </a:prstGeom>
          <a:noFill/>
          <a:ln>
            <a:noFill/>
          </a:ln>
        </p:spPr>
      </p:pic>
      <p:sp>
        <p:nvSpPr>
          <p:cNvPr id="91" name="Google Shape;91;p1"/>
          <p:cNvSpPr/>
          <p:nvPr/>
        </p:nvSpPr>
        <p:spPr>
          <a:xfrm>
            <a:off x="3896786" y="3064931"/>
            <a:ext cx="8295215" cy="2488568"/>
          </a:xfrm>
          <a:prstGeom prst="rect">
            <a:avLst/>
          </a:prstGeom>
          <a:solidFill>
            <a:srgbClr val="000001">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2" name="Google Shape;92;p1"/>
          <p:cNvSpPr txBox="1"/>
          <p:nvPr>
            <p:ph type="ctrTitle"/>
          </p:nvPr>
        </p:nvSpPr>
        <p:spPr>
          <a:xfrm>
            <a:off x="4065511" y="3236470"/>
            <a:ext cx="6832500" cy="143198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Rockwell"/>
              <a:buNone/>
            </a:pPr>
            <a:r>
              <a:rPr lang="en-US" sz="4400"/>
              <a:t>SILICON STADIUM</a:t>
            </a:r>
            <a:endParaRPr/>
          </a:p>
        </p:txBody>
      </p:sp>
      <p:sp>
        <p:nvSpPr>
          <p:cNvPr id="93" name="Google Shape;93;p1"/>
          <p:cNvSpPr txBox="1"/>
          <p:nvPr>
            <p:ph idx="1" type="subTitle"/>
          </p:nvPr>
        </p:nvSpPr>
        <p:spPr>
          <a:xfrm>
            <a:off x="4065511" y="4669144"/>
            <a:ext cx="6832499" cy="716529"/>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600"/>
              <a:buNone/>
            </a:pPr>
            <a:r>
              <a:rPr lang="en-US" sz="1600">
                <a:solidFill>
                  <a:srgbClr val="FFFFFE"/>
                </a:solidFill>
              </a:rPr>
              <a:t> HELLO WORLD OR BUST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1449217" y="804889"/>
            <a:ext cx="9293577" cy="1059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DATABASE</a:t>
            </a:r>
            <a:endParaRPr/>
          </a:p>
        </p:txBody>
      </p:sp>
      <p:sp>
        <p:nvSpPr>
          <p:cNvPr id="155" name="Google Shape;155;p4"/>
          <p:cNvSpPr txBox="1"/>
          <p:nvPr>
            <p:ph idx="1" type="body"/>
          </p:nvPr>
        </p:nvSpPr>
        <p:spPr>
          <a:xfrm>
            <a:off x="1447331" y="2010878"/>
            <a:ext cx="4488654" cy="3448595"/>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Consists of 3-4 major tables</a:t>
            </a:r>
            <a:endParaRPr/>
          </a:p>
          <a:p>
            <a:pPr indent="-342900" lvl="1" marL="914400" rtl="0" algn="l">
              <a:lnSpc>
                <a:spcPct val="120000"/>
              </a:lnSpc>
              <a:spcBef>
                <a:spcPts val="0"/>
              </a:spcBef>
              <a:spcAft>
                <a:spcPts val="0"/>
              </a:spcAft>
              <a:buSzPts val="1800"/>
              <a:buChar char="•"/>
            </a:pPr>
            <a:r>
              <a:rPr lang="en-US"/>
              <a:t>Each major table has at least 1 subtable within, more if we decide to split the data more</a:t>
            </a:r>
            <a:endParaRPr/>
          </a:p>
          <a:p>
            <a:pPr indent="-342900" lvl="0" marL="457200" rtl="0" algn="l">
              <a:lnSpc>
                <a:spcPct val="120000"/>
              </a:lnSpc>
              <a:spcBef>
                <a:spcPts val="0"/>
              </a:spcBef>
              <a:spcAft>
                <a:spcPts val="0"/>
              </a:spcAft>
              <a:buSzPts val="1800"/>
              <a:buChar char="•"/>
            </a:pPr>
            <a:r>
              <a:rPr lang="en-US"/>
              <a:t>There will also be a large storage table for all the machine learning data sent back</a:t>
            </a:r>
            <a:endParaRPr/>
          </a:p>
        </p:txBody>
      </p:sp>
      <p:sp>
        <p:nvSpPr>
          <p:cNvPr id="156" name="Google Shape;156;p4"/>
          <p:cNvSpPr txBox="1"/>
          <p:nvPr>
            <p:ph idx="2" type="body"/>
          </p:nvPr>
        </p:nvSpPr>
        <p:spPr>
          <a:xfrm>
            <a:off x="6254140" y="2017343"/>
            <a:ext cx="4488654" cy="344152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Run through a mySQL database and through XAMPP</a:t>
            </a:r>
            <a:endParaRPr/>
          </a:p>
          <a:p>
            <a:pPr indent="-342900" lvl="0" marL="457200" rtl="0" algn="l">
              <a:lnSpc>
                <a:spcPct val="120000"/>
              </a:lnSpc>
              <a:spcBef>
                <a:spcPts val="0"/>
              </a:spcBef>
              <a:spcAft>
                <a:spcPts val="0"/>
              </a:spcAft>
              <a:buSzPts val="1800"/>
              <a:buChar char="•"/>
            </a:pPr>
            <a:r>
              <a:rPr lang="en-US"/>
              <a:t>Data inputted through SQL files converted from CSV files</a:t>
            </a:r>
            <a:endParaRPr/>
          </a:p>
          <a:p>
            <a:pPr indent="-342900" lvl="0" marL="457200" rtl="0" algn="l">
              <a:lnSpc>
                <a:spcPct val="120000"/>
              </a:lnSpc>
              <a:spcBef>
                <a:spcPts val="0"/>
              </a:spcBef>
              <a:spcAft>
                <a:spcPts val="0"/>
              </a:spcAft>
              <a:buSzPts val="1800"/>
              <a:buChar char="•"/>
            </a:pPr>
            <a:r>
              <a:rPr lang="en-US"/>
              <a:t>CSV files stripped down and cleaned to produce good data to be put into the database</a:t>
            </a:r>
            <a:endParaRPr/>
          </a:p>
          <a:p>
            <a:pPr indent="-342900" lvl="1" marL="914400" rtl="0" algn="l">
              <a:lnSpc>
                <a:spcPct val="120000"/>
              </a:lnSpc>
              <a:spcBef>
                <a:spcPts val="0"/>
              </a:spcBef>
              <a:spcAft>
                <a:spcPts val="0"/>
              </a:spcAft>
              <a:buSzPts val="1800"/>
              <a:buChar char="•"/>
            </a:pPr>
            <a:r>
              <a:rPr lang="en-US"/>
              <a:t>This data will produce the tables and subtables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SECURITY</a:t>
            </a:r>
            <a:endParaRPr/>
          </a:p>
        </p:txBody>
      </p:sp>
      <p:sp>
        <p:nvSpPr>
          <p:cNvPr id="162" name="Google Shape;162;p5"/>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Two potential security breach locations</a:t>
            </a:r>
            <a:endParaRPr/>
          </a:p>
          <a:p>
            <a:pPr indent="-342900" lvl="1" marL="914400" rtl="0" algn="l">
              <a:lnSpc>
                <a:spcPct val="120000"/>
              </a:lnSpc>
              <a:spcBef>
                <a:spcPts val="0"/>
              </a:spcBef>
              <a:spcAft>
                <a:spcPts val="0"/>
              </a:spcAft>
              <a:buSzPts val="1800"/>
              <a:buChar char="•"/>
            </a:pPr>
            <a:r>
              <a:rPr lang="en-US"/>
              <a:t>In the main page search bars</a:t>
            </a:r>
            <a:endParaRPr/>
          </a:p>
          <a:p>
            <a:pPr indent="-342900" lvl="2" marL="1371600" rtl="0" algn="l">
              <a:lnSpc>
                <a:spcPct val="120000"/>
              </a:lnSpc>
              <a:spcBef>
                <a:spcPts val="0"/>
              </a:spcBef>
              <a:spcAft>
                <a:spcPts val="0"/>
              </a:spcAft>
              <a:buSzPts val="1800"/>
              <a:buChar char="•"/>
            </a:pPr>
            <a:r>
              <a:rPr lang="en-US"/>
              <a:t>Runs the risk of possible SQL injections</a:t>
            </a:r>
            <a:endParaRPr/>
          </a:p>
          <a:p>
            <a:pPr indent="-342900" lvl="1" marL="914400" rtl="0" algn="l">
              <a:lnSpc>
                <a:spcPct val="120000"/>
              </a:lnSpc>
              <a:spcBef>
                <a:spcPts val="0"/>
              </a:spcBef>
              <a:spcAft>
                <a:spcPts val="0"/>
              </a:spcAft>
              <a:buSzPts val="1800"/>
              <a:buChar char="•"/>
            </a:pPr>
            <a:r>
              <a:rPr lang="en-US"/>
              <a:t>In the connection between each aspect of the application</a:t>
            </a:r>
            <a:endParaRPr/>
          </a:p>
          <a:p>
            <a:pPr indent="-342900" lvl="2" marL="1371600" rtl="0" algn="l">
              <a:lnSpc>
                <a:spcPct val="120000"/>
              </a:lnSpc>
              <a:spcBef>
                <a:spcPts val="0"/>
              </a:spcBef>
              <a:spcAft>
                <a:spcPts val="0"/>
              </a:spcAft>
              <a:buSzPts val="1800"/>
              <a:buChar char="•"/>
            </a:pPr>
            <a:r>
              <a:rPr lang="en-US"/>
              <a:t>From the front end website to the database</a:t>
            </a:r>
            <a:endParaRPr/>
          </a:p>
          <a:p>
            <a:pPr indent="-342900" lvl="2" marL="1371600" rtl="0" algn="l">
              <a:lnSpc>
                <a:spcPct val="120000"/>
              </a:lnSpc>
              <a:spcBef>
                <a:spcPts val="0"/>
              </a:spcBef>
              <a:spcAft>
                <a:spcPts val="0"/>
              </a:spcAft>
              <a:buSzPts val="1800"/>
              <a:buChar char="•"/>
            </a:pPr>
            <a:r>
              <a:rPr lang="en-US"/>
              <a:t>From the database to the machine learning algorithm</a:t>
            </a:r>
            <a:endParaRPr/>
          </a:p>
          <a:p>
            <a:pPr indent="-342900" lvl="2" marL="1371600" rtl="0" algn="l">
              <a:lnSpc>
                <a:spcPct val="120000"/>
              </a:lnSpc>
              <a:spcBef>
                <a:spcPts val="0"/>
              </a:spcBef>
              <a:spcAft>
                <a:spcPts val="0"/>
              </a:spcAft>
              <a:buSzPts val="1800"/>
              <a:buChar char="•"/>
            </a:pPr>
            <a:r>
              <a:rPr lang="en-US"/>
              <a:t>From the machine learning algorithm to the front end website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1449217" y="804889"/>
            <a:ext cx="9293577" cy="1059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NEURAL NETWORK</a:t>
            </a:r>
            <a:endParaRPr/>
          </a:p>
        </p:txBody>
      </p:sp>
      <p:sp>
        <p:nvSpPr>
          <p:cNvPr id="168" name="Google Shape;168;p8"/>
          <p:cNvSpPr txBox="1"/>
          <p:nvPr>
            <p:ph idx="1" type="body"/>
          </p:nvPr>
        </p:nvSpPr>
        <p:spPr>
          <a:xfrm>
            <a:off x="1447331" y="2010878"/>
            <a:ext cx="4488654" cy="3448595"/>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Convolutional </a:t>
            </a:r>
            <a:r>
              <a:rPr lang="en-US"/>
              <a:t>Neural</a:t>
            </a:r>
            <a:r>
              <a:rPr lang="en-US"/>
              <a:t> Network</a:t>
            </a:r>
            <a:endParaRPr/>
          </a:p>
          <a:p>
            <a:pPr indent="-342900" lvl="0" marL="457200" rtl="0" algn="l">
              <a:lnSpc>
                <a:spcPct val="120000"/>
              </a:lnSpc>
              <a:spcBef>
                <a:spcPts val="0"/>
              </a:spcBef>
              <a:spcAft>
                <a:spcPts val="0"/>
              </a:spcAft>
              <a:buSzPts val="1800"/>
              <a:buChar char="•"/>
            </a:pPr>
            <a:r>
              <a:rPr lang="en-US"/>
              <a:t>Prediction of scores</a:t>
            </a:r>
            <a:endParaRPr/>
          </a:p>
          <a:p>
            <a:pPr indent="-342900" lvl="0" marL="457200" rtl="0" algn="l">
              <a:lnSpc>
                <a:spcPct val="120000"/>
              </a:lnSpc>
              <a:spcBef>
                <a:spcPts val="0"/>
              </a:spcBef>
              <a:spcAft>
                <a:spcPts val="0"/>
              </a:spcAft>
              <a:buSzPts val="1800"/>
              <a:buChar char="•"/>
            </a:pPr>
            <a:r>
              <a:rPr lang="en-US"/>
              <a:t>Initially</a:t>
            </a:r>
            <a:r>
              <a:rPr lang="en-US"/>
              <a:t> plan for predicting score</a:t>
            </a:r>
            <a:endParaRPr/>
          </a:p>
          <a:p>
            <a:pPr indent="-342900" lvl="0" marL="457200" rtl="0" algn="l">
              <a:lnSpc>
                <a:spcPct val="120000"/>
              </a:lnSpc>
              <a:spcBef>
                <a:spcPts val="0"/>
              </a:spcBef>
              <a:spcAft>
                <a:spcPts val="0"/>
              </a:spcAft>
              <a:buSzPts val="1800"/>
              <a:buChar char="•"/>
            </a:pPr>
            <a:r>
              <a:rPr lang="en-US"/>
              <a:t>Later add a filter to only output possible scores.</a:t>
            </a:r>
            <a:endParaRPr/>
          </a:p>
        </p:txBody>
      </p:sp>
      <p:sp>
        <p:nvSpPr>
          <p:cNvPr id="169" name="Google Shape;169;p8"/>
          <p:cNvSpPr txBox="1"/>
          <p:nvPr>
            <p:ph idx="2" type="body"/>
          </p:nvPr>
        </p:nvSpPr>
        <p:spPr>
          <a:xfrm>
            <a:off x="6254140" y="2017343"/>
            <a:ext cx="4488654" cy="3441520"/>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rPr lang="en-US"/>
              <a:t>Requirement</a:t>
            </a:r>
            <a:r>
              <a:rPr lang="en-US"/>
              <a:t>: 70% accuracy or better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1449217" y="804889"/>
            <a:ext cx="9293700" cy="1059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Project Specifications</a:t>
            </a:r>
            <a:endParaRPr/>
          </a:p>
        </p:txBody>
      </p:sp>
      <p:sp>
        <p:nvSpPr>
          <p:cNvPr id="175" name="Google Shape;175;p6"/>
          <p:cNvSpPr txBox="1"/>
          <p:nvPr>
            <p:ph idx="1" type="body"/>
          </p:nvPr>
        </p:nvSpPr>
        <p:spPr>
          <a:xfrm>
            <a:off x="1447331" y="2010878"/>
            <a:ext cx="4488654" cy="3448595"/>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rPr lang="en-US"/>
              <a:t>Aside from the libraries that are </a:t>
            </a:r>
            <a:r>
              <a:rPr lang="en-US"/>
              <a:t>specifically</a:t>
            </a:r>
            <a:r>
              <a:rPr lang="en-US"/>
              <a:t> for machine learning, numpy and pandas will be used for more general statistical analysis. More simple yet important statistics such as points per game don’t need to be fed to the neural network.</a:t>
            </a:r>
            <a:endParaRPr/>
          </a:p>
        </p:txBody>
      </p:sp>
      <p:sp>
        <p:nvSpPr>
          <p:cNvPr id="176" name="Google Shape;176;p6"/>
          <p:cNvSpPr txBox="1"/>
          <p:nvPr>
            <p:ph idx="2" type="body"/>
          </p:nvPr>
        </p:nvSpPr>
        <p:spPr>
          <a:xfrm>
            <a:off x="6254140" y="2017343"/>
            <a:ext cx="4488654" cy="3441520"/>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177" name="Google Shape;177;p6"/>
          <p:cNvPicPr preferRelativeResize="0"/>
          <p:nvPr/>
        </p:nvPicPr>
        <p:blipFill>
          <a:blip r:embed="rId3">
            <a:alphaModFix/>
          </a:blip>
          <a:stretch>
            <a:fillRect/>
          </a:stretch>
        </p:blipFill>
        <p:spPr>
          <a:xfrm>
            <a:off x="7143875" y="4735497"/>
            <a:ext cx="4311326" cy="1832325"/>
          </a:xfrm>
          <a:prstGeom prst="rect">
            <a:avLst/>
          </a:prstGeom>
          <a:noFill/>
          <a:ln>
            <a:noFill/>
          </a:ln>
        </p:spPr>
      </p:pic>
      <p:pic>
        <p:nvPicPr>
          <p:cNvPr id="178" name="Google Shape;178;p6"/>
          <p:cNvPicPr preferRelativeResize="0"/>
          <p:nvPr/>
        </p:nvPicPr>
        <p:blipFill>
          <a:blip r:embed="rId4">
            <a:alphaModFix/>
          </a:blip>
          <a:stretch>
            <a:fillRect/>
          </a:stretch>
        </p:blipFill>
        <p:spPr>
          <a:xfrm>
            <a:off x="7295696" y="3314500"/>
            <a:ext cx="3731800" cy="1260500"/>
          </a:xfrm>
          <a:prstGeom prst="rect">
            <a:avLst/>
          </a:prstGeom>
          <a:noFill/>
          <a:ln>
            <a:noFill/>
          </a:ln>
        </p:spPr>
      </p:pic>
      <p:pic>
        <p:nvPicPr>
          <p:cNvPr id="179" name="Google Shape;179;p6"/>
          <p:cNvPicPr preferRelativeResize="0"/>
          <p:nvPr/>
        </p:nvPicPr>
        <p:blipFill>
          <a:blip r:embed="rId5">
            <a:alphaModFix/>
          </a:blip>
          <a:stretch>
            <a:fillRect/>
          </a:stretch>
        </p:blipFill>
        <p:spPr>
          <a:xfrm>
            <a:off x="7635300" y="1277075"/>
            <a:ext cx="3486549" cy="1876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0485d24414_0_3"/>
          <p:cNvSpPr txBox="1"/>
          <p:nvPr>
            <p:ph type="title"/>
          </p:nvPr>
        </p:nvSpPr>
        <p:spPr>
          <a:xfrm>
            <a:off x="1449217" y="804889"/>
            <a:ext cx="9293700" cy="1059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Sources</a:t>
            </a:r>
            <a:endParaRPr/>
          </a:p>
        </p:txBody>
      </p:sp>
      <p:sp>
        <p:nvSpPr>
          <p:cNvPr id="185" name="Google Shape;185;g20485d24414_0_3"/>
          <p:cNvSpPr txBox="1"/>
          <p:nvPr>
            <p:ph idx="1" type="body"/>
          </p:nvPr>
        </p:nvSpPr>
        <p:spPr>
          <a:xfrm>
            <a:off x="1447331" y="2010878"/>
            <a:ext cx="4488600" cy="3448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While Kaggle datasets have a lot of historical data that we are planning to use to experiment with which parameters are important. ASA has the most up to date data in the last 4 years.</a:t>
            </a:r>
            <a:endParaRPr/>
          </a:p>
        </p:txBody>
      </p:sp>
      <p:sp>
        <p:nvSpPr>
          <p:cNvPr id="186" name="Google Shape;186;g20485d24414_0_3"/>
          <p:cNvSpPr txBox="1"/>
          <p:nvPr>
            <p:ph idx="2" type="body"/>
          </p:nvPr>
        </p:nvSpPr>
        <p:spPr>
          <a:xfrm>
            <a:off x="6254140" y="2017343"/>
            <a:ext cx="4488600" cy="344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7" name="Google Shape;187;g20485d24414_0_3"/>
          <p:cNvPicPr preferRelativeResize="0"/>
          <p:nvPr/>
        </p:nvPicPr>
        <p:blipFill>
          <a:blip r:embed="rId3">
            <a:alphaModFix/>
          </a:blip>
          <a:stretch>
            <a:fillRect/>
          </a:stretch>
        </p:blipFill>
        <p:spPr>
          <a:xfrm>
            <a:off x="8749213" y="2010863"/>
            <a:ext cx="2428875" cy="1876425"/>
          </a:xfrm>
          <a:prstGeom prst="rect">
            <a:avLst/>
          </a:prstGeom>
          <a:noFill/>
          <a:ln>
            <a:noFill/>
          </a:ln>
        </p:spPr>
      </p:pic>
      <p:pic>
        <p:nvPicPr>
          <p:cNvPr id="188" name="Google Shape;188;g20485d24414_0_3"/>
          <p:cNvPicPr preferRelativeResize="0"/>
          <p:nvPr/>
        </p:nvPicPr>
        <p:blipFill>
          <a:blip r:embed="rId4">
            <a:alphaModFix/>
          </a:blip>
          <a:stretch>
            <a:fillRect/>
          </a:stretch>
        </p:blipFill>
        <p:spPr>
          <a:xfrm>
            <a:off x="7015075" y="4292150"/>
            <a:ext cx="3343874" cy="129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descr="Top view of cubes connected with black lines" id="194" name="Google Shape;194;p3"/>
          <p:cNvPicPr preferRelativeResize="0"/>
          <p:nvPr/>
        </p:nvPicPr>
        <p:blipFill rotWithShape="1">
          <a:blip r:embed="rId3">
            <a:alphaModFix amt="50000"/>
          </a:blip>
          <a:srcRect b="10267" l="0" r="-1" t="14731"/>
          <a:stretch/>
        </p:blipFill>
        <p:spPr>
          <a:xfrm>
            <a:off x="305" y="10"/>
            <a:ext cx="12191695" cy="6857990"/>
          </a:xfrm>
          <a:prstGeom prst="rect">
            <a:avLst/>
          </a:prstGeom>
          <a:noFill/>
          <a:ln>
            <a:noFill/>
          </a:ln>
        </p:spPr>
      </p:pic>
      <p:sp>
        <p:nvSpPr>
          <p:cNvPr id="195" name="Google Shape;195;p3"/>
          <p:cNvSpPr txBox="1"/>
          <p:nvPr/>
        </p:nvSpPr>
        <p:spPr>
          <a:xfrm>
            <a:off x="3512301" y="443732"/>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2800" u="none" cap="none" strike="noStrike">
              <a:solidFill>
                <a:schemeClr val="accent1"/>
              </a:solidFill>
              <a:latin typeface="Rockwell"/>
              <a:ea typeface="Rockwell"/>
              <a:cs typeface="Rockwell"/>
              <a:sym typeface="Rockwell"/>
            </a:endParaRPr>
          </a:p>
        </p:txBody>
      </p:sp>
      <p:sp>
        <p:nvSpPr>
          <p:cNvPr id="196" name="Google Shape;196;p3"/>
          <p:cNvSpPr txBox="1"/>
          <p:nvPr/>
        </p:nvSpPr>
        <p:spPr>
          <a:xfrm>
            <a:off x="4976636" y="540921"/>
            <a:ext cx="4973915" cy="3092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lt1"/>
              </a:solidFill>
              <a:latin typeface="Rockwell"/>
              <a:ea typeface="Rockwell"/>
              <a:cs typeface="Rockwell"/>
              <a:sym typeface="Rockwell"/>
            </a:endParaRPr>
          </a:p>
        </p:txBody>
      </p:sp>
      <p:sp>
        <p:nvSpPr>
          <p:cNvPr id="197" name="Google Shape;197;p3"/>
          <p:cNvSpPr/>
          <p:nvPr/>
        </p:nvSpPr>
        <p:spPr>
          <a:xfrm>
            <a:off x="0" y="1193800"/>
            <a:ext cx="12192000" cy="5664199"/>
          </a:xfrm>
          <a:prstGeom prst="rect">
            <a:avLst/>
          </a:prstGeom>
          <a:gradFill>
            <a:gsLst>
              <a:gs pos="0">
                <a:srgbClr val="3C3C3C">
                  <a:alpha val="3921"/>
                </a:srgbClr>
              </a:gs>
              <a:gs pos="100000">
                <a:srgbClr val="4D4D4D"/>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98" name="Google Shape;198;p3"/>
          <p:cNvSpPr txBox="1"/>
          <p:nvPr>
            <p:ph type="title"/>
          </p:nvPr>
        </p:nvSpPr>
        <p:spPr>
          <a:xfrm>
            <a:off x="3705602" y="443725"/>
            <a:ext cx="4781100" cy="566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sz="4500"/>
              <a:t>Thank You</a:t>
            </a:r>
            <a:endParaRPr sz="4500"/>
          </a:p>
          <a:p>
            <a:pPr indent="0" lvl="0" marL="0" rtl="0" algn="ctr">
              <a:lnSpc>
                <a:spcPct val="90000"/>
              </a:lnSpc>
              <a:spcBef>
                <a:spcPts val="0"/>
              </a:spcBef>
              <a:spcAft>
                <a:spcPts val="0"/>
              </a:spcAft>
              <a:buClr>
                <a:schemeClr val="accent1"/>
              </a:buClr>
              <a:buSzPts val="3200"/>
              <a:buFont typeface="Rockwell"/>
              <a:buNone/>
            </a:pPr>
            <a:r>
              <a:t/>
            </a:r>
            <a:endParaRPr sz="4500"/>
          </a:p>
          <a:p>
            <a:pPr indent="0" lvl="0" marL="0" rtl="0" algn="ctr">
              <a:lnSpc>
                <a:spcPct val="90000"/>
              </a:lnSpc>
              <a:spcBef>
                <a:spcPts val="0"/>
              </a:spcBef>
              <a:spcAft>
                <a:spcPts val="0"/>
              </a:spcAft>
              <a:buClr>
                <a:schemeClr val="accent1"/>
              </a:buClr>
              <a:buSzPts val="3200"/>
              <a:buFont typeface="Rockwell"/>
              <a:buNone/>
            </a:pPr>
            <a:r>
              <a:t/>
            </a:r>
            <a:endParaRPr sz="4500"/>
          </a:p>
        </p:txBody>
      </p:sp>
      <p:sp>
        <p:nvSpPr>
          <p:cNvPr id="199" name="Google Shape;199;p3"/>
          <p:cNvSpPr txBox="1"/>
          <p:nvPr/>
        </p:nvSpPr>
        <p:spPr>
          <a:xfrm>
            <a:off x="7723229" y="6007878"/>
            <a:ext cx="3500715" cy="30920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sz="1200" u="none">
              <a:solidFill>
                <a:schemeClr val="lt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4B4B"/>
            </a:gs>
            <a:gs pos="100000">
              <a:schemeClr val="dk1"/>
            </a:gs>
          </a:gsLst>
          <a:path path="circle">
            <a:fillToRect b="50%" l="50%" r="50%" t="50%"/>
          </a:path>
          <a:tileRect/>
        </a:gradFill>
      </p:bgPr>
    </p:bg>
    <p:spTree>
      <p:nvGrpSpPr>
        <p:cNvPr id="97" name="Shape 97"/>
        <p:cNvGrpSpPr/>
        <p:nvPr/>
      </p:nvGrpSpPr>
      <p:grpSpPr>
        <a:xfrm>
          <a:off x="0" y="0"/>
          <a:ext cx="0" cy="0"/>
          <a:chOff x="0" y="0"/>
          <a:chExt cx="0" cy="0"/>
        </a:xfrm>
      </p:grpSpPr>
      <p:pic>
        <p:nvPicPr>
          <p:cNvPr descr="Laces out on a football" id="98" name="Google Shape;98;p2"/>
          <p:cNvPicPr preferRelativeResize="0"/>
          <p:nvPr/>
        </p:nvPicPr>
        <p:blipFill rotWithShape="1">
          <a:blip r:embed="rId3">
            <a:alphaModFix/>
          </a:blip>
          <a:srcRect b="7539" l="0" r="9090" t="15561"/>
          <a:stretch/>
        </p:blipFill>
        <p:spPr>
          <a:xfrm>
            <a:off x="2" y="10"/>
            <a:ext cx="12191695" cy="6857990"/>
          </a:xfrm>
          <a:prstGeom prst="rect">
            <a:avLst/>
          </a:prstGeom>
          <a:noFill/>
          <a:ln>
            <a:noFill/>
          </a:ln>
        </p:spPr>
      </p:pic>
      <p:sp>
        <p:nvSpPr>
          <p:cNvPr id="99" name="Google Shape;99;p2"/>
          <p:cNvSpPr/>
          <p:nvPr/>
        </p:nvSpPr>
        <p:spPr>
          <a:xfrm>
            <a:off x="-3175" y="636751"/>
            <a:ext cx="7385700" cy="3989400"/>
          </a:xfrm>
          <a:prstGeom prst="rect">
            <a:avLst/>
          </a:prstGeom>
          <a:solidFill>
            <a:srgbClr val="000001">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0" name="Google Shape;100;p2"/>
          <p:cNvSpPr txBox="1"/>
          <p:nvPr>
            <p:ph type="title"/>
          </p:nvPr>
        </p:nvSpPr>
        <p:spPr>
          <a:xfrm>
            <a:off x="1304017" y="804520"/>
            <a:ext cx="6815731" cy="10492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DESCRIPTION</a:t>
            </a:r>
            <a:endParaRPr/>
          </a:p>
        </p:txBody>
      </p:sp>
      <p:sp>
        <p:nvSpPr>
          <p:cNvPr id="101" name="Google Shape;101;p2"/>
          <p:cNvSpPr txBox="1"/>
          <p:nvPr>
            <p:ph idx="1" type="body"/>
          </p:nvPr>
        </p:nvSpPr>
        <p:spPr>
          <a:xfrm>
            <a:off x="91575" y="1935225"/>
            <a:ext cx="6121500" cy="349020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Clr>
                <a:srgbClr val="FFFFFE"/>
              </a:buClr>
              <a:buSzPts val="1800"/>
              <a:buChar char="•"/>
            </a:pPr>
            <a:r>
              <a:rPr lang="en-US">
                <a:solidFill>
                  <a:srgbClr val="FFFFFE"/>
                </a:solidFill>
              </a:rPr>
              <a:t>Our app</a:t>
            </a:r>
            <a:r>
              <a:rPr lang="en-US">
                <a:solidFill>
                  <a:srgbClr val="FFFFFE"/>
                </a:solidFill>
              </a:rPr>
              <a:t> is a web based statistic </a:t>
            </a:r>
            <a:r>
              <a:rPr lang="en-US">
                <a:solidFill>
                  <a:srgbClr val="FFFFFE"/>
                </a:solidFill>
              </a:rPr>
              <a:t>analysis</a:t>
            </a:r>
            <a:r>
              <a:rPr lang="en-US">
                <a:solidFill>
                  <a:srgbClr val="FFFFFE"/>
                </a:solidFill>
              </a:rPr>
              <a:t> tool</a:t>
            </a:r>
            <a:endParaRPr>
              <a:solidFill>
                <a:srgbClr val="FFFFFE"/>
              </a:solidFill>
            </a:endParaRPr>
          </a:p>
          <a:p>
            <a:pPr indent="-342900" lvl="0" marL="457200" rtl="0" algn="l">
              <a:lnSpc>
                <a:spcPct val="120000"/>
              </a:lnSpc>
              <a:spcBef>
                <a:spcPts val="0"/>
              </a:spcBef>
              <a:spcAft>
                <a:spcPts val="0"/>
              </a:spcAft>
              <a:buClr>
                <a:srgbClr val="FFFFFE"/>
              </a:buClr>
              <a:buSzPts val="1800"/>
              <a:buChar char="•"/>
            </a:pPr>
            <a:r>
              <a:rPr lang="en-US">
                <a:solidFill>
                  <a:srgbClr val="FFFFFE"/>
                </a:solidFill>
              </a:rPr>
              <a:t>Provides users with accurate predictions of NFL games</a:t>
            </a:r>
            <a:endParaRPr/>
          </a:p>
          <a:p>
            <a:pPr indent="-342900" lvl="0" marL="457200" rtl="0" algn="l">
              <a:spcBef>
                <a:spcPts val="0"/>
              </a:spcBef>
              <a:spcAft>
                <a:spcPts val="0"/>
              </a:spcAft>
              <a:buClr>
                <a:srgbClr val="FFFFFE"/>
              </a:buClr>
              <a:buSzPts val="1800"/>
              <a:buChar char="•"/>
            </a:pPr>
            <a:r>
              <a:rPr lang="en-US">
                <a:solidFill>
                  <a:srgbClr val="FFFFFE"/>
                </a:solidFill>
              </a:rPr>
              <a:t>Past 20 years of NFL data</a:t>
            </a:r>
            <a:endParaRPr>
              <a:solidFill>
                <a:srgbClr val="FFFFFE"/>
              </a:solidFill>
            </a:endParaRPr>
          </a:p>
          <a:p>
            <a:pPr indent="-342900" lvl="0" marL="457200" rtl="0" algn="l">
              <a:lnSpc>
                <a:spcPct val="120000"/>
              </a:lnSpc>
              <a:spcBef>
                <a:spcPts val="0"/>
              </a:spcBef>
              <a:spcAft>
                <a:spcPts val="0"/>
              </a:spcAft>
              <a:buClr>
                <a:srgbClr val="FFFFFE"/>
              </a:buClr>
              <a:buSzPts val="1800"/>
              <a:buChar char="•"/>
            </a:pPr>
            <a:r>
              <a:rPr lang="en-US">
                <a:solidFill>
                  <a:srgbClr val="FFFFFE"/>
                </a:solidFill>
              </a:rPr>
              <a:t>I</a:t>
            </a:r>
            <a:r>
              <a:rPr lang="en-US">
                <a:solidFill>
                  <a:srgbClr val="FFFFFE"/>
                </a:solidFill>
              </a:rPr>
              <a:t>njury analysis </a:t>
            </a:r>
            <a:endParaRPr>
              <a:solidFill>
                <a:srgbClr val="FFFFFE"/>
              </a:solidFill>
            </a:endParaRPr>
          </a:p>
          <a:p>
            <a:pPr indent="-342900" lvl="0" marL="457200" rtl="0" algn="l">
              <a:lnSpc>
                <a:spcPct val="120000"/>
              </a:lnSpc>
              <a:spcBef>
                <a:spcPts val="0"/>
              </a:spcBef>
              <a:spcAft>
                <a:spcPts val="0"/>
              </a:spcAft>
              <a:buClr>
                <a:srgbClr val="FFFFFE"/>
              </a:buClr>
              <a:buSzPts val="1800"/>
              <a:buChar char="•"/>
            </a:pPr>
            <a:r>
              <a:rPr lang="en-US">
                <a:solidFill>
                  <a:srgbClr val="FFFFFE"/>
                </a:solidFill>
              </a:rPr>
              <a:t>Up to date weather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FRONT END SYSTEM</a:t>
            </a:r>
            <a:endParaRPr/>
          </a:p>
        </p:txBody>
      </p:sp>
      <p:sp>
        <p:nvSpPr>
          <p:cNvPr id="107" name="Google Shape;107;p7"/>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p>
            <a:pPr indent="-342900" lvl="0" marL="457200" rtl="0" algn="ctr">
              <a:lnSpc>
                <a:spcPct val="120000"/>
              </a:lnSpc>
              <a:spcBef>
                <a:spcPts val="0"/>
              </a:spcBef>
              <a:spcAft>
                <a:spcPts val="0"/>
              </a:spcAft>
              <a:buSzPts val="1800"/>
              <a:buChar char="●"/>
            </a:pPr>
            <a:r>
              <a:rPr lang="en-US"/>
              <a:t>Website design</a:t>
            </a:r>
            <a:endParaRPr/>
          </a:p>
          <a:p>
            <a:pPr indent="-342900" lvl="0" marL="457200" rtl="0" algn="ctr">
              <a:lnSpc>
                <a:spcPct val="120000"/>
              </a:lnSpc>
              <a:spcBef>
                <a:spcPts val="0"/>
              </a:spcBef>
              <a:spcAft>
                <a:spcPts val="0"/>
              </a:spcAft>
              <a:buSzPts val="1800"/>
              <a:buChar char="●"/>
            </a:pPr>
            <a:r>
              <a:rPr lang="en-US"/>
              <a:t>Representing data graphically</a:t>
            </a:r>
            <a:endParaRPr/>
          </a:p>
          <a:p>
            <a:pPr indent="-342900" lvl="0" marL="457200" rtl="0" algn="ctr">
              <a:lnSpc>
                <a:spcPct val="120000"/>
              </a:lnSpc>
              <a:spcBef>
                <a:spcPts val="0"/>
              </a:spcBef>
              <a:spcAft>
                <a:spcPts val="0"/>
              </a:spcAft>
              <a:buSzPts val="1800"/>
              <a:buChar char="●"/>
            </a:pPr>
            <a:r>
              <a:rPr lang="en-US"/>
              <a:t>UI/UX planning</a:t>
            </a:r>
            <a:endParaRPr/>
          </a:p>
          <a:p>
            <a:pPr indent="-342900" lvl="0" marL="457200" rtl="0" algn="ctr">
              <a:lnSpc>
                <a:spcPct val="120000"/>
              </a:lnSpc>
              <a:spcBef>
                <a:spcPts val="0"/>
              </a:spcBef>
              <a:spcAft>
                <a:spcPts val="0"/>
              </a:spcAft>
              <a:buSzPts val="1800"/>
              <a:buChar char="●"/>
            </a:pPr>
            <a:r>
              <a:rPr lang="en-US"/>
              <a:t>Languages involved (HTML, CSS, Javascript, PHP)</a:t>
            </a:r>
            <a:endParaRPr/>
          </a:p>
          <a:p>
            <a:pPr indent="-342900" lvl="0" marL="457200" rtl="0" algn="ctr">
              <a:lnSpc>
                <a:spcPct val="120000"/>
              </a:lnSpc>
              <a:spcBef>
                <a:spcPts val="0"/>
              </a:spcBef>
              <a:spcAft>
                <a:spcPts val="0"/>
              </a:spcAft>
              <a:buSzPts val="1800"/>
              <a:buChar char="●"/>
            </a:pPr>
            <a:r>
              <a:rPr lang="en-US"/>
              <a:t>Development</a:t>
            </a:r>
            <a:r>
              <a:rPr lang="en-US"/>
              <a:t> (Visual Studio Code)</a:t>
            </a:r>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0454f21a98_0_0"/>
          <p:cNvSpPr txBox="1"/>
          <p:nvPr>
            <p:ph type="title"/>
          </p:nvPr>
        </p:nvSpPr>
        <p:spPr>
          <a:xfrm>
            <a:off x="1451575" y="114802"/>
            <a:ext cx="9291300" cy="891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 application Layout</a:t>
            </a:r>
            <a:endParaRPr/>
          </a:p>
        </p:txBody>
      </p:sp>
      <p:sp>
        <p:nvSpPr>
          <p:cNvPr id="113" name="Google Shape;113;g20454f21a98_0_0"/>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14" name="Google Shape;114;g20454f21a98_0_0"/>
          <p:cNvPicPr preferRelativeResize="0"/>
          <p:nvPr/>
        </p:nvPicPr>
        <p:blipFill>
          <a:blip r:embed="rId3">
            <a:alphaModFix/>
          </a:blip>
          <a:stretch>
            <a:fillRect/>
          </a:stretch>
        </p:blipFill>
        <p:spPr>
          <a:xfrm>
            <a:off x="894250" y="1187300"/>
            <a:ext cx="10694876" cy="533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0454f21a98_0_6"/>
          <p:cNvSpPr txBox="1"/>
          <p:nvPr>
            <p:ph type="title"/>
          </p:nvPr>
        </p:nvSpPr>
        <p:spPr>
          <a:xfrm>
            <a:off x="1451579" y="139869"/>
            <a:ext cx="9291300" cy="104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Home Screen</a:t>
            </a:r>
            <a:endParaRPr/>
          </a:p>
        </p:txBody>
      </p:sp>
      <p:sp>
        <p:nvSpPr>
          <p:cNvPr id="120" name="Google Shape;120;g20454f21a98_0_6"/>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1" name="Google Shape;121;g20454f21a98_0_6"/>
          <p:cNvPicPr preferRelativeResize="0"/>
          <p:nvPr/>
        </p:nvPicPr>
        <p:blipFill>
          <a:blip r:embed="rId3">
            <a:alphaModFix/>
          </a:blip>
          <a:stretch>
            <a:fillRect/>
          </a:stretch>
        </p:blipFill>
        <p:spPr>
          <a:xfrm>
            <a:off x="1305025" y="1188975"/>
            <a:ext cx="9581951" cy="5315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0454f21a98_0_11"/>
          <p:cNvSpPr txBox="1"/>
          <p:nvPr>
            <p:ph type="title"/>
          </p:nvPr>
        </p:nvSpPr>
        <p:spPr>
          <a:xfrm>
            <a:off x="1451579" y="170094"/>
            <a:ext cx="9291300" cy="104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Players Screen</a:t>
            </a:r>
            <a:endParaRPr/>
          </a:p>
        </p:txBody>
      </p:sp>
      <p:sp>
        <p:nvSpPr>
          <p:cNvPr id="127" name="Google Shape;127;g20454f21a98_0_11"/>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8" name="Google Shape;128;g20454f21a98_0_11"/>
          <p:cNvPicPr preferRelativeResize="0"/>
          <p:nvPr/>
        </p:nvPicPr>
        <p:blipFill>
          <a:blip r:embed="rId3">
            <a:alphaModFix/>
          </a:blip>
          <a:stretch>
            <a:fillRect/>
          </a:stretch>
        </p:blipFill>
        <p:spPr>
          <a:xfrm>
            <a:off x="1317225" y="1219200"/>
            <a:ext cx="9577025" cy="53306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0454f21a98_0_26"/>
          <p:cNvSpPr txBox="1"/>
          <p:nvPr>
            <p:ph type="title"/>
          </p:nvPr>
        </p:nvSpPr>
        <p:spPr>
          <a:xfrm>
            <a:off x="1451579" y="154969"/>
            <a:ext cx="9291300" cy="104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Teams Screen</a:t>
            </a:r>
            <a:endParaRPr/>
          </a:p>
        </p:txBody>
      </p:sp>
      <p:sp>
        <p:nvSpPr>
          <p:cNvPr id="134" name="Google Shape;134;g20454f21a98_0_26"/>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5" name="Google Shape;135;g20454f21a98_0_26"/>
          <p:cNvPicPr preferRelativeResize="0"/>
          <p:nvPr/>
        </p:nvPicPr>
        <p:blipFill>
          <a:blip r:embed="rId3">
            <a:alphaModFix/>
          </a:blip>
          <a:stretch>
            <a:fillRect/>
          </a:stretch>
        </p:blipFill>
        <p:spPr>
          <a:xfrm>
            <a:off x="1317225" y="1204075"/>
            <a:ext cx="9592125" cy="536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0454f21a98_0_21"/>
          <p:cNvSpPr txBox="1"/>
          <p:nvPr>
            <p:ph type="title"/>
          </p:nvPr>
        </p:nvSpPr>
        <p:spPr>
          <a:xfrm>
            <a:off x="1450354" y="154969"/>
            <a:ext cx="9291300" cy="104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Fantasy Screen</a:t>
            </a:r>
            <a:endParaRPr/>
          </a:p>
        </p:txBody>
      </p:sp>
      <p:sp>
        <p:nvSpPr>
          <p:cNvPr id="141" name="Google Shape;141;g20454f21a98_0_21"/>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2" name="Google Shape;142;g20454f21a98_0_21"/>
          <p:cNvPicPr preferRelativeResize="0"/>
          <p:nvPr/>
        </p:nvPicPr>
        <p:blipFill>
          <a:blip r:embed="rId3">
            <a:alphaModFix/>
          </a:blip>
          <a:stretch>
            <a:fillRect/>
          </a:stretch>
        </p:blipFill>
        <p:spPr>
          <a:xfrm>
            <a:off x="1351300" y="1204075"/>
            <a:ext cx="9573150" cy="5330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0454f21a98_0_16"/>
          <p:cNvSpPr txBox="1"/>
          <p:nvPr>
            <p:ph type="title"/>
          </p:nvPr>
        </p:nvSpPr>
        <p:spPr>
          <a:xfrm>
            <a:off x="1450354" y="200294"/>
            <a:ext cx="9291300" cy="104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Support Screen</a:t>
            </a:r>
            <a:endParaRPr/>
          </a:p>
        </p:txBody>
      </p:sp>
      <p:sp>
        <p:nvSpPr>
          <p:cNvPr id="148" name="Google Shape;148;g20454f21a98_0_16"/>
          <p:cNvSpPr txBox="1"/>
          <p:nvPr>
            <p:ph idx="1" type="body"/>
          </p:nvPr>
        </p:nvSpPr>
        <p:spPr>
          <a:xfrm>
            <a:off x="1451579" y="2015732"/>
            <a:ext cx="9291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9" name="Google Shape;149;g20454f21a98_0_16"/>
          <p:cNvPicPr preferRelativeResize="0"/>
          <p:nvPr/>
        </p:nvPicPr>
        <p:blipFill>
          <a:blip r:embed="rId3">
            <a:alphaModFix/>
          </a:blip>
          <a:stretch>
            <a:fillRect/>
          </a:stretch>
        </p:blipFill>
        <p:spPr>
          <a:xfrm>
            <a:off x="1271900" y="1249400"/>
            <a:ext cx="9652552" cy="525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2023-01-31T18:12:05Z</dcterms:created>
  <dc:creator>Clayton Winters</dc:creator>
</cp:coreProperties>
</file>