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4"/>
  </p:notes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Deinlein" userId="c46c245fb2332578" providerId="LiveId" clId="{11160C27-EA8A-4129-96A0-FCB2F36398C3}"/>
    <pc:docChg chg="undo custSel modSld">
      <pc:chgData name="Nathan Deinlein" userId="c46c245fb2332578" providerId="LiveId" clId="{11160C27-EA8A-4129-96A0-FCB2F36398C3}" dt="2021-02-27T20:57:44.652" v="4485" actId="1076"/>
      <pc:docMkLst>
        <pc:docMk/>
      </pc:docMkLst>
      <pc:sldChg chg="modSp mod modNotes">
        <pc:chgData name="Nathan Deinlein" userId="c46c245fb2332578" providerId="LiveId" clId="{11160C27-EA8A-4129-96A0-FCB2F36398C3}" dt="2021-02-27T20:57:44.652" v="4485" actId="1076"/>
        <pc:sldMkLst>
          <pc:docMk/>
          <pc:sldMk cId="2584280759" sldId="257"/>
        </pc:sldMkLst>
        <pc:picChg chg="mod">
          <ac:chgData name="Nathan Deinlein" userId="c46c245fb2332578" providerId="LiveId" clId="{11160C27-EA8A-4129-96A0-FCB2F36398C3}" dt="2021-02-27T20:57:44.652" v="4485" actId="1076"/>
          <ac:picMkLst>
            <pc:docMk/>
            <pc:sldMk cId="2584280759" sldId="257"/>
            <ac:picMk id="6" creationId="{8045422F-7258-40AC-BD2E-2469AA448922}"/>
          </ac:picMkLst>
        </pc:picChg>
      </pc:sldChg>
      <pc:sldChg chg="modNotes">
        <pc:chgData name="Nathan Deinlein" userId="c46c245fb2332578" providerId="LiveId" clId="{11160C27-EA8A-4129-96A0-FCB2F36398C3}" dt="2021-02-27T20:31:25.733" v="477" actId="20577"/>
        <pc:sldMkLst>
          <pc:docMk/>
          <pc:sldMk cId="2496913088" sldId="262"/>
        </pc:sldMkLst>
      </pc:sldChg>
      <pc:sldChg chg="modNotes">
        <pc:chgData name="Nathan Deinlein" userId="c46c245fb2332578" providerId="LiveId" clId="{11160C27-EA8A-4129-96A0-FCB2F36398C3}" dt="2021-02-27T20:34:23.204" v="1134" actId="20577"/>
        <pc:sldMkLst>
          <pc:docMk/>
          <pc:sldMk cId="3352846770" sldId="263"/>
        </pc:sldMkLst>
      </pc:sldChg>
      <pc:sldChg chg="modNotes">
        <pc:chgData name="Nathan Deinlein" userId="c46c245fb2332578" providerId="LiveId" clId="{11160C27-EA8A-4129-96A0-FCB2F36398C3}" dt="2021-02-27T20:36:10.415" v="1426" actId="20577"/>
        <pc:sldMkLst>
          <pc:docMk/>
          <pc:sldMk cId="2629622416" sldId="264"/>
        </pc:sldMkLst>
      </pc:sldChg>
      <pc:sldChg chg="modNotes">
        <pc:chgData name="Nathan Deinlein" userId="c46c245fb2332578" providerId="LiveId" clId="{11160C27-EA8A-4129-96A0-FCB2F36398C3}" dt="2021-02-27T20:39:56.886" v="2292" actId="20577"/>
        <pc:sldMkLst>
          <pc:docMk/>
          <pc:sldMk cId="792626800" sldId="265"/>
        </pc:sldMkLst>
      </pc:sldChg>
      <pc:sldChg chg="modNotes">
        <pc:chgData name="Nathan Deinlein" userId="c46c245fb2332578" providerId="LiveId" clId="{11160C27-EA8A-4129-96A0-FCB2F36398C3}" dt="2021-02-27T20:47:06.329" v="2961" actId="20577"/>
        <pc:sldMkLst>
          <pc:docMk/>
          <pc:sldMk cId="2910182088" sldId="266"/>
        </pc:sldMkLst>
      </pc:sldChg>
      <pc:sldChg chg="modNotes">
        <pc:chgData name="Nathan Deinlein" userId="c46c245fb2332578" providerId="LiveId" clId="{11160C27-EA8A-4129-96A0-FCB2F36398C3}" dt="2021-02-27T20:51:42.810" v="3399" actId="20577"/>
        <pc:sldMkLst>
          <pc:docMk/>
          <pc:sldMk cId="402353945" sldId="267"/>
        </pc:sldMkLst>
      </pc:sldChg>
      <pc:sldChg chg="modNotes">
        <pc:chgData name="Nathan Deinlein" userId="c46c245fb2332578" providerId="LiveId" clId="{11160C27-EA8A-4129-96A0-FCB2F36398C3}" dt="2021-02-27T20:55:41.932" v="4026" actId="20577"/>
        <pc:sldMkLst>
          <pc:docMk/>
          <pc:sldMk cId="687310345" sldId="268"/>
        </pc:sldMkLst>
      </pc:sldChg>
      <pc:sldChg chg="modNotes">
        <pc:chgData name="Nathan Deinlein" userId="c46c245fb2332578" providerId="LiveId" clId="{11160C27-EA8A-4129-96A0-FCB2F36398C3}" dt="2021-02-27T20:57:40.542" v="4484" actId="20577"/>
        <pc:sldMkLst>
          <pc:docMk/>
          <pc:sldMk cId="2716803082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6041B-F9C6-42C2-891C-0E5EB988B391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F10D3-18DF-4868-883B-109CB3300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74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my name is Nathan Deinlein and today we will be looking at employee Attrition and salary data collected by </a:t>
            </a:r>
            <a:r>
              <a:rPr lang="en-US" dirty="0" err="1"/>
              <a:t>DDSAnalytics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F10D3-18DF-4868-883B-109CB33007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31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 agenda is to look at the Problem Statement for our clients</a:t>
            </a:r>
          </a:p>
          <a:p>
            <a:endParaRPr lang="en-US" dirty="0"/>
          </a:p>
          <a:p>
            <a:r>
              <a:rPr lang="en-US" dirty="0"/>
              <a:t>We will then quickly go through the data set and the EDA done for this project</a:t>
            </a:r>
          </a:p>
          <a:p>
            <a:endParaRPr lang="en-US" dirty="0"/>
          </a:p>
          <a:p>
            <a:r>
              <a:rPr lang="en-US" dirty="0"/>
              <a:t>We will then look at model selection and findings that relate to Attrition</a:t>
            </a:r>
          </a:p>
          <a:p>
            <a:endParaRPr lang="en-US" dirty="0"/>
          </a:p>
          <a:p>
            <a:r>
              <a:rPr lang="en-US" dirty="0"/>
              <a:t>We will finally look at regression models for pay scale of employees.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F10D3-18DF-4868-883B-109CB33007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08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 statement from our clients is how best to retain their talent pool</a:t>
            </a:r>
          </a:p>
          <a:p>
            <a:endParaRPr lang="en-US" dirty="0"/>
          </a:p>
          <a:p>
            <a:r>
              <a:rPr lang="en-US" dirty="0"/>
              <a:t>When a person voluntarily leaves a company to go elsewhere, we call this attrition.</a:t>
            </a:r>
          </a:p>
          <a:p>
            <a:endParaRPr lang="en-US" dirty="0"/>
          </a:p>
          <a:p>
            <a:r>
              <a:rPr lang="en-US" dirty="0"/>
              <a:t>So is there a model that can be used to predict when an employee might be at risk of creating an attrition even</a:t>
            </a:r>
          </a:p>
          <a:p>
            <a:endParaRPr lang="en-US" dirty="0"/>
          </a:p>
          <a:p>
            <a:r>
              <a:rPr lang="en-US" dirty="0"/>
              <a:t>The second problem pertains to compensation for talent.</a:t>
            </a:r>
          </a:p>
          <a:p>
            <a:endParaRPr lang="en-US" dirty="0"/>
          </a:p>
          <a:p>
            <a:r>
              <a:rPr lang="en-US" dirty="0"/>
              <a:t>Budgeting is a huge part of company success. So is there a model that can be deployed to determine what an employees salary should be?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F10D3-18DF-4868-883B-109CB33007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25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collected for this project contained 36 variables, some categorical, some continuous</a:t>
            </a:r>
          </a:p>
          <a:p>
            <a:endParaRPr lang="en-US" dirty="0"/>
          </a:p>
          <a:p>
            <a:r>
              <a:rPr lang="en-US" dirty="0"/>
              <a:t>The data covered 870 observations with around 16% being Attrition events</a:t>
            </a:r>
          </a:p>
          <a:p>
            <a:endParaRPr lang="en-US" dirty="0"/>
          </a:p>
          <a:p>
            <a:r>
              <a:rPr lang="en-US" dirty="0"/>
              <a:t>The data set had no missing values so no data cleaning was needed before EDA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F10D3-18DF-4868-883B-109CB33007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04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speed EDA and compare trends I built an App that let me quickly look between a variable and whether or not it was an attrition event, and a quick scatterplot to determine possible correlation between Monthly income and other variables.</a:t>
            </a:r>
          </a:p>
          <a:p>
            <a:endParaRPr lang="en-US" dirty="0"/>
          </a:p>
          <a:p>
            <a:r>
              <a:rPr lang="en-US" dirty="0"/>
              <a:t>In this initial look at the data, Overtime Marital Status and job role stood out as areas where the % of attrition was high for a given category. This was particularly true with the job role of sales reps that saw a nearly 50% split between attrition and non attrition</a:t>
            </a:r>
          </a:p>
          <a:p>
            <a:endParaRPr lang="en-US" dirty="0"/>
          </a:p>
          <a:p>
            <a:r>
              <a:rPr lang="en-US" dirty="0"/>
              <a:t>When looking at salary only 6 variables seemed to have any kind of correlation with monthly income.</a:t>
            </a:r>
          </a:p>
          <a:p>
            <a:endParaRPr lang="en-US" dirty="0"/>
          </a:p>
          <a:p>
            <a:r>
              <a:rPr lang="en-US" dirty="0"/>
              <a:t>The strangest finding of the EDA was that daily rate, monthly rate, and hourly rate had no correlation to each other or to anything else.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F10D3-18DF-4868-883B-109CB33007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66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EDA was completed I began modeling the data. Two different methods were tried, K nearest neighbor and </a:t>
            </a:r>
            <a:r>
              <a:rPr lang="en-US" dirty="0" err="1"/>
              <a:t>NaiveBayes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models were measured on three metrics accuracy, sensitivity (ability to identify attrition), specificity (ability to identify non attrition)</a:t>
            </a:r>
          </a:p>
          <a:p>
            <a:endParaRPr lang="en-US" dirty="0"/>
          </a:p>
          <a:p>
            <a:r>
              <a:rPr lang="en-US" dirty="0"/>
              <a:t>In these two models were tested by splitting the data into a train and test set of 75:25</a:t>
            </a:r>
          </a:p>
          <a:p>
            <a:endParaRPr lang="en-US" dirty="0"/>
          </a:p>
          <a:p>
            <a:r>
              <a:rPr lang="en-US" dirty="0"/>
              <a:t>The KNN model really struggled with sensitivity and was thus ruled out.</a:t>
            </a:r>
          </a:p>
          <a:p>
            <a:endParaRPr lang="en-US" dirty="0"/>
          </a:p>
          <a:p>
            <a:r>
              <a:rPr lang="en-US" dirty="0"/>
              <a:t>The final Attrition model had an overall accuracy of 90% for predicting Attrition.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F10D3-18DF-4868-883B-109CB33007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97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doing this modeling it was key to identify the main factors that contributed to an Attrition event. These are areas that if improved can help prevent attrition</a:t>
            </a:r>
          </a:p>
          <a:p>
            <a:endParaRPr lang="en-US" dirty="0"/>
          </a:p>
          <a:p>
            <a:r>
              <a:rPr lang="en-US" dirty="0"/>
              <a:t>They are overtime</a:t>
            </a:r>
          </a:p>
          <a:p>
            <a:r>
              <a:rPr lang="en-US" dirty="0" err="1"/>
              <a:t>JobInvolvement</a:t>
            </a:r>
            <a:endParaRPr lang="en-US" dirty="0"/>
          </a:p>
          <a:p>
            <a:r>
              <a:rPr lang="en-US" dirty="0"/>
              <a:t>And marital status</a:t>
            </a:r>
          </a:p>
          <a:p>
            <a:endParaRPr lang="en-US" dirty="0"/>
          </a:p>
          <a:p>
            <a:r>
              <a:rPr lang="en-US" dirty="0"/>
              <a:t>Attrition was highest when overtime was yes and marital status was single and</a:t>
            </a:r>
          </a:p>
          <a:p>
            <a:r>
              <a:rPr lang="en-US" dirty="0"/>
              <a:t>Lowest when </a:t>
            </a:r>
            <a:r>
              <a:rPr lang="en-US" dirty="0" err="1"/>
              <a:t>jobInvolvement</a:t>
            </a:r>
            <a:r>
              <a:rPr lang="en-US" dirty="0"/>
              <a:t> was high and the employee was married.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F10D3-18DF-4868-883B-109CB33007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86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moved to looking at calculating compensation,</a:t>
            </a:r>
          </a:p>
          <a:p>
            <a:r>
              <a:rPr lang="en-US" dirty="0"/>
              <a:t>The model selected was a multilinear regression model</a:t>
            </a:r>
          </a:p>
          <a:p>
            <a:r>
              <a:rPr lang="en-US" dirty="0"/>
              <a:t>The accuracy metric for this was RMSE. </a:t>
            </a:r>
          </a:p>
          <a:p>
            <a:endParaRPr lang="en-US" dirty="0"/>
          </a:p>
          <a:p>
            <a:r>
              <a:rPr lang="en-US" dirty="0"/>
              <a:t>After trying various models I finally decided on the use of </a:t>
            </a:r>
            <a:r>
              <a:rPr lang="en-US" dirty="0" err="1"/>
              <a:t>JobLevel</a:t>
            </a:r>
            <a:r>
              <a:rPr lang="en-US" dirty="0"/>
              <a:t> </a:t>
            </a:r>
            <a:r>
              <a:rPr lang="en-US" dirty="0" err="1"/>
              <a:t>JobRole</a:t>
            </a:r>
            <a:r>
              <a:rPr lang="en-US" dirty="0"/>
              <a:t> and </a:t>
            </a:r>
            <a:r>
              <a:rPr lang="en-US" dirty="0" err="1"/>
              <a:t>TotalYearsWorking</a:t>
            </a:r>
            <a:r>
              <a:rPr lang="en-US" dirty="0"/>
              <a:t> as these were the three biggest contributors to compensation level according to the data.</a:t>
            </a:r>
          </a:p>
          <a:p>
            <a:endParaRPr lang="en-US" dirty="0"/>
          </a:p>
          <a:p>
            <a:r>
              <a:rPr lang="en-US" dirty="0"/>
              <a:t>The final model had a RMSE of 1056.39 which was nearly a third of the error allotted for this particular model.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F10D3-18DF-4868-883B-109CB33007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23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conclusion.</a:t>
            </a:r>
          </a:p>
          <a:p>
            <a:r>
              <a:rPr lang="en-US" dirty="0"/>
              <a:t>I used the initial EDA to help locate significant factors of both attrition and compensation level</a:t>
            </a:r>
          </a:p>
          <a:p>
            <a:endParaRPr lang="en-US" dirty="0"/>
          </a:p>
          <a:p>
            <a:r>
              <a:rPr lang="en-US" dirty="0"/>
              <a:t>The three biggest factors in attrition were Overtime, </a:t>
            </a:r>
            <a:r>
              <a:rPr lang="en-US" dirty="0" err="1"/>
              <a:t>JobInvolvement</a:t>
            </a:r>
            <a:r>
              <a:rPr lang="en-US" dirty="0"/>
              <a:t> and </a:t>
            </a:r>
            <a:r>
              <a:rPr lang="en-US" dirty="0" err="1"/>
              <a:t>MaritalStatus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looking at employee compensation. The most accurate model was using </a:t>
            </a:r>
            <a:r>
              <a:rPr lang="en-US" dirty="0" err="1"/>
              <a:t>JobLevel</a:t>
            </a:r>
            <a:r>
              <a:rPr lang="en-US" dirty="0"/>
              <a:t>, </a:t>
            </a:r>
            <a:r>
              <a:rPr lang="en-US" dirty="0" err="1"/>
              <a:t>JobRole</a:t>
            </a:r>
            <a:r>
              <a:rPr lang="en-US" dirty="0"/>
              <a:t>, and </a:t>
            </a:r>
            <a:r>
              <a:rPr lang="en-US" dirty="0" err="1"/>
              <a:t>TotalWorkingYears</a:t>
            </a:r>
            <a:r>
              <a:rPr lang="en-US" dirty="0"/>
              <a:t> to create a multilinear regression to predict monthly compensation amount.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F10D3-18DF-4868-883B-109CB33007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8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5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428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039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057486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1332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956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265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2810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0083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8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9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0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4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9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9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6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498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0837" y="1325880"/>
            <a:ext cx="3543464" cy="306650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Attrition and Employee Salary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137" y="4588329"/>
            <a:ext cx="3571163" cy="16215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>
                <a:solidFill>
                  <a:schemeClr val="tx2">
                    <a:lumMod val="40000"/>
                    <a:lumOff val="60000"/>
                  </a:schemeClr>
                </a:solidFill>
              </a:rPr>
              <a:t>Nathan Deinlein</a:t>
            </a:r>
          </a:p>
        </p:txBody>
      </p:sp>
      <p:sp>
        <p:nvSpPr>
          <p:cNvPr id="1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1" r="19642"/>
          <a:stretch/>
        </p:blipFill>
        <p:spPr>
          <a:xfrm>
            <a:off x="0" y="9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E8157-567E-498F-9F9A-0B444163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CC80-896C-4673-B8E6-F8FA1A220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05384"/>
            <a:ext cx="8946541" cy="4543015"/>
          </a:xfrm>
        </p:spPr>
        <p:txBody>
          <a:bodyPr>
            <a:normAutofit/>
          </a:bodyPr>
          <a:lstStyle/>
          <a:p>
            <a:r>
              <a:rPr lang="en-US" sz="2400" dirty="0"/>
              <a:t>Problem statement</a:t>
            </a:r>
          </a:p>
          <a:p>
            <a:endParaRPr lang="en-US" sz="2400" dirty="0"/>
          </a:p>
          <a:p>
            <a:r>
              <a:rPr lang="en-US" sz="2400" dirty="0"/>
              <a:t>Quickly go over the data set</a:t>
            </a:r>
          </a:p>
          <a:p>
            <a:endParaRPr lang="en-US" sz="2400" dirty="0"/>
          </a:p>
          <a:p>
            <a:r>
              <a:rPr lang="en-US" sz="2400" dirty="0"/>
              <a:t>Initial EDA (Exploratory Data Analysis)</a:t>
            </a:r>
          </a:p>
          <a:p>
            <a:endParaRPr lang="en-US" sz="2400" dirty="0"/>
          </a:p>
          <a:p>
            <a:r>
              <a:rPr lang="en-US" sz="2400" dirty="0"/>
              <a:t>Model selection and findings on attrition</a:t>
            </a:r>
          </a:p>
          <a:p>
            <a:endParaRPr lang="en-US" sz="2400" dirty="0"/>
          </a:p>
          <a:p>
            <a:r>
              <a:rPr lang="en-US" sz="2400" dirty="0"/>
              <a:t>Salary pay scale modeling and findings</a:t>
            </a:r>
          </a:p>
        </p:txBody>
      </p:sp>
    </p:spTree>
    <p:extLst>
      <p:ext uri="{BB962C8B-B14F-4D97-AF65-F5344CB8AC3E}">
        <p14:creationId xmlns:p14="http://schemas.microsoft.com/office/powerpoint/2010/main" val="249691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F19F-4E20-4964-80A0-4BD1BD9D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0091E-A414-4173-A41A-7D2A236EA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Companies thrive only when they are able to retain talented employees.</a:t>
            </a:r>
          </a:p>
          <a:p>
            <a:endParaRPr lang="en-US" dirty="0"/>
          </a:p>
          <a:p>
            <a:r>
              <a:rPr lang="en-US" dirty="0"/>
              <a:t>How do we prevent talent loss?</a:t>
            </a:r>
          </a:p>
          <a:p>
            <a:endParaRPr lang="en-US" dirty="0"/>
          </a:p>
          <a:p>
            <a:r>
              <a:rPr lang="en-US" dirty="0"/>
              <a:t>Salary is a major part of budgeting for the company.</a:t>
            </a:r>
          </a:p>
          <a:p>
            <a:endParaRPr lang="en-US" dirty="0"/>
          </a:p>
          <a:p>
            <a:r>
              <a:rPr lang="en-US" dirty="0"/>
              <a:t>Are we able to predict what an employee should make based on determining factors?</a:t>
            </a:r>
          </a:p>
        </p:txBody>
      </p:sp>
    </p:spTree>
    <p:extLst>
      <p:ext uri="{BB962C8B-B14F-4D97-AF65-F5344CB8AC3E}">
        <p14:creationId xmlns:p14="http://schemas.microsoft.com/office/powerpoint/2010/main" val="335284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9C30-8FE1-426B-A853-C1C8C48B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C19DB-A043-4420-992F-E93A38F31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data set contained 36 variables and 870 observations.</a:t>
            </a:r>
          </a:p>
          <a:p>
            <a:endParaRPr lang="en-US" dirty="0"/>
          </a:p>
          <a:p>
            <a:r>
              <a:rPr lang="en-US" dirty="0"/>
              <a:t>Of the 870 observations, 140 were classified as attrition cases</a:t>
            </a:r>
          </a:p>
          <a:p>
            <a:pPr lvl="1"/>
            <a:r>
              <a:rPr lang="en-US" dirty="0"/>
              <a:t>Attrition rate of 16%</a:t>
            </a:r>
          </a:p>
          <a:p>
            <a:pPr lvl="1"/>
            <a:endParaRPr lang="en-US" dirty="0"/>
          </a:p>
          <a:p>
            <a:r>
              <a:rPr lang="en-US" dirty="0"/>
              <a:t>Data set had no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262962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8734-5A2B-4104-92C1-4DD7594D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BF55D-C7A6-483F-BC47-25CEBF314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speed EDA, I created an app to look at the data set.</a:t>
            </a:r>
          </a:p>
          <a:p>
            <a:pPr lvl="1"/>
            <a:r>
              <a:rPr lang="en-US" dirty="0"/>
              <a:t>https://nedeinlein.shinyapps.io/EDA_App/</a:t>
            </a:r>
          </a:p>
          <a:p>
            <a:endParaRPr lang="en-US" dirty="0"/>
          </a:p>
          <a:p>
            <a:r>
              <a:rPr lang="en-US" dirty="0"/>
              <a:t>For the attrition category the following variables stuck out to me as having high attrition versus non-attrition</a:t>
            </a:r>
          </a:p>
          <a:p>
            <a:pPr lvl="1"/>
            <a:r>
              <a:rPr lang="en-US" dirty="0"/>
              <a:t>Overtime, </a:t>
            </a:r>
            <a:r>
              <a:rPr lang="en-US" dirty="0" err="1"/>
              <a:t>MaritalStatus</a:t>
            </a:r>
            <a:r>
              <a:rPr lang="en-US" dirty="0"/>
              <a:t>, </a:t>
            </a:r>
            <a:r>
              <a:rPr lang="en-US" dirty="0" err="1"/>
              <a:t>JobRole</a:t>
            </a:r>
            <a:r>
              <a:rPr lang="en-US" dirty="0"/>
              <a:t>(specifically Sales Representative)</a:t>
            </a:r>
          </a:p>
          <a:p>
            <a:endParaRPr lang="en-US" dirty="0"/>
          </a:p>
          <a:p>
            <a:r>
              <a:rPr lang="en-US" dirty="0"/>
              <a:t>For salary prediction only the following variables seemed to have any sort of strong correlation</a:t>
            </a:r>
          </a:p>
          <a:p>
            <a:pPr lvl="1"/>
            <a:r>
              <a:rPr lang="en-US" dirty="0"/>
              <a:t>Age, Attrition, </a:t>
            </a:r>
            <a:r>
              <a:rPr lang="en-US" dirty="0" err="1"/>
              <a:t>JobLevel</a:t>
            </a:r>
            <a:r>
              <a:rPr lang="en-US" dirty="0"/>
              <a:t>, </a:t>
            </a:r>
            <a:r>
              <a:rPr lang="en-US" dirty="0" err="1"/>
              <a:t>JobRole</a:t>
            </a:r>
            <a:r>
              <a:rPr lang="en-US" dirty="0"/>
              <a:t>, </a:t>
            </a:r>
            <a:r>
              <a:rPr lang="en-US" dirty="0" err="1"/>
              <a:t>TotalWorkingYears</a:t>
            </a:r>
            <a:r>
              <a:rPr lang="en-US" dirty="0"/>
              <a:t>, and </a:t>
            </a:r>
            <a:r>
              <a:rPr lang="en-US" dirty="0" err="1"/>
              <a:t>YearsAtCompany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2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B23D-4FC1-490B-999D-76300741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0BDEC-8037-4DA1-B571-826A2492E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42700"/>
            <a:ext cx="8946541" cy="4705700"/>
          </a:xfrm>
        </p:spPr>
        <p:txBody>
          <a:bodyPr>
            <a:normAutofit/>
          </a:bodyPr>
          <a:lstStyle/>
          <a:p>
            <a:r>
              <a:rPr lang="en-US" dirty="0"/>
              <a:t>Two different models were tried, KNN and </a:t>
            </a:r>
            <a:r>
              <a:rPr lang="en-US" dirty="0" err="1"/>
              <a:t>NaiveBayes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Models were measured on accuracy, sensitivity, and specificity</a:t>
            </a:r>
          </a:p>
          <a:p>
            <a:endParaRPr lang="en-US" dirty="0"/>
          </a:p>
          <a:p>
            <a:r>
              <a:rPr lang="en-US" dirty="0"/>
              <a:t>KNN struggled with sensitivity as a result </a:t>
            </a:r>
            <a:r>
              <a:rPr lang="en-US" dirty="0" err="1"/>
              <a:t>NaiveBayes</a:t>
            </a:r>
            <a:r>
              <a:rPr lang="en-US" dirty="0"/>
              <a:t> was selected as the best model</a:t>
            </a:r>
          </a:p>
          <a:p>
            <a:endParaRPr lang="en-US" dirty="0"/>
          </a:p>
          <a:p>
            <a:r>
              <a:rPr lang="en-US" dirty="0"/>
              <a:t>Final metrics for </a:t>
            </a:r>
            <a:r>
              <a:rPr lang="en-US" dirty="0" err="1"/>
              <a:t>NaiveBayes</a:t>
            </a:r>
            <a:r>
              <a:rPr lang="en-US" dirty="0"/>
              <a:t> model created.</a:t>
            </a:r>
          </a:p>
          <a:p>
            <a:pPr lvl="1"/>
            <a:r>
              <a:rPr lang="en-US" dirty="0"/>
              <a:t>Accuracy : 90.37%</a:t>
            </a:r>
          </a:p>
          <a:p>
            <a:pPr lvl="1"/>
            <a:r>
              <a:rPr lang="en-US" dirty="0"/>
              <a:t>Sensitivity : 64.71%</a:t>
            </a:r>
          </a:p>
          <a:p>
            <a:pPr lvl="1"/>
            <a:r>
              <a:rPr lang="en-US" dirty="0"/>
              <a:t>Specificity : 95.11%</a:t>
            </a:r>
          </a:p>
        </p:txBody>
      </p:sp>
    </p:spTree>
    <p:extLst>
      <p:ext uri="{BB962C8B-B14F-4D97-AF65-F5344CB8AC3E}">
        <p14:creationId xmlns:p14="http://schemas.microsoft.com/office/powerpoint/2010/main" val="291018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17AB-79CF-48AF-9D21-36E0831B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Biggest Factors in Predicting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966D9-7AF4-4E9C-B7C7-9A1162C41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was based on how much they effected the final model.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Overtime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JobInvolvement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MaritalStatus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1A55-2831-45C0-AB5B-26037B62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4F479-9158-4D39-B045-0FB4AF0F0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answer this question, I built a multilinear regression model</a:t>
            </a:r>
          </a:p>
          <a:p>
            <a:endParaRPr lang="en-US" dirty="0"/>
          </a:p>
          <a:p>
            <a:r>
              <a:rPr lang="en-US" dirty="0"/>
              <a:t>This was fitted to the data to create the best possible model</a:t>
            </a:r>
          </a:p>
          <a:p>
            <a:endParaRPr lang="en-US" dirty="0"/>
          </a:p>
          <a:p>
            <a:r>
              <a:rPr lang="en-US" dirty="0"/>
              <a:t>The largest contributors to salary were as follows:</a:t>
            </a:r>
          </a:p>
          <a:p>
            <a:pPr lvl="1"/>
            <a:r>
              <a:rPr lang="en-US" dirty="0" err="1"/>
              <a:t>JobLevel</a:t>
            </a:r>
            <a:endParaRPr lang="en-US" dirty="0"/>
          </a:p>
          <a:p>
            <a:pPr lvl="1"/>
            <a:r>
              <a:rPr lang="en-US" dirty="0" err="1"/>
              <a:t>JobRole</a:t>
            </a:r>
            <a:endParaRPr lang="en-US" dirty="0"/>
          </a:p>
          <a:p>
            <a:pPr lvl="1"/>
            <a:r>
              <a:rPr lang="en-US" dirty="0" err="1"/>
              <a:t>TotalWorkingYears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Final model had a RMSE of 1056.39</a:t>
            </a:r>
          </a:p>
        </p:txBody>
      </p:sp>
    </p:spTree>
    <p:extLst>
      <p:ext uri="{BB962C8B-B14F-4D97-AF65-F5344CB8AC3E}">
        <p14:creationId xmlns:p14="http://schemas.microsoft.com/office/powerpoint/2010/main" val="687310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DBF7-75F5-4101-BC17-B71D4E23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0C11E-D5C4-4D6C-A2C6-E55AAB889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EDA helped locate possible indicators of attrition and helped quickly model salary prediction</a:t>
            </a:r>
          </a:p>
          <a:p>
            <a:r>
              <a:rPr lang="en-US" dirty="0"/>
              <a:t>Three biggest factors that had strong correlations with attrition were: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Overtime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JobInvolvement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MaritalStatus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Salary for employees could be calculated on a multilinear regression model using the factors  of </a:t>
            </a:r>
            <a:r>
              <a:rPr lang="en-US" dirty="0" err="1"/>
              <a:t>JobLevel</a:t>
            </a:r>
            <a:r>
              <a:rPr lang="en-US" dirty="0"/>
              <a:t>, </a:t>
            </a:r>
            <a:r>
              <a:rPr lang="en-US" dirty="0" err="1"/>
              <a:t>JobRole</a:t>
            </a:r>
            <a:r>
              <a:rPr lang="en-US" dirty="0"/>
              <a:t>, and </a:t>
            </a:r>
            <a:r>
              <a:rPr lang="en-US" dirty="0" err="1"/>
              <a:t>TotalWorkingYears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03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1017</Words>
  <Application>Microsoft Office PowerPoint</Application>
  <PresentationFormat>Widescreen</PresentationFormat>
  <Paragraphs>141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Attrition and Employee Salary</vt:lpstr>
      <vt:lpstr>Agenda</vt:lpstr>
      <vt:lpstr>Problem statement</vt:lpstr>
      <vt:lpstr>Data Set</vt:lpstr>
      <vt:lpstr>Initial Exploratory Data Analysis</vt:lpstr>
      <vt:lpstr>Attrition Modeling</vt:lpstr>
      <vt:lpstr>3 Biggest Factors in Predicting Attrition</vt:lpstr>
      <vt:lpstr>Salary Modeling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Attrition and Employee Salary</dc:title>
  <dc:creator>Nathan Deinlein</dc:creator>
  <cp:lastModifiedBy>Nathan Deinlein</cp:lastModifiedBy>
  <cp:revision>6</cp:revision>
  <dcterms:created xsi:type="dcterms:W3CDTF">2021-02-27T15:23:55Z</dcterms:created>
  <dcterms:modified xsi:type="dcterms:W3CDTF">2021-02-27T20:58:03Z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