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3" d="100"/>
          <a:sy n="33" d="100"/>
        </p:scale>
        <p:origin x="162" y="-9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43891200" cy="49194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04-Jul-21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04-Jul-21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ke.tu-darmstadt.de/lehre/arbeiten/bachelor/2012/Arenz_Oleg.pdf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ckfishchess.org/" TargetMode="External"/><Relationship Id="rId5" Type="http://schemas.openxmlformats.org/officeDocument/2006/relationships/hyperlink" Target="https://arxiv.org/abs/1712.01815" TargetMode="External"/><Relationship Id="rId4" Type="http://schemas.openxmlformats.org/officeDocument/2006/relationships/hyperlink" Target="https://www.pgnmentor.com/fi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6922051"/>
            <a:ext cx="20848320" cy="18812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BA" sz="3200" dirty="0">
                <a:latin typeface="Calibri" pitchFamily="34" charset="0"/>
              </a:rPr>
              <a:t>Korišćen je </a:t>
            </a:r>
            <a:r>
              <a:rPr lang="en-US" sz="3200" i="1" dirty="0">
                <a:latin typeface="+mn-lt"/>
              </a:rPr>
              <a:t>Monte</a:t>
            </a:r>
            <a:r>
              <a:rPr lang="sr-Latn-BA" sz="3200" i="1" dirty="0">
                <a:latin typeface="+mn-lt"/>
              </a:rPr>
              <a:t>-</a:t>
            </a:r>
            <a:r>
              <a:rPr lang="en-US" sz="3200" i="1" dirty="0">
                <a:latin typeface="+mn-lt"/>
              </a:rPr>
              <a:t>Carlo </a:t>
            </a:r>
            <a:r>
              <a:rPr lang="sr-Latn-BA" sz="3200" i="1" dirty="0">
                <a:latin typeface="+mn-lt"/>
              </a:rPr>
              <a:t>T</a:t>
            </a:r>
            <a:r>
              <a:rPr lang="en-US" sz="3200" i="1" dirty="0">
                <a:latin typeface="+mn-lt"/>
              </a:rPr>
              <a:t>ree </a:t>
            </a:r>
            <a:r>
              <a:rPr lang="sr-Latn-BA" sz="3200" i="1" dirty="0">
                <a:latin typeface="+mn-lt"/>
              </a:rPr>
              <a:t>S</a:t>
            </a:r>
            <a:r>
              <a:rPr lang="en-US" sz="3200" i="1" dirty="0">
                <a:latin typeface="+mn-lt"/>
              </a:rPr>
              <a:t>earch</a:t>
            </a:r>
            <a:r>
              <a:rPr lang="sr-Latn-BA" sz="3200" dirty="0">
                <a:latin typeface="Calibri" pitchFamily="34" charset="0"/>
              </a:rPr>
              <a:t> algoritam u kombinaciji sa </a:t>
            </a:r>
            <a:r>
              <a:rPr lang="sr-Latn-BA" sz="3200" i="1" dirty="0">
                <a:latin typeface="Calibri" pitchFamily="34" charset="0"/>
              </a:rPr>
              <a:t>Multilayer Perceptron </a:t>
            </a:r>
            <a:r>
              <a:rPr lang="sr-Latn-BA" sz="3200" dirty="0">
                <a:latin typeface="Calibri" pitchFamily="34" charset="0"/>
              </a:rPr>
              <a:t>(MLP) neuronskom mrežom.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Neuronska mreža na ulazu dobija trenutno stanje na šahovskoj tabli.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Stanje je predstavljeno nizom od 8x8x12 (768) elemenata, 8x8 za svako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polje na šahovskoj tabli i 12 za svaku figuru na tabli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(6 figura za igrača koji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je na potezu i 6 za protivničkog igrača).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Polje na kom se nalazi figura igrača koji je na potezu predstavljeno je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brojem 1, polje na kom se ne nalazi ni jedna figura predstavljeno je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brojem 0, a polje na kom se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nalazi figura protivničkog igrača predstavljeno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je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brojem -1.</a:t>
            </a:r>
            <a:r>
              <a:rPr lang="sr-Latn-BA" sz="3200" dirty="0">
                <a:latin typeface="Calibri" pitchFamily="34" charset="0"/>
              </a:rPr>
              <a:t> </a:t>
            </a:r>
          </a:p>
          <a:p>
            <a:pPr eaLnBrk="1" hangingPunct="1"/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Neuronska mreža je obučavana tako da reprodukuje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evalucionu funkciju jednog od najboljih svetskih šah programa –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Stockfish</a:t>
            </a:r>
            <a:r>
              <a:rPr lang="en-US" sz="3200" dirty="0">
                <a:latin typeface="Calibri" pitchFamily="34" charset="0"/>
              </a:rPr>
              <a:t>,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na način opisan u uvodu.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Najbolje obučeni model je trenutno MLP model sa 2 međusloja od po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256 i 64 neurona. Međuslojevi koriste </a:t>
            </a:r>
            <a:r>
              <a:rPr lang="en-US" sz="3200" i="1" dirty="0">
                <a:latin typeface="Calibri" pitchFamily="34" charset="0"/>
              </a:rPr>
              <a:t>Leaky ReLU </a:t>
            </a:r>
            <a:r>
              <a:rPr lang="en-US" sz="3200" dirty="0">
                <a:latin typeface="Calibri" pitchFamily="34" charset="0"/>
              </a:rPr>
              <a:t>kao aktivacionu funkciju.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Model je obučavan </a:t>
            </a:r>
            <a:r>
              <a:rPr lang="en-US" sz="3200" i="1" dirty="0">
                <a:latin typeface="Calibri" pitchFamily="34" charset="0"/>
              </a:rPr>
              <a:t>Adam</a:t>
            </a:r>
            <a:r>
              <a:rPr lang="en-US" sz="3200" dirty="0">
                <a:latin typeface="Calibri" pitchFamily="34" charset="0"/>
              </a:rPr>
              <a:t> optimizerom sa sledećim vrednostima parametara: </a:t>
            </a:r>
            <a:r>
              <a:rPr lang="el-GR" sz="3200" dirty="0">
                <a:latin typeface="Calibri" pitchFamily="34" charset="0"/>
              </a:rPr>
              <a:t>η = 0.001, β1 = 0.90, β2 = 0.99 </a:t>
            </a:r>
            <a:r>
              <a:rPr lang="en-US" sz="3200" dirty="0">
                <a:latin typeface="Calibri" pitchFamily="34" charset="0"/>
              </a:rPr>
              <a:t>i </a:t>
            </a:r>
            <a:r>
              <a:rPr lang="el-GR" sz="3200" dirty="0">
                <a:latin typeface="Calibri" pitchFamily="34" charset="0"/>
              </a:rPr>
              <a:t>ε = 1</a:t>
            </a:r>
            <a:r>
              <a:rPr lang="en-US" sz="3200" dirty="0">
                <a:latin typeface="Calibri" pitchFamily="34" charset="0"/>
              </a:rPr>
              <a:t>e−0.8.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Kako bi se sprečilo preterano podudaranje s podacima za trening (</a:t>
            </a:r>
            <a:r>
              <a:rPr lang="en-US" sz="3200" i="1" dirty="0">
                <a:latin typeface="Calibri" pitchFamily="34" charset="0"/>
              </a:rPr>
              <a:t>overfitting</a:t>
            </a:r>
            <a:r>
              <a:rPr lang="en-US" sz="3200" dirty="0">
                <a:latin typeface="Calibri" pitchFamily="34" charset="0"/>
              </a:rPr>
              <a:t>) modela korišćena je regularizacija </a:t>
            </a:r>
            <a:r>
              <a:rPr lang="en-US" sz="3200" i="1" dirty="0">
                <a:latin typeface="Calibri" pitchFamily="34" charset="0"/>
              </a:rPr>
              <a:t>dropout</a:t>
            </a:r>
            <a:r>
              <a:rPr lang="en-US" sz="3200" dirty="0">
                <a:latin typeface="Calibri" pitchFamily="34" charset="0"/>
              </a:rPr>
              <a:t> metodom od 50% na svakom međusloju.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Model je obučavan 100 epoha, sa 128 batch veličina, nad 5</a:t>
            </a:r>
            <a:r>
              <a:rPr lang="en-US" sz="3200" dirty="0">
                <a:latin typeface="Calibri" pitchFamily="34" charset="0"/>
              </a:rPr>
              <a:t>00.000</a:t>
            </a:r>
            <a:r>
              <a:rPr lang="sr-Latn-BA" sz="3200" dirty="0">
                <a:latin typeface="Calibri" pitchFamily="34" charset="0"/>
              </a:rPr>
              <a:t> primera dobijenih iz skupa podataka koji je preuzet sa </a:t>
            </a:r>
            <a:r>
              <a:rPr lang="en-US" sz="3200" dirty="0">
                <a:latin typeface="Calibri" pitchFamily="34" charset="0"/>
              </a:rPr>
              <a:t>sajta pgnmentor [2]. 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Za </a:t>
            </a:r>
            <a:r>
              <a:rPr lang="sr-Latn-BA" sz="3200" dirty="0">
                <a:latin typeface="Calibri" pitchFamily="34" charset="0"/>
              </a:rPr>
              <a:t>validacioni skup kao i za </a:t>
            </a:r>
            <a:r>
              <a:rPr lang="en-US" sz="3200" dirty="0">
                <a:latin typeface="Calibri" pitchFamily="34" charset="0"/>
              </a:rPr>
              <a:t>test</a:t>
            </a:r>
            <a:r>
              <a:rPr lang="sr-Latn-BA" sz="3200" dirty="0">
                <a:latin typeface="Calibri" pitchFamily="34" charset="0"/>
              </a:rPr>
              <a:t>ni skup podataka </a:t>
            </a:r>
            <a:r>
              <a:rPr lang="en-US" sz="3200" dirty="0">
                <a:latin typeface="Calibri" pitchFamily="34" charset="0"/>
              </a:rPr>
              <a:t>kori</a:t>
            </a:r>
            <a:r>
              <a:rPr lang="sr-Latn-BA" sz="3200" dirty="0">
                <a:latin typeface="Calibri" pitchFamily="34" charset="0"/>
              </a:rPr>
              <a:t>šćeno je 50.000 (po 10%) primera. Dobijeni rezultati su sledeći: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sr-Latn-BA" sz="3200" dirty="0">
                <a:latin typeface="Calibri" pitchFamily="34" charset="0"/>
              </a:rPr>
              <a:t>Training loss – 0.08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sr-Latn-BA" sz="3200" dirty="0">
                <a:latin typeface="Calibri" pitchFamily="34" charset="0"/>
              </a:rPr>
              <a:t>Accuracy on test data – 76%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sr-Latn-BA" sz="3200" dirty="0">
              <a:latin typeface="Calibri" pitchFamily="34" charset="0"/>
            </a:endParaRPr>
          </a:p>
          <a:p>
            <a:pPr eaLnBrk="1" hangingPunct="1"/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S obzirom da je MCTS algoritam (verzija sa UCB1</a:t>
            </a:r>
            <a:r>
              <a:rPr lang="en-US" sz="3200" dirty="0">
                <a:latin typeface="Calibri" pitchFamily="34" charset="0"/>
              </a:rPr>
              <a:t>, kao </a:t>
            </a:r>
          </a:p>
          <a:p>
            <a:pPr eaLnBrk="1" hangingPunct="1"/>
            <a:r>
              <a:rPr lang="en-US" sz="3200" dirty="0">
                <a:latin typeface="Calibri" pitchFamily="34" charset="0"/>
              </a:rPr>
              <a:t>i verzija sa neuronskom mre</a:t>
            </a:r>
            <a:r>
              <a:rPr lang="sr-Latn-BA" sz="3200" dirty="0">
                <a:latin typeface="Calibri" pitchFamily="34" charset="0"/>
              </a:rPr>
              <a:t>žom) pokazao loše rezultate</a:t>
            </a: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u igri šah, sledeće dve tabele predstavljaju rezultate pri  </a:t>
            </a: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igranju iks-oks igre sa minimax i random botom, u cilju </a:t>
            </a: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validacije samog algoritma.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E9A9B-3471-43D3-99EB-0A7CCC83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0" y="7774241"/>
            <a:ext cx="6354062" cy="6354062"/>
          </a:xfrm>
          <a:prstGeom prst="rect">
            <a:avLst/>
          </a:prstGeom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424160" y="-34293"/>
            <a:ext cx="232410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BA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Šah bot zasnovan na MCTS algoritmu i neuronskim mrežama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972800" y="276987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BA" sz="4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Nedeljko Vignjević i Dalibor Malić</a:t>
            </a:r>
          </a:p>
          <a:p>
            <a:pPr algn="ctr" eaLnBrk="1" hangingPunct="1"/>
            <a:r>
              <a:rPr lang="sr-Latn-BA" sz="4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Softversko inženjerstvo i informacione tehnologije</a:t>
            </a:r>
          </a:p>
          <a:p>
            <a:pPr algn="ctr" eaLnBrk="1" hangingPunct="1"/>
            <a:r>
              <a:rPr lang="sr-Latn-BA" sz="4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Asistent: Milica Škipina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6986966"/>
            <a:ext cx="9144000" cy="5693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Šah je strateška igra koja se već godinama proučava u oblasti veštačke inteligencije.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Najbolji šah botovi su do pre par godina bili zasnovani na kombinaciji sofiticiranih tehnika pretraživanja, prilagođavanja specifičnih za domen i ručno kreiranih funkcija procene.</a:t>
            </a:r>
            <a:endParaRPr lang="sr-Latn-BA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Nasuprot tom pristupu cilj ovog projekta je napraviti šah bota koji ne koristi apsolutno nikakve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karakteristike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kreirane</a:t>
            </a:r>
            <a:r>
              <a:rPr lang="sr-Latn-BA" sz="3200" dirty="0">
                <a:latin typeface="Calibri" pitchFamily="34" charset="0"/>
              </a:rPr>
              <a:t> od strane čoveka</a:t>
            </a:r>
            <a:r>
              <a:rPr lang="en-US" sz="3200" dirty="0">
                <a:latin typeface="Calibri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80160" y="6274438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Apstrakt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14897103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BA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Uvod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21440" y="6210303"/>
            <a:ext cx="2084832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BA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Metodologija i rezultati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3328722" y="6960238"/>
            <a:ext cx="9144000" cy="10618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BA" sz="3200" dirty="0">
                <a:latin typeface="Calibri" pitchFamily="34" charset="0"/>
              </a:rPr>
              <a:t>Iako MCTS, zajedno sa UCB1, postiže dobre rezultate u drugim igrama, za ovaj algoritam se smatra da nije najpogodniji za igru kao što je šah</a:t>
            </a:r>
            <a:r>
              <a:rPr lang="en-US" sz="3200" dirty="0">
                <a:latin typeface="Calibri" pitchFamily="34" charset="0"/>
              </a:rPr>
              <a:t> [1].</a:t>
            </a:r>
            <a:r>
              <a:rPr lang="sr-Latn-BA" sz="3200" dirty="0">
                <a:latin typeface="Calibri" pitchFamily="34" charset="0"/>
              </a:rPr>
              <a:t> </a:t>
            </a:r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Procene koje vidimo u radu </a:t>
            </a:r>
            <a:r>
              <a:rPr lang="en-US" sz="3200" dirty="0">
                <a:latin typeface="Calibri" pitchFamily="34" charset="0"/>
              </a:rPr>
              <a:t>[1] ukazuju na to da bez dobre i dovoljno ta</a:t>
            </a:r>
            <a:r>
              <a:rPr lang="sr-Latn-BA" sz="3200" dirty="0">
                <a:latin typeface="Calibri" pitchFamily="34" charset="0"/>
              </a:rPr>
              <a:t>čne strategije izvođenja simulacija, dolazi do asimetričnog rasta stabla i nemogućnosti identifikovanja efikasnih rezultata pretrage.</a:t>
            </a:r>
            <a:endParaRPr lang="en-US" sz="3200" dirty="0">
              <a:latin typeface="Calibri" pitchFamily="34" charset="0"/>
            </a:endParaRPr>
          </a:p>
          <a:p>
            <a:pPr eaLnBrk="1" hangingPunct="1"/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U ovom projektu je korišćen MCTS (u kombinaciji sa UCB1 kao i sa neuronskim mrežama). Zbog hardverskih ograničenja, broj simulacija je veoma nizak za igru kao što je šah. Povećavanjem broja simulacija se produžava vreme izvršavanja poteza od strane bota, a rezultat malog broja simulacija je izuzetno loša igra bota.</a:t>
            </a:r>
          </a:p>
          <a:p>
            <a:pPr eaLnBrk="1" hangingPunct="1"/>
            <a:endParaRPr lang="sr-Latn-BA" sz="3200" dirty="0">
              <a:latin typeface="Calibri" pitchFamily="34" charset="0"/>
            </a:endParaRPr>
          </a:p>
          <a:p>
            <a:pPr eaLnBrk="1" hangingPunct="1"/>
            <a:r>
              <a:rPr lang="sr-Latn-BA" sz="3200" dirty="0">
                <a:latin typeface="Calibri" pitchFamily="34" charset="0"/>
              </a:rPr>
              <a:t>Naredni korak, u cilju poboljšanja rada trenutnog bota, bio bi unapređenje trenutnog algoritma modifikacijama kao što su AMAF/RAVE ili </a:t>
            </a:r>
            <a:r>
              <a:rPr lang="sr-Latn-BA" sz="3200" i="1" dirty="0">
                <a:latin typeface="Calibri" pitchFamily="34" charset="0"/>
              </a:rPr>
              <a:t>progressive</a:t>
            </a:r>
            <a:r>
              <a:rPr lang="sr-Latn-BA" sz="3200" dirty="0">
                <a:latin typeface="Calibri" pitchFamily="34" charset="0"/>
              </a:rPr>
              <a:t> </a:t>
            </a:r>
            <a:r>
              <a:rPr lang="sr-Latn-BA" sz="3200" i="1" dirty="0">
                <a:latin typeface="Calibri" pitchFamily="34" charset="0"/>
              </a:rPr>
              <a:t>bias</a:t>
            </a:r>
            <a:r>
              <a:rPr lang="sr-Latn-BA" sz="3200" dirty="0">
                <a:latin typeface="Calibri" pitchFamily="34" charset="0"/>
              </a:rPr>
              <a:t>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28722" y="6274438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BA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Zaključak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41535"/>
              </p:ext>
            </p:extLst>
          </p:nvPr>
        </p:nvGraphicFramePr>
        <p:xfrm>
          <a:off x="21475528" y="20332312"/>
          <a:ext cx="10058400" cy="2331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125">
                <a:tc>
                  <a:txBody>
                    <a:bodyPr/>
                    <a:lstStyle/>
                    <a:p>
                      <a:r>
                        <a:rPr lang="sr-Latn-BA" sz="2700" dirty="0"/>
                        <a:t>MCTS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Pobeda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Nerešeno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Poraz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sr-Latn-BA" sz="2700" dirty="0"/>
                        <a:t>Minimax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0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67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33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sr-Latn-BA" sz="2700" dirty="0"/>
                        <a:t>Random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55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43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2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5582903"/>
            <a:ext cx="9144000" cy="10125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Chessmc je šah bot koji koristi </a:t>
            </a:r>
            <a:r>
              <a:rPr lang="en-US" sz="3200" i="1" dirty="0">
                <a:latin typeface="+mn-lt"/>
              </a:rPr>
              <a:t>Monte</a:t>
            </a:r>
            <a:r>
              <a:rPr lang="sr-Latn-BA" sz="3200" i="1" dirty="0">
                <a:latin typeface="+mn-lt"/>
              </a:rPr>
              <a:t>-</a:t>
            </a:r>
            <a:r>
              <a:rPr lang="en-US" sz="3200" i="1" dirty="0">
                <a:latin typeface="+mn-lt"/>
              </a:rPr>
              <a:t>Carlo </a:t>
            </a:r>
            <a:r>
              <a:rPr lang="sr-Latn-BA" sz="3200" i="1" dirty="0">
                <a:latin typeface="+mn-lt"/>
              </a:rPr>
              <a:t>T</a:t>
            </a:r>
            <a:r>
              <a:rPr lang="en-US" sz="3200" i="1" dirty="0">
                <a:latin typeface="+mn-lt"/>
              </a:rPr>
              <a:t>ree </a:t>
            </a:r>
            <a:r>
              <a:rPr lang="sr-Latn-BA" sz="3200" i="1" dirty="0">
                <a:latin typeface="+mn-lt"/>
              </a:rPr>
              <a:t>S</a:t>
            </a:r>
            <a:r>
              <a:rPr lang="en-US" sz="3200" i="1" dirty="0">
                <a:latin typeface="+mn-lt"/>
              </a:rPr>
              <a:t>earch </a:t>
            </a:r>
            <a:r>
              <a:rPr lang="en-US" sz="3200" dirty="0">
                <a:latin typeface="+mn-lt"/>
              </a:rPr>
              <a:t>(MCTS) algoritam kako bi odredio sledeći potez za igru.</a:t>
            </a:r>
            <a:endParaRPr lang="sr-Latn-BA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Ideja je da bude sličan </a:t>
            </a:r>
            <a:r>
              <a:rPr lang="en-US" sz="3200" i="1" dirty="0">
                <a:latin typeface="+mn-lt"/>
              </a:rPr>
              <a:t>AlphaZero</a:t>
            </a:r>
            <a:r>
              <a:rPr lang="en-US" sz="3200" dirty="0">
                <a:latin typeface="+mn-lt"/>
              </a:rPr>
              <a:t> botu u smislu da ne koristi </a:t>
            </a:r>
            <a:r>
              <a:rPr lang="en-US" sz="3200" i="1" dirty="0">
                <a:latin typeface="+mn-lt"/>
              </a:rPr>
              <a:t>random rollout</a:t>
            </a:r>
            <a:r>
              <a:rPr lang="en-US" sz="3200" dirty="0">
                <a:latin typeface="+mn-lt"/>
              </a:rPr>
              <a:t> kod MCTS algoritma. </a:t>
            </a:r>
            <a:r>
              <a:rPr lang="en-US" sz="3200" i="1" dirty="0">
                <a:latin typeface="+mn-lt"/>
              </a:rPr>
              <a:t>Random rollout</a:t>
            </a:r>
            <a:r>
              <a:rPr lang="en-US" sz="3200" dirty="0">
                <a:latin typeface="+mn-lt"/>
              </a:rPr>
              <a:t> je zamenjen neuronskom mrežom.</a:t>
            </a:r>
          </a:p>
          <a:p>
            <a:pPr eaLnBrk="1" hangingPunct="1"/>
            <a:r>
              <a:rPr lang="en-US" sz="3200" dirty="0">
                <a:latin typeface="+mn-lt"/>
              </a:rPr>
              <a:t>Neuronska mreža je obučavana tako da reprodukuje evalucionu funkciju </a:t>
            </a:r>
            <a:r>
              <a:rPr lang="en-US" sz="3200" i="1" dirty="0">
                <a:latin typeface="+mn-lt"/>
              </a:rPr>
              <a:t>Stockfish</a:t>
            </a:r>
            <a:r>
              <a:rPr lang="en-US" sz="3200" dirty="0">
                <a:latin typeface="+mn-lt"/>
              </a:rPr>
              <a:t> bota.</a:t>
            </a:r>
            <a:endParaRPr lang="sr-Latn-BA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Rezultat procesa evaluacije je vrednost koja se naziva </a:t>
            </a:r>
            <a:r>
              <a:rPr lang="en-US" sz="3200" i="1" dirty="0">
                <a:latin typeface="+mn-lt"/>
              </a:rPr>
              <a:t>centipawn</a:t>
            </a:r>
            <a:r>
              <a:rPr lang="en-US" sz="3200" dirty="0">
                <a:latin typeface="+mn-lt"/>
              </a:rPr>
              <a:t> (cp). </a:t>
            </a:r>
            <a:r>
              <a:rPr lang="en-US" sz="3200" i="1" dirty="0">
                <a:latin typeface="+mn-lt"/>
              </a:rPr>
              <a:t>Centipawn</a:t>
            </a:r>
            <a:r>
              <a:rPr lang="en-US" sz="3200" dirty="0">
                <a:latin typeface="+mn-lt"/>
              </a:rPr>
              <a:t> odgovara 1/100 pijuna i najkorišćenija je metoda za evaluaciju stanja na šahovskoj tabli.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Svako stanje na tabli je labelirano kao pobeda, gubitak ili poraz u skladu sa cp vrednosti koju dodeljuje </a:t>
            </a:r>
            <a:r>
              <a:rPr lang="en-US" sz="3200" i="1" dirty="0">
                <a:latin typeface="+mn-lt"/>
              </a:rPr>
              <a:t>Stockfish</a:t>
            </a:r>
            <a:r>
              <a:rPr lang="en-US" sz="3200" dirty="0">
                <a:latin typeface="+mn-lt"/>
              </a:rPr>
              <a:t>.</a:t>
            </a:r>
          </a:p>
          <a:p>
            <a:pPr eaLnBrk="1" hangingPunct="1"/>
            <a:r>
              <a:rPr lang="en-US" sz="3200" dirty="0">
                <a:latin typeface="+mn-lt"/>
              </a:rPr>
              <a:t>Pobeda je dodeljena ako je cp &gt; 1.5, gubitak ako je cp &lt; -1.5 i nerešeno ako je cp između ove 2 vrednosti.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21475528" y="19698486"/>
            <a:ext cx="642654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Tab</a:t>
            </a:r>
            <a:r>
              <a:rPr lang="sr-Latn-BA" sz="2400" b="1" dirty="0">
                <a:latin typeface="Calibri" pitchFamily="34" charset="0"/>
              </a:rPr>
              <a:t>ela</a:t>
            </a:r>
            <a:r>
              <a:rPr lang="en-US" sz="2400" b="1" dirty="0">
                <a:latin typeface="Calibri" pitchFamily="34" charset="0"/>
              </a:rPr>
              <a:t> 1.</a:t>
            </a:r>
            <a:r>
              <a:rPr lang="sr-Latn-BA" sz="2400" b="1" dirty="0">
                <a:latin typeface="Calibri" pitchFamily="34" charset="0"/>
              </a:rPr>
              <a:t> Uspešnost različitih botova u iks-oks igri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33328722" y="18950083"/>
            <a:ext cx="9144000" cy="323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lang="sr-Latn-BA" sz="3200" dirty="0">
                <a:latin typeface="Calibri" pitchFamily="34" charset="0"/>
                <a:hlinkClick r:id="rId3"/>
              </a:rPr>
              <a:t>http://www.ke.tu-darmstadt.de/lehre/arbeiten/bachelor/2012/Arenz_Oleg.pdf</a:t>
            </a:r>
            <a:endParaRPr lang="sr-Latn-BA" sz="3200" dirty="0">
              <a:latin typeface="Calibri" pitchFamily="34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3200" dirty="0">
                <a:latin typeface="Calibri" pitchFamily="34" charset="0"/>
                <a:hlinkClick r:id="rId4"/>
              </a:rPr>
              <a:t>https://www.pgnmentor.com/files.html</a:t>
            </a:r>
            <a:endParaRPr lang="sr-Latn-BA" sz="3200" dirty="0">
              <a:latin typeface="Calibri" pitchFamily="34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3200" dirty="0">
                <a:latin typeface="Calibri" pitchFamily="34" charset="0"/>
                <a:hlinkClick r:id="rId5"/>
              </a:rPr>
              <a:t>https://arxiv.org/abs/1712.01815</a:t>
            </a:r>
            <a:endParaRPr lang="sr-Latn-BA" sz="3200" dirty="0">
              <a:latin typeface="Calibri" pitchFamily="34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3200" dirty="0">
                <a:latin typeface="Calibri" pitchFamily="34" charset="0"/>
                <a:hlinkClick r:id="rId6"/>
              </a:rPr>
              <a:t>https://stockfishchess.org/</a:t>
            </a:r>
            <a:endParaRPr lang="sr-Latn-BA" sz="3200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328722" y="18264283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sr-Latn-BA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 i pomoćni linkovi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C05D8-46BE-4836-92CB-F55C75421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10" y="-34293"/>
            <a:ext cx="4762500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CB6C8-2585-4098-84CA-067B9DFAC3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679" y="432615"/>
            <a:ext cx="3898085" cy="3835891"/>
          </a:xfrm>
          <a:prstGeom prst="rect">
            <a:avLst/>
          </a:prstGeom>
        </p:spPr>
      </p:pic>
      <p:graphicFrame>
        <p:nvGraphicFramePr>
          <p:cNvPr id="42" name="Content Placeholder 114" descr="Sample table with 4 columns, 7 rows." title="Sample Table">
            <a:extLst>
              <a:ext uri="{FF2B5EF4-FFF2-40B4-BE49-F238E27FC236}">
                <a16:creationId xmlns:a16="http://schemas.microsoft.com/office/drawing/2014/main" id="{63FDA4C7-650D-41A8-AF0B-9E4AEEB80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294840"/>
              </p:ext>
            </p:extLst>
          </p:nvPr>
        </p:nvGraphicFramePr>
        <p:xfrm>
          <a:off x="21475528" y="22798894"/>
          <a:ext cx="10058400" cy="1554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125">
                <a:tc>
                  <a:txBody>
                    <a:bodyPr/>
                    <a:lstStyle/>
                    <a:p>
                      <a:r>
                        <a:rPr lang="sr-Latn-BA" sz="2700" dirty="0"/>
                        <a:t>Minimax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Pobeda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Nerešeno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Poraz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sr-Latn-BA" sz="2700" dirty="0"/>
                        <a:t>Random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77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0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2700" dirty="0"/>
                        <a:t>23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 Box 180">
            <a:extLst>
              <a:ext uri="{FF2B5EF4-FFF2-40B4-BE49-F238E27FC236}">
                <a16:creationId xmlns:a16="http://schemas.microsoft.com/office/drawing/2014/main" id="{BAAFF553-24A4-4840-A13F-A5535F924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429" y="14182106"/>
            <a:ext cx="6468350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BA" sz="2400" b="1" dirty="0">
                <a:latin typeface="Calibri" pitchFamily="34" charset="0"/>
              </a:rPr>
              <a:t>Slika</a:t>
            </a:r>
            <a:r>
              <a:rPr lang="en-US" sz="2400" b="1" dirty="0">
                <a:latin typeface="Calibri" pitchFamily="34" charset="0"/>
              </a:rPr>
              <a:t> 1.</a:t>
            </a:r>
            <a:r>
              <a:rPr lang="sr-Latn-BA" sz="2400" b="1" dirty="0">
                <a:latin typeface="Calibri" pitchFamily="34" charset="0"/>
              </a:rPr>
              <a:t> Izgled šahovske table korišćene u projektu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797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Dado Malic</cp:lastModifiedBy>
  <cp:revision>149</cp:revision>
  <cp:lastPrinted>2013-02-12T02:21:55Z</cp:lastPrinted>
  <dcterms:created xsi:type="dcterms:W3CDTF">2013-02-10T21:14:48Z</dcterms:created>
  <dcterms:modified xsi:type="dcterms:W3CDTF">2021-07-04T21:28:27Z</dcterms:modified>
</cp:coreProperties>
</file>