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75" r:id="rId3"/>
    <p:sldId id="265" r:id="rId4"/>
    <p:sldId id="276" r:id="rId5"/>
    <p:sldId id="278" r:id="rId6"/>
    <p:sldId id="277" r:id="rId7"/>
    <p:sldId id="283" r:id="rId8"/>
    <p:sldId id="279" r:id="rId9"/>
    <p:sldId id="280" r:id="rId10"/>
    <p:sldId id="282" r:id="rId11"/>
    <p:sldId id="281" r:id="rId12"/>
    <p:sldId id="284"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2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935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7136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72263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7202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5068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2/6/2023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51360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2/6/2023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485476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402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407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DAF61AA-5A98-4049-A93E-477E5505141A}"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024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892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569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319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DAF61AA-5A98-4049-A93E-477E5505141A}" type="datetimeFigureOut">
              <a:rPr lang="en-US" smtClean="0"/>
              <a:t>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24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AF61AA-5A98-4049-A93E-477E5505141A}" type="datetimeFigureOut">
              <a:rPr lang="en-US" smtClean="0"/>
              <a:t>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3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DAF61AA-5A98-4049-A93E-477E5505141A}" type="datetimeFigureOut">
              <a:rPr lang="en-US" smtClean="0"/>
              <a:t>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885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947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AF61AA-5A98-4049-A93E-477E5505141A}" type="datetimeFigureOut">
              <a:rPr lang="en-US" smtClean="0"/>
              <a:pPr/>
              <a:t>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894422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etlogoweb.org/launch#http://www.netlogoweb.org/assets/modelslib/Sample%20Models/Biology/Ants.nlogo" TargetMode="External"/><Relationship Id="rId2" Type="http://schemas.openxmlformats.org/officeDocument/2006/relationships/hyperlink" Target="https://www.20sim.com/webhelp/modeling_tutorial_friction_staticdynamicphenomena.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nedlecky/CSC485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ites.google.com/lecky.com/brighton-beach-lab/ho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akevdp.github.io/PythonDataScienceHandbook/05.06-linear-regression.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9D9D-D11C-8E3A-5D9D-8898A213A0FD}"/>
              </a:ext>
            </a:extLst>
          </p:cNvPr>
          <p:cNvSpPr>
            <a:spLocks noGrp="1"/>
          </p:cNvSpPr>
          <p:nvPr>
            <p:ph type="ctrTitle"/>
          </p:nvPr>
        </p:nvSpPr>
        <p:spPr>
          <a:xfrm>
            <a:off x="996275" y="156477"/>
            <a:ext cx="10190071" cy="1515091"/>
          </a:xfrm>
        </p:spPr>
        <p:txBody>
          <a:bodyPr anchor="b">
            <a:normAutofit/>
          </a:bodyPr>
          <a:lstStyle/>
          <a:p>
            <a:pPr>
              <a:lnSpc>
                <a:spcPct val="90000"/>
              </a:lnSpc>
            </a:pPr>
            <a:r>
              <a:rPr lang="en-US" sz="5000">
                <a:solidFill>
                  <a:srgbClr val="FFFFFF"/>
                </a:solidFill>
              </a:rPr>
              <a:t>CSC485B</a:t>
            </a:r>
            <a:br>
              <a:rPr lang="en-US" sz="5000">
                <a:solidFill>
                  <a:srgbClr val="FFFFFF"/>
                </a:solidFill>
              </a:rPr>
            </a:br>
            <a:r>
              <a:rPr lang="en-US" sz="5000">
                <a:solidFill>
                  <a:srgbClr val="FFFFFF"/>
                </a:solidFill>
              </a:rPr>
              <a:t>Machine Learning for Robotics</a:t>
            </a:r>
          </a:p>
        </p:txBody>
      </p:sp>
      <p:sp>
        <p:nvSpPr>
          <p:cNvPr id="3" name="Subtitle 2">
            <a:extLst>
              <a:ext uri="{FF2B5EF4-FFF2-40B4-BE49-F238E27FC236}">
                <a16:creationId xmlns:a16="http://schemas.microsoft.com/office/drawing/2014/main" id="{61FD8D8F-BAB6-0B7C-4376-D0C0C21EDF2B}"/>
              </a:ext>
            </a:extLst>
          </p:cNvPr>
          <p:cNvSpPr>
            <a:spLocks noGrp="1"/>
          </p:cNvSpPr>
          <p:nvPr>
            <p:ph type="subTitle" idx="1"/>
          </p:nvPr>
        </p:nvSpPr>
        <p:spPr>
          <a:xfrm>
            <a:off x="1218708" y="1856479"/>
            <a:ext cx="9781327" cy="887671"/>
          </a:xfrm>
        </p:spPr>
        <p:txBody>
          <a:bodyPr anchor="t">
            <a:normAutofit fontScale="70000" lnSpcReduction="20000"/>
          </a:bodyPr>
          <a:lstStyle/>
          <a:p>
            <a:r>
              <a:rPr lang="en-US" sz="2000" dirty="0">
                <a:solidFill>
                  <a:srgbClr val="FFFFFF"/>
                </a:solidFill>
              </a:rPr>
              <a:t>SUNY Plattsburgh</a:t>
            </a:r>
          </a:p>
          <a:p>
            <a:r>
              <a:rPr lang="en-US" sz="2000" dirty="0">
                <a:solidFill>
                  <a:srgbClr val="FFFFFF"/>
                </a:solidFill>
              </a:rPr>
              <a:t>Dr. Ned Lecky</a:t>
            </a:r>
          </a:p>
          <a:p>
            <a:r>
              <a:rPr lang="en-US" sz="2000" dirty="0">
                <a:solidFill>
                  <a:srgbClr val="FFFFFF"/>
                </a:solidFill>
              </a:rPr>
              <a:t>Class 03- </a:t>
            </a:r>
            <a:r>
              <a:rPr lang="pt-BR" dirty="0">
                <a:solidFill>
                  <a:srgbClr val="FFFFFF"/>
                </a:solidFill>
              </a:rPr>
              <a:t> Some Unusual ML Examples</a:t>
            </a:r>
            <a:endParaRPr lang="en-US" sz="2000" dirty="0">
              <a:solidFill>
                <a:srgbClr val="FFFFFF"/>
              </a:solidFill>
            </a:endParaRPr>
          </a:p>
        </p:txBody>
      </p:sp>
      <p:pic>
        <p:nvPicPr>
          <p:cNvPr id="1026" name="Picture 2">
            <a:extLst>
              <a:ext uri="{FF2B5EF4-FFF2-40B4-BE49-F238E27FC236}">
                <a16:creationId xmlns:a16="http://schemas.microsoft.com/office/drawing/2014/main" id="{1BA71134-07A5-2DA9-8C41-75FA4D8BC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772" y="4951170"/>
            <a:ext cx="1750353" cy="17503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al Robots: Cobots Offer Game Changing Benefits - Allied Automation,  Inc.">
            <a:extLst>
              <a:ext uri="{FF2B5EF4-FFF2-40B4-BE49-F238E27FC236}">
                <a16:creationId xmlns:a16="http://schemas.microsoft.com/office/drawing/2014/main" id="{7EE64379-E3A7-53E3-7444-CEF394F43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275" y="3151511"/>
            <a:ext cx="4515243" cy="300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2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1FCC-1155-4E27-719B-A406A9D6E989}"/>
              </a:ext>
            </a:extLst>
          </p:cNvPr>
          <p:cNvSpPr>
            <a:spLocks noGrp="1"/>
          </p:cNvSpPr>
          <p:nvPr>
            <p:ph type="title"/>
          </p:nvPr>
        </p:nvSpPr>
        <p:spPr>
          <a:xfrm>
            <a:off x="646111" y="452718"/>
            <a:ext cx="10875329" cy="1400530"/>
          </a:xfrm>
        </p:spPr>
        <p:txBody>
          <a:bodyPr/>
          <a:lstStyle/>
          <a:p>
            <a:r>
              <a:rPr lang="en-US" dirty="0"/>
              <a:t>What is this useful for? Well, to start…</a:t>
            </a:r>
          </a:p>
        </p:txBody>
      </p:sp>
      <p:sp>
        <p:nvSpPr>
          <p:cNvPr id="3" name="Content Placeholder 2">
            <a:extLst>
              <a:ext uri="{FF2B5EF4-FFF2-40B4-BE49-F238E27FC236}">
                <a16:creationId xmlns:a16="http://schemas.microsoft.com/office/drawing/2014/main" id="{F53DCCBC-EF67-50D1-F667-11E862EA5015}"/>
              </a:ext>
            </a:extLst>
          </p:cNvPr>
          <p:cNvSpPr>
            <a:spLocks noGrp="1"/>
          </p:cNvSpPr>
          <p:nvPr>
            <p:ph idx="1"/>
          </p:nvPr>
        </p:nvSpPr>
        <p:spPr>
          <a:xfrm>
            <a:off x="1103312" y="1129086"/>
            <a:ext cx="8946541" cy="5359178"/>
          </a:xfrm>
        </p:spPr>
        <p:txBody>
          <a:bodyPr>
            <a:normAutofit fontScale="77500" lnSpcReduction="20000"/>
          </a:bodyPr>
          <a:lstStyle/>
          <a:p>
            <a:r>
              <a:rPr lang="en-US" dirty="0"/>
              <a:t>Camera calibration: lenses distort in funky ways and things move</a:t>
            </a:r>
          </a:p>
          <a:p>
            <a:pPr lvl="1"/>
            <a:r>
              <a:rPr lang="en-US" dirty="0"/>
              <a:t>Interscan 1500 Calibration: 1 dot and a robot</a:t>
            </a:r>
          </a:p>
          <a:p>
            <a:r>
              <a:rPr lang="en-US" dirty="0"/>
              <a:t>Vision Calibration (Funky trig plus optical distortion)</a:t>
            </a:r>
          </a:p>
          <a:p>
            <a:pPr lvl="1"/>
            <a:r>
              <a:rPr lang="en-US" dirty="0"/>
              <a:t>Converting several odd-angle measurements to real-world data</a:t>
            </a:r>
          </a:p>
          <a:p>
            <a:r>
              <a:rPr lang="en-US" dirty="0"/>
              <a:t>Robot Speed Calibration</a:t>
            </a:r>
          </a:p>
          <a:p>
            <a:pPr lvl="1"/>
            <a:r>
              <a:rPr lang="en-US" dirty="0"/>
              <a:t>Cyline: calibrating motion speed on cylindrical objects using a standard robot</a:t>
            </a:r>
          </a:p>
          <a:p>
            <a:r>
              <a:rPr lang="en-US" dirty="0"/>
              <a:t>Robot Vision to Motion Calibration</a:t>
            </a:r>
          </a:p>
          <a:p>
            <a:pPr lvl="1"/>
            <a:r>
              <a:rPr lang="en-US" dirty="0"/>
              <a:t>BrightonBeachLab: a 6DOF calibration from 2 cameras to robot movements</a:t>
            </a:r>
          </a:p>
          <a:p>
            <a:r>
              <a:rPr lang="en-US" dirty="0"/>
              <a:t>Friction to help with part handling, gripping, part rejection mechanisms….</a:t>
            </a:r>
          </a:p>
          <a:p>
            <a:pPr lvl="1"/>
            <a:r>
              <a:rPr lang="en-US" dirty="0"/>
              <a:t>Way mysterious and lots of independent variables</a:t>
            </a:r>
          </a:p>
          <a:p>
            <a:pPr lvl="1"/>
            <a:r>
              <a:rPr lang="en-US" dirty="0">
                <a:hlinkClick r:id="rId2"/>
              </a:rPr>
              <a:t>https://www.20sim.com/webhelp/modeling_tutorial_friction_staticdynamicphenomena.php</a:t>
            </a:r>
            <a:endParaRPr lang="en-US" dirty="0"/>
          </a:p>
          <a:p>
            <a:r>
              <a:rPr lang="en-US" dirty="0"/>
              <a:t>Fluid Dispensing</a:t>
            </a:r>
          </a:p>
          <a:p>
            <a:pPr lvl="1"/>
            <a:r>
              <a:rPr lang="en-US" dirty="0"/>
              <a:t>Fluid flow rate changes with temperature, time, and voltage or current on a dispensing plunger</a:t>
            </a:r>
          </a:p>
          <a:p>
            <a:r>
              <a:rPr lang="en-US" dirty="0"/>
              <a:t>Optical Character Recognition</a:t>
            </a:r>
          </a:p>
          <a:p>
            <a:r>
              <a:rPr lang="en-US" dirty="0"/>
              <a:t>Agent-based Modeling, Cellular Automata</a:t>
            </a:r>
          </a:p>
          <a:p>
            <a:pPr lvl="1"/>
            <a:r>
              <a:rPr lang="en-US" dirty="0"/>
              <a:t>Complex behaviors from simple rules that defy direct mathematical description (</a:t>
            </a:r>
            <a:r>
              <a:rPr lang="en-US" dirty="0">
                <a:hlinkClick r:id="rId3"/>
              </a:rPr>
              <a:t>NetLogo Ants</a:t>
            </a:r>
            <a:r>
              <a:rPr lang="en-US" dirty="0"/>
              <a:t>)</a:t>
            </a:r>
          </a:p>
          <a:p>
            <a:pPr lvl="1"/>
            <a:endParaRPr lang="en-US" dirty="0"/>
          </a:p>
        </p:txBody>
      </p:sp>
    </p:spTree>
    <p:extLst>
      <p:ext uri="{BB962C8B-B14F-4D97-AF65-F5344CB8AC3E}">
        <p14:creationId xmlns:p14="http://schemas.microsoft.com/office/powerpoint/2010/main" val="186323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F922-F952-670A-5912-AEAF2A1120C2}"/>
              </a:ext>
            </a:extLst>
          </p:cNvPr>
          <p:cNvSpPr>
            <a:spLocks noGrp="1"/>
          </p:cNvSpPr>
          <p:nvPr>
            <p:ph type="title"/>
          </p:nvPr>
        </p:nvSpPr>
        <p:spPr/>
        <p:txBody>
          <a:bodyPr/>
          <a:lstStyle/>
          <a:p>
            <a:r>
              <a:rPr lang="en-US" dirty="0"/>
              <a:t>So, what are WE doing?</a:t>
            </a:r>
          </a:p>
        </p:txBody>
      </p:sp>
      <p:sp>
        <p:nvSpPr>
          <p:cNvPr id="3" name="Content Placeholder 2">
            <a:extLst>
              <a:ext uri="{FF2B5EF4-FFF2-40B4-BE49-F238E27FC236}">
                <a16:creationId xmlns:a16="http://schemas.microsoft.com/office/drawing/2014/main" id="{8BE377B8-76B8-0C69-B23E-A18CEFE5F215}"/>
              </a:ext>
            </a:extLst>
          </p:cNvPr>
          <p:cNvSpPr>
            <a:spLocks noGrp="1"/>
          </p:cNvSpPr>
          <p:nvPr>
            <p:ph idx="1"/>
          </p:nvPr>
        </p:nvSpPr>
        <p:spPr/>
        <p:txBody>
          <a:bodyPr/>
          <a:lstStyle/>
          <a:p>
            <a:r>
              <a:rPr lang="en-US" dirty="0"/>
              <a:t>Learn or Estimate the functions from data</a:t>
            </a:r>
          </a:p>
          <a:p>
            <a:r>
              <a:rPr lang="en-US" dirty="0"/>
              <a:t>We’re going to use regression library functions</a:t>
            </a:r>
          </a:p>
          <a:p>
            <a:pPr lvl="1"/>
            <a:r>
              <a:rPr lang="en-US" dirty="0"/>
              <a:t>All will accept one or more inputs and generate one or more outputs</a:t>
            </a:r>
          </a:p>
          <a:p>
            <a:pPr lvl="1"/>
            <a:r>
              <a:rPr lang="en-US" dirty="0"/>
              <a:t>All live in scikit-learn</a:t>
            </a:r>
          </a:p>
          <a:p>
            <a:pPr lvl="2"/>
            <a:r>
              <a:rPr lang="en-US" dirty="0"/>
              <a:t>Linear Regression (which handles MIMO)</a:t>
            </a:r>
          </a:p>
          <a:p>
            <a:pPr lvl="2"/>
            <a:r>
              <a:rPr lang="en-US" dirty="0"/>
              <a:t>Polynomial Features (which helps Linear Regression do a little bit of non-linear regression</a:t>
            </a:r>
          </a:p>
          <a:p>
            <a:pPr lvl="2"/>
            <a:r>
              <a:rPr lang="en-US" dirty="0"/>
              <a:t>Decision Trees… a bit of a blunt instrument but interesting</a:t>
            </a:r>
          </a:p>
          <a:p>
            <a:pPr lvl="2"/>
            <a:r>
              <a:rPr lang="en-US" dirty="0"/>
              <a:t>Artificial Neural Networks: We’ll look at the Multilayer Perceptron (MLP) which does 90% of what any other ANN or Deep Neural Network can do</a:t>
            </a:r>
          </a:p>
          <a:p>
            <a:pPr lvl="3"/>
            <a:r>
              <a:rPr lang="en-US" dirty="0"/>
              <a:t>Eventually we’ll see more performance in </a:t>
            </a:r>
            <a:r>
              <a:rPr lang="en-US" dirty="0" err="1"/>
              <a:t>Keras</a:t>
            </a:r>
            <a:r>
              <a:rPr lang="en-US" dirty="0"/>
              <a:t>/TensorFlow or Haiku/Jax or…</a:t>
            </a:r>
          </a:p>
          <a:p>
            <a:pPr lvl="1"/>
            <a:endParaRPr lang="en-US" dirty="0"/>
          </a:p>
        </p:txBody>
      </p:sp>
    </p:spTree>
    <p:extLst>
      <p:ext uri="{BB962C8B-B14F-4D97-AF65-F5344CB8AC3E}">
        <p14:creationId xmlns:p14="http://schemas.microsoft.com/office/powerpoint/2010/main" val="356673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E7EC-A0F9-AFD0-9697-82D9C30B7A6E}"/>
              </a:ext>
            </a:extLst>
          </p:cNvPr>
          <p:cNvSpPr>
            <a:spLocks noGrp="1"/>
          </p:cNvSpPr>
          <p:nvPr>
            <p:ph type="title"/>
          </p:nvPr>
        </p:nvSpPr>
        <p:spPr/>
        <p:txBody>
          <a:bodyPr/>
          <a:lstStyle/>
          <a:p>
            <a:r>
              <a:rPr lang="en-US" dirty="0"/>
              <a:t>Into the Maw</a:t>
            </a:r>
          </a:p>
        </p:txBody>
      </p:sp>
      <p:sp>
        <p:nvSpPr>
          <p:cNvPr id="3" name="Content Placeholder 2">
            <a:extLst>
              <a:ext uri="{FF2B5EF4-FFF2-40B4-BE49-F238E27FC236}">
                <a16:creationId xmlns:a16="http://schemas.microsoft.com/office/drawing/2014/main" id="{21924881-BB83-09B1-E609-F003BFD100F8}"/>
              </a:ext>
            </a:extLst>
          </p:cNvPr>
          <p:cNvSpPr>
            <a:spLocks noGrp="1"/>
          </p:cNvSpPr>
          <p:nvPr>
            <p:ph idx="1"/>
          </p:nvPr>
        </p:nvSpPr>
        <p:spPr/>
        <p:txBody>
          <a:bodyPr/>
          <a:lstStyle/>
          <a:p>
            <a:r>
              <a:rPr lang="en-US" dirty="0"/>
              <a:t>Let’s start building up some simple ML models using </a:t>
            </a:r>
            <a:r>
              <a:rPr lang="en-US" dirty="0" err="1"/>
              <a:t>sklearn</a:t>
            </a:r>
            <a:endParaRPr lang="en-US" dirty="0"/>
          </a:p>
          <a:p>
            <a:r>
              <a:rPr lang="en-US" dirty="0"/>
              <a:t>These are funky examples that you won’t see anywhere else!</a:t>
            </a:r>
          </a:p>
          <a:p>
            <a:r>
              <a:rPr lang="en-US" dirty="0">
                <a:hlinkClick r:id="rId2"/>
              </a:rPr>
              <a:t>https://github.com/nedlecky/CSC485B</a:t>
            </a: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E5BBD14A-AD61-6033-F6C1-5D525CCC72E7}"/>
              </a:ext>
            </a:extLst>
          </p:cNvPr>
          <p:cNvPicPr>
            <a:picLocks noChangeAspect="1"/>
          </p:cNvPicPr>
          <p:nvPr/>
        </p:nvPicPr>
        <p:blipFill>
          <a:blip r:embed="rId3"/>
          <a:stretch>
            <a:fillRect/>
          </a:stretch>
        </p:blipFill>
        <p:spPr>
          <a:xfrm>
            <a:off x="3317754" y="3663126"/>
            <a:ext cx="4763165" cy="3010320"/>
          </a:xfrm>
          <a:prstGeom prst="rect">
            <a:avLst/>
          </a:prstGeom>
        </p:spPr>
      </p:pic>
    </p:spTree>
    <p:extLst>
      <p:ext uri="{BB962C8B-B14F-4D97-AF65-F5344CB8AC3E}">
        <p14:creationId xmlns:p14="http://schemas.microsoft.com/office/powerpoint/2010/main" val="336964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E0CE-F45A-4E5B-9904-18DADCAE34DC}"/>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A4EDED61-D8A9-4E10-B150-5FADC47C079B}"/>
              </a:ext>
            </a:extLst>
          </p:cNvPr>
          <p:cNvSpPr>
            <a:spLocks noGrp="1"/>
          </p:cNvSpPr>
          <p:nvPr>
            <p:ph idx="1"/>
          </p:nvPr>
        </p:nvSpPr>
        <p:spPr/>
        <p:txBody>
          <a:bodyPr/>
          <a:lstStyle/>
          <a:p>
            <a:r>
              <a:rPr lang="en-US" dirty="0"/>
              <a:t>A more complex example from my time at Google and DeepMind</a:t>
            </a:r>
          </a:p>
          <a:p>
            <a:pPr lvl="1"/>
            <a:r>
              <a:rPr lang="en-US" dirty="0"/>
              <a:t>Brighton Beach Lab</a:t>
            </a:r>
          </a:p>
          <a:p>
            <a:pPr lvl="1"/>
            <a:r>
              <a:rPr lang="en-US" dirty="0">
                <a:hlinkClick r:id="rId2"/>
              </a:rPr>
              <a:t>https://sites.google.com/lecky.com/brighton-beach-lab/home</a:t>
            </a:r>
            <a:endParaRPr lang="en-US" dirty="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88565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9087-D32B-4464-9600-557E1490B1CC}"/>
              </a:ext>
            </a:extLst>
          </p:cNvPr>
          <p:cNvSpPr>
            <a:spLocks noGrp="1"/>
          </p:cNvSpPr>
          <p:nvPr>
            <p:ph type="title"/>
          </p:nvPr>
        </p:nvSpPr>
        <p:spPr>
          <a:xfrm>
            <a:off x="438722" y="0"/>
            <a:ext cx="7759335" cy="918883"/>
          </a:xfrm>
        </p:spPr>
        <p:txBody>
          <a:bodyPr/>
          <a:lstStyle/>
          <a:p>
            <a:r>
              <a:rPr lang="en-US" dirty="0"/>
              <a:t>Some Funny AI Asides</a:t>
            </a:r>
          </a:p>
        </p:txBody>
      </p:sp>
      <p:pic>
        <p:nvPicPr>
          <p:cNvPr id="4" name="Picture 3" descr="Text&#10;&#10;Description automatically generated">
            <a:extLst>
              <a:ext uri="{FF2B5EF4-FFF2-40B4-BE49-F238E27FC236}">
                <a16:creationId xmlns:a16="http://schemas.microsoft.com/office/drawing/2014/main" id="{C16B416C-8E57-59F3-EA71-DF0BBB5F6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837" y="829559"/>
            <a:ext cx="2712799" cy="6028441"/>
          </a:xfrm>
          <a:prstGeom prst="rect">
            <a:avLst/>
          </a:prstGeom>
        </p:spPr>
      </p:pic>
      <p:pic>
        <p:nvPicPr>
          <p:cNvPr id="8" name="Picture 7" descr="Text&#10;&#10;Description automatically generated">
            <a:extLst>
              <a:ext uri="{FF2B5EF4-FFF2-40B4-BE49-F238E27FC236}">
                <a16:creationId xmlns:a16="http://schemas.microsoft.com/office/drawing/2014/main" id="{3DBE2E2C-423E-DDAB-F3CB-28BCEEF3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829558"/>
            <a:ext cx="2712799" cy="6028442"/>
          </a:xfrm>
          <a:prstGeom prst="rect">
            <a:avLst/>
          </a:prstGeom>
        </p:spPr>
      </p:pic>
      <p:sp>
        <p:nvSpPr>
          <p:cNvPr id="9" name="TextBox 8">
            <a:extLst>
              <a:ext uri="{FF2B5EF4-FFF2-40B4-BE49-F238E27FC236}">
                <a16:creationId xmlns:a16="http://schemas.microsoft.com/office/drawing/2014/main" id="{40BC7484-7DF0-B5C2-3B0B-17815F19D403}"/>
              </a:ext>
            </a:extLst>
          </p:cNvPr>
          <p:cNvSpPr txBox="1"/>
          <p:nvPr/>
        </p:nvSpPr>
        <p:spPr>
          <a:xfrm>
            <a:off x="8003357" y="2469822"/>
            <a:ext cx="3469064" cy="923330"/>
          </a:xfrm>
          <a:prstGeom prst="rect">
            <a:avLst/>
          </a:prstGeom>
          <a:noFill/>
        </p:spPr>
        <p:txBody>
          <a:bodyPr wrap="square" rtlCol="0">
            <a:spAutoFit/>
          </a:bodyPr>
          <a:lstStyle/>
          <a:p>
            <a:r>
              <a:rPr lang="en-US" dirty="0"/>
              <a:t>Pretty much nonsense from step #3 onward, and with an incorrect result.</a:t>
            </a:r>
          </a:p>
        </p:txBody>
      </p:sp>
    </p:spTree>
    <p:extLst>
      <p:ext uri="{BB962C8B-B14F-4D97-AF65-F5344CB8AC3E}">
        <p14:creationId xmlns:p14="http://schemas.microsoft.com/office/powerpoint/2010/main" val="53005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D79D-4F31-9B40-FF72-D2E6EC18560D}"/>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8FD10608-674D-F2DE-4C2F-FFA7A5D5E88E}"/>
              </a:ext>
            </a:extLst>
          </p:cNvPr>
          <p:cNvSpPr>
            <a:spLocks noGrp="1"/>
          </p:cNvSpPr>
          <p:nvPr>
            <p:ph idx="1"/>
          </p:nvPr>
        </p:nvSpPr>
        <p:spPr/>
        <p:txBody>
          <a:bodyPr/>
          <a:lstStyle/>
          <a:p>
            <a:r>
              <a:rPr lang="en-US" dirty="0"/>
              <a:t>Let’s get into ML code, some robotics-related datasets, and some very basic initial examples</a:t>
            </a:r>
          </a:p>
        </p:txBody>
      </p:sp>
    </p:spTree>
    <p:extLst>
      <p:ext uri="{BB962C8B-B14F-4D97-AF65-F5344CB8AC3E}">
        <p14:creationId xmlns:p14="http://schemas.microsoft.com/office/powerpoint/2010/main" val="329722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B16C-74EA-47CA-35AE-443A91D85F59}"/>
              </a:ext>
            </a:extLst>
          </p:cNvPr>
          <p:cNvSpPr>
            <a:spLocks noGrp="1"/>
          </p:cNvSpPr>
          <p:nvPr>
            <p:ph type="title"/>
          </p:nvPr>
        </p:nvSpPr>
        <p:spPr/>
        <p:txBody>
          <a:bodyPr/>
          <a:lstStyle/>
          <a:p>
            <a:r>
              <a:rPr lang="en-US" dirty="0"/>
              <a:t>Teaching ML</a:t>
            </a:r>
          </a:p>
        </p:txBody>
      </p:sp>
      <p:sp>
        <p:nvSpPr>
          <p:cNvPr id="3" name="Content Placeholder 2">
            <a:extLst>
              <a:ext uri="{FF2B5EF4-FFF2-40B4-BE49-F238E27FC236}">
                <a16:creationId xmlns:a16="http://schemas.microsoft.com/office/drawing/2014/main" id="{D6877B8A-1ABD-BD6E-D973-8A678647C843}"/>
              </a:ext>
            </a:extLst>
          </p:cNvPr>
          <p:cNvSpPr>
            <a:spLocks noGrp="1"/>
          </p:cNvSpPr>
          <p:nvPr>
            <p:ph idx="1"/>
          </p:nvPr>
        </p:nvSpPr>
        <p:spPr/>
        <p:txBody>
          <a:bodyPr>
            <a:normAutofit lnSpcReduction="10000"/>
          </a:bodyPr>
          <a:lstStyle/>
          <a:p>
            <a:r>
              <a:rPr lang="en-US" dirty="0"/>
              <a:t>Most books tend to use canned datasets that don’t resonate with our own problems</a:t>
            </a:r>
          </a:p>
          <a:p>
            <a:pPr lvl="1"/>
            <a:r>
              <a:rPr lang="en-US" dirty="0"/>
              <a:t>Iris</a:t>
            </a:r>
          </a:p>
          <a:p>
            <a:pPr lvl="1"/>
            <a:r>
              <a:rPr lang="en-US" dirty="0"/>
              <a:t>California Housing</a:t>
            </a:r>
          </a:p>
          <a:p>
            <a:pPr lvl="1"/>
            <a:r>
              <a:rPr lang="en-US" dirty="0"/>
              <a:t>Titanic passengers, etc.</a:t>
            </a:r>
          </a:p>
          <a:p>
            <a:r>
              <a:rPr lang="en-US" dirty="0"/>
              <a:t>We are focused on Robotics Applications of AI/ML, so these aren’t useful</a:t>
            </a:r>
          </a:p>
          <a:p>
            <a:pPr lvl="1"/>
            <a:r>
              <a:rPr lang="en-US" dirty="0"/>
              <a:t>AND if you’re interested in seeing how they are used there are ENDLESS books, articles, etc. showing how to use them</a:t>
            </a:r>
          </a:p>
          <a:p>
            <a:r>
              <a:rPr lang="en-US" dirty="0"/>
              <a:t>So, I am going to deviate from those and use datasets that may seem weird or trivial or otherwise, but these are going to be more like what we might encounter in daily robotics applications</a:t>
            </a:r>
          </a:p>
        </p:txBody>
      </p:sp>
    </p:spTree>
    <p:extLst>
      <p:ext uri="{BB962C8B-B14F-4D97-AF65-F5344CB8AC3E}">
        <p14:creationId xmlns:p14="http://schemas.microsoft.com/office/powerpoint/2010/main" val="421638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1CCCA4F1-B4A9-464D-0712-86C4B0BAEB71}"/>
              </a:ext>
            </a:extLst>
          </p:cNvPr>
          <p:cNvSpPr/>
          <p:nvPr/>
        </p:nvSpPr>
        <p:spPr>
          <a:xfrm>
            <a:off x="8419500" y="2893359"/>
            <a:ext cx="2222384" cy="351192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9844CD9-63C6-24E9-DA38-0CF7AF03B135}"/>
              </a:ext>
            </a:extLst>
          </p:cNvPr>
          <p:cNvSpPr/>
          <p:nvPr/>
        </p:nvSpPr>
        <p:spPr>
          <a:xfrm>
            <a:off x="3375330" y="2357717"/>
            <a:ext cx="4852011" cy="1252175"/>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3569492-00AA-8B80-7ADE-59DECFCB13B6}"/>
              </a:ext>
            </a:extLst>
          </p:cNvPr>
          <p:cNvSpPr/>
          <p:nvPr/>
        </p:nvSpPr>
        <p:spPr>
          <a:xfrm>
            <a:off x="413468" y="2971800"/>
            <a:ext cx="2409245" cy="3433482"/>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1BC67E-2619-A3CA-DB6B-973A041065F7}"/>
              </a:ext>
            </a:extLst>
          </p:cNvPr>
          <p:cNvSpPr>
            <a:spLocks noGrp="1"/>
          </p:cNvSpPr>
          <p:nvPr>
            <p:ph idx="1"/>
          </p:nvPr>
        </p:nvSpPr>
        <p:spPr>
          <a:xfrm>
            <a:off x="1103312" y="1463040"/>
            <a:ext cx="8946541" cy="4785359"/>
          </a:xfrm>
        </p:spPr>
        <p:txBody>
          <a:bodyPr/>
          <a:lstStyle/>
          <a:p>
            <a:r>
              <a:rPr lang="en-US" dirty="0"/>
              <a:t>Everyone starts with classification, so we will start with…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8000" dirty="0"/>
              <a:t>Regression</a:t>
            </a:r>
          </a:p>
          <a:p>
            <a:pPr lvl="1"/>
            <a:endParaRPr lang="en-US" dirty="0"/>
          </a:p>
          <a:p>
            <a:pPr lvl="1"/>
            <a:endParaRPr lang="en-US" dirty="0"/>
          </a:p>
          <a:p>
            <a:pPr lvl="1"/>
            <a:endParaRPr lang="en-US" dirty="0"/>
          </a:p>
        </p:txBody>
      </p:sp>
      <p:sp>
        <p:nvSpPr>
          <p:cNvPr id="2" name="Title 1">
            <a:extLst>
              <a:ext uri="{FF2B5EF4-FFF2-40B4-BE49-F238E27FC236}">
                <a16:creationId xmlns:a16="http://schemas.microsoft.com/office/drawing/2014/main" id="{9322CC49-0CB9-8532-67A8-64E6A6C4E1C2}"/>
              </a:ext>
            </a:extLst>
          </p:cNvPr>
          <p:cNvSpPr>
            <a:spLocks noGrp="1"/>
          </p:cNvSpPr>
          <p:nvPr>
            <p:ph type="title"/>
          </p:nvPr>
        </p:nvSpPr>
        <p:spPr>
          <a:xfrm>
            <a:off x="646111" y="452718"/>
            <a:ext cx="9404723" cy="875150"/>
          </a:xfrm>
        </p:spPr>
        <p:txBody>
          <a:bodyPr/>
          <a:lstStyle/>
          <a:p>
            <a:r>
              <a:rPr lang="en-US" dirty="0"/>
              <a:t>Classification and Regression</a:t>
            </a:r>
          </a:p>
        </p:txBody>
      </p:sp>
      <p:sp>
        <p:nvSpPr>
          <p:cNvPr id="4" name="Rectangle: Rounded Corners 3">
            <a:extLst>
              <a:ext uri="{FF2B5EF4-FFF2-40B4-BE49-F238E27FC236}">
                <a16:creationId xmlns:a16="http://schemas.microsoft.com/office/drawing/2014/main" id="{4EAC5D1E-FBFE-2B5B-1529-FF6B88D52EEF}"/>
              </a:ext>
            </a:extLst>
          </p:cNvPr>
          <p:cNvSpPr/>
          <p:nvPr/>
        </p:nvSpPr>
        <p:spPr>
          <a:xfrm>
            <a:off x="564543" y="3198489"/>
            <a:ext cx="2067337"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a:t>
            </a:r>
          </a:p>
        </p:txBody>
      </p:sp>
      <p:sp>
        <p:nvSpPr>
          <p:cNvPr id="5" name="Rectangle: Rounded Corners 4">
            <a:extLst>
              <a:ext uri="{FF2B5EF4-FFF2-40B4-BE49-F238E27FC236}">
                <a16:creationId xmlns:a16="http://schemas.microsoft.com/office/drawing/2014/main" id="{12CDB4FD-0B32-3984-ED2A-9EA20C48700D}"/>
              </a:ext>
            </a:extLst>
          </p:cNvPr>
          <p:cNvSpPr/>
          <p:nvPr/>
        </p:nvSpPr>
        <p:spPr>
          <a:xfrm>
            <a:off x="564543" y="4266244"/>
            <a:ext cx="2067337"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6" name="Rectangle: Rounded Corners 5">
            <a:extLst>
              <a:ext uri="{FF2B5EF4-FFF2-40B4-BE49-F238E27FC236}">
                <a16:creationId xmlns:a16="http://schemas.microsoft.com/office/drawing/2014/main" id="{09CACF0E-0B00-AA1F-DAE5-06EE5B53C7F7}"/>
              </a:ext>
            </a:extLst>
          </p:cNvPr>
          <p:cNvSpPr/>
          <p:nvPr/>
        </p:nvSpPr>
        <p:spPr>
          <a:xfrm>
            <a:off x="564543" y="5333999"/>
            <a:ext cx="2067337"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Reinforcement</a:t>
            </a:r>
          </a:p>
        </p:txBody>
      </p:sp>
      <p:sp>
        <p:nvSpPr>
          <p:cNvPr id="7" name="Rectangle: Rounded Corners 6">
            <a:extLst>
              <a:ext uri="{FF2B5EF4-FFF2-40B4-BE49-F238E27FC236}">
                <a16:creationId xmlns:a16="http://schemas.microsoft.com/office/drawing/2014/main" id="{C45A9A0A-86C5-DB0A-3D23-25FD7C0020E6}"/>
              </a:ext>
            </a:extLst>
          </p:cNvPr>
          <p:cNvSpPr/>
          <p:nvPr/>
        </p:nvSpPr>
        <p:spPr>
          <a:xfrm>
            <a:off x="8715954" y="3198489"/>
            <a:ext cx="1717481"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Classify</a:t>
            </a:r>
          </a:p>
        </p:txBody>
      </p:sp>
      <p:sp>
        <p:nvSpPr>
          <p:cNvPr id="8" name="Rectangle: Rounded Corners 7">
            <a:extLst>
              <a:ext uri="{FF2B5EF4-FFF2-40B4-BE49-F238E27FC236}">
                <a16:creationId xmlns:a16="http://schemas.microsoft.com/office/drawing/2014/main" id="{7719155D-13EF-86A0-C007-6D25C544F887}"/>
              </a:ext>
            </a:extLst>
          </p:cNvPr>
          <p:cNvSpPr/>
          <p:nvPr/>
        </p:nvSpPr>
        <p:spPr>
          <a:xfrm>
            <a:off x="8715954" y="4266244"/>
            <a:ext cx="1717481"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Rounded Corners 8">
            <a:extLst>
              <a:ext uri="{FF2B5EF4-FFF2-40B4-BE49-F238E27FC236}">
                <a16:creationId xmlns:a16="http://schemas.microsoft.com/office/drawing/2014/main" id="{1EA06837-0A77-92A4-DE6C-CD2641E34FFF}"/>
              </a:ext>
            </a:extLst>
          </p:cNvPr>
          <p:cNvSpPr/>
          <p:nvPr/>
        </p:nvSpPr>
        <p:spPr>
          <a:xfrm>
            <a:off x="8715954" y="5333999"/>
            <a:ext cx="1717481"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 Dimensions</a:t>
            </a:r>
          </a:p>
        </p:txBody>
      </p:sp>
      <p:sp>
        <p:nvSpPr>
          <p:cNvPr id="10" name="TextBox 9">
            <a:extLst>
              <a:ext uri="{FF2B5EF4-FFF2-40B4-BE49-F238E27FC236}">
                <a16:creationId xmlns:a16="http://schemas.microsoft.com/office/drawing/2014/main" id="{AA72E424-D7B5-CE9D-7606-F226277310F2}"/>
              </a:ext>
            </a:extLst>
          </p:cNvPr>
          <p:cNvSpPr txBox="1"/>
          <p:nvPr/>
        </p:nvSpPr>
        <p:spPr>
          <a:xfrm>
            <a:off x="2949934" y="5052535"/>
            <a:ext cx="5277407" cy="1754326"/>
          </a:xfrm>
          <a:prstGeom prst="rect">
            <a:avLst/>
          </a:prstGeom>
          <a:noFill/>
        </p:spPr>
        <p:txBody>
          <a:bodyPr wrap="none" rtlCol="0">
            <a:spAutoFit/>
          </a:bodyPr>
          <a:lstStyle/>
          <a:p>
            <a:r>
              <a:rPr lang="en-US" dirty="0"/>
              <a:t>Linear Regression</a:t>
            </a:r>
          </a:p>
          <a:p>
            <a:r>
              <a:rPr lang="en-US" dirty="0"/>
              <a:t>Polynomial Regression</a:t>
            </a:r>
          </a:p>
          <a:p>
            <a:r>
              <a:rPr lang="en-US" dirty="0"/>
              <a:t>Decision Trees</a:t>
            </a:r>
          </a:p>
          <a:p>
            <a:r>
              <a:rPr lang="en-US" dirty="0"/>
              <a:t>Support Vector Machines</a:t>
            </a:r>
          </a:p>
          <a:p>
            <a:r>
              <a:rPr lang="en-US" dirty="0"/>
              <a:t>Artificial Neural Networks</a:t>
            </a:r>
          </a:p>
          <a:p>
            <a:r>
              <a:rPr lang="en-US" dirty="0"/>
              <a:t>	Perceptron, Adaline, MLP, General DL NN</a:t>
            </a:r>
          </a:p>
        </p:txBody>
      </p:sp>
      <p:sp>
        <p:nvSpPr>
          <p:cNvPr id="11" name="Rectangle: Rounded Corners 10">
            <a:extLst>
              <a:ext uri="{FF2B5EF4-FFF2-40B4-BE49-F238E27FC236}">
                <a16:creationId xmlns:a16="http://schemas.microsoft.com/office/drawing/2014/main" id="{9900BCDB-B5DB-1013-8BD2-3CB6C335666C}"/>
              </a:ext>
            </a:extLst>
          </p:cNvPr>
          <p:cNvSpPr/>
          <p:nvPr/>
        </p:nvSpPr>
        <p:spPr>
          <a:xfrm>
            <a:off x="3674828" y="2514600"/>
            <a:ext cx="2067337"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Instance Based</a:t>
            </a:r>
          </a:p>
        </p:txBody>
      </p:sp>
      <p:sp>
        <p:nvSpPr>
          <p:cNvPr id="12" name="Rectangle: Rounded Corners 11">
            <a:extLst>
              <a:ext uri="{FF2B5EF4-FFF2-40B4-BE49-F238E27FC236}">
                <a16:creationId xmlns:a16="http://schemas.microsoft.com/office/drawing/2014/main" id="{A72E4170-8543-34FE-2341-2C2EAE20C11C}"/>
              </a:ext>
            </a:extLst>
          </p:cNvPr>
          <p:cNvSpPr/>
          <p:nvPr/>
        </p:nvSpPr>
        <p:spPr>
          <a:xfrm>
            <a:off x="5934324" y="2514600"/>
            <a:ext cx="2067337" cy="914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Based</a:t>
            </a:r>
          </a:p>
        </p:txBody>
      </p:sp>
    </p:spTree>
    <p:extLst>
      <p:ext uri="{BB962C8B-B14F-4D97-AF65-F5344CB8AC3E}">
        <p14:creationId xmlns:p14="http://schemas.microsoft.com/office/powerpoint/2010/main" val="377725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CC49-0CB9-8532-67A8-64E6A6C4E1C2}"/>
              </a:ext>
            </a:extLst>
          </p:cNvPr>
          <p:cNvSpPr>
            <a:spLocks noGrp="1"/>
          </p:cNvSpPr>
          <p:nvPr>
            <p:ph type="title"/>
          </p:nvPr>
        </p:nvSpPr>
        <p:spPr/>
        <p:txBody>
          <a:bodyPr/>
          <a:lstStyle/>
          <a:p>
            <a:r>
              <a:rPr lang="en-US" dirty="0"/>
              <a:t>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1BC67E-2619-A3CA-DB6B-973A041065F7}"/>
                  </a:ext>
                </a:extLst>
              </p:cNvPr>
              <p:cNvSpPr>
                <a:spLocks noGrp="1"/>
              </p:cNvSpPr>
              <p:nvPr>
                <p:ph idx="1"/>
              </p:nvPr>
            </p:nvSpPr>
            <p:spPr/>
            <p:txBody>
              <a:bodyPr>
                <a:normAutofit lnSpcReduction="10000"/>
              </a:bodyPr>
              <a:lstStyle/>
              <a:p>
                <a:r>
                  <a:rPr lang="en-US" dirty="0"/>
                  <a:t>Estimate one or more dependent variables based on one or more independent variables</a:t>
                </a:r>
              </a:p>
              <a:p>
                <a:r>
                  <a:rPr lang="en-US" dirty="0"/>
                  <a:t>SISO: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from days of yore</a:t>
                </a:r>
              </a:p>
              <a:p>
                <a:pPr lvl="1"/>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13.2</m:t>
                    </m:r>
                    <m:r>
                      <a:rPr lang="en-US" i="1" dirty="0" smtClean="0">
                        <a:latin typeface="Cambria Math" panose="02040503050406030204" pitchFamily="18" charset="0"/>
                      </a:rPr>
                      <m:t>𝑥</m:t>
                    </m:r>
                    <m:r>
                      <a:rPr lang="en-US" i="1" dirty="0" smtClean="0">
                        <a:latin typeface="Cambria Math" panose="02040503050406030204" pitchFamily="18" charset="0"/>
                      </a:rPr>
                      <m:t> + 17</m:t>
                    </m:r>
                  </m:oMath>
                </a14:m>
                <a:r>
                  <a:rPr lang="en-US" dirty="0"/>
                  <a:t>,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3</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+5</m:t>
                    </m:r>
                    <m:r>
                      <a:rPr lang="en-US" b="0" i="1" dirty="0" smtClean="0">
                        <a:latin typeface="Cambria Math" panose="02040503050406030204" pitchFamily="18" charset="0"/>
                      </a:rPr>
                      <m:t>𝑥</m:t>
                    </m:r>
                    <m:r>
                      <a:rPr lang="en-US" b="0" i="1" dirty="0" smtClean="0">
                        <a:latin typeface="Cambria Math" panose="02040503050406030204" pitchFamily="18" charset="0"/>
                      </a:rPr>
                      <m:t>−8</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=13</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oMath>
                </a14:m>
                <a:endParaRPr lang="en-US" dirty="0"/>
              </a:p>
              <a:p>
                <a:r>
                  <a:rPr lang="en-US" dirty="0"/>
                  <a:t>MISO: Generalize for multiple inputs (a vector)</a:t>
                </a:r>
              </a:p>
              <a:p>
                <a:pPr lvl="1"/>
                <a14:m>
                  <m:oMath xmlns:m="http://schemas.openxmlformats.org/officeDocument/2006/math">
                    <m:r>
                      <a:rPr lang="en-US" b="0"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𝑓</m:t>
                    </m:r>
                    <m:r>
                      <a:rPr lang="en-US" i="1" dirty="0" smtClean="0">
                        <a:latin typeface="Cambria Math" panose="02040503050406030204" pitchFamily="18" charset="0"/>
                      </a:rPr>
                      <m:t>(</m:t>
                    </m:r>
                  </m:oMath>
                </a14:m>
                <a:r>
                  <a:rPr lang="en-US" b="1" i="0" dirty="0">
                    <a:latin typeface="+mj-lt"/>
                  </a:rPr>
                  <a:t>x</a:t>
                </a:r>
                <a14:m>
                  <m:oMath xmlns:m="http://schemas.openxmlformats.org/officeDocument/2006/math">
                    <m:r>
                      <a:rPr lang="en-US" i="1" dirty="0" smtClean="0">
                        <a:latin typeface="Cambria Math" panose="02040503050406030204" pitchFamily="18" charset="0"/>
                      </a:rPr>
                      <m:t>)</m:t>
                    </m:r>
                  </m:oMath>
                </a14:m>
                <a:r>
                  <a:rPr lang="en-US" dirty="0"/>
                  <a:t> (see the </a:t>
                </a:r>
                <a:r>
                  <a:rPr lang="en-US" b="1" dirty="0"/>
                  <a:t>BOLD</a:t>
                </a:r>
                <a:r>
                  <a:rPr lang="en-US" dirty="0"/>
                  <a:t>?)</a:t>
                </a:r>
              </a:p>
              <a:p>
                <a:pPr lvl="1"/>
                <a14:m>
                  <m:oMath xmlns:m="http://schemas.openxmlformats.org/officeDocument/2006/math">
                    <m:r>
                      <a:rPr lang="en-US" b="1" i="1" dirty="0" smtClean="0">
                        <a:latin typeface="Cambria Math" panose="02040503050406030204" pitchFamily="18" charset="0"/>
                      </a:rPr>
                      <m:t>𝒙</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m:t>
                        </m:r>
                        <m:r>
                          <a:rPr lang="en-US" i="1" dirty="0">
                            <a:latin typeface="Cambria Math" panose="02040503050406030204" pitchFamily="18" charset="0"/>
                          </a:rPr>
                          <m:t>𝑥</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𝑦</m:t>
                    </m:r>
                    <m:r>
                      <a:rPr lang="en-US" i="1" dirty="0">
                        <a:latin typeface="Cambria Math" panose="02040503050406030204" pitchFamily="18" charset="0"/>
                      </a:rPr>
                      <m:t> = 3</m:t>
                    </m:r>
                    <m:sSup>
                      <m:sSupPr>
                        <m:ctrlPr>
                          <a:rPr lang="en-US" i="1" dirty="0">
                            <a:latin typeface="Cambria Math" panose="02040503050406030204" pitchFamily="18" charset="0"/>
                          </a:rPr>
                        </m:ctrlPr>
                      </m:sSup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e>
                      <m:sup>
                        <m:r>
                          <a:rPr lang="en-US" i="1" dirty="0">
                            <a:latin typeface="Cambria Math" panose="02040503050406030204" pitchFamily="18" charset="0"/>
                          </a:rPr>
                          <m:t>2</m:t>
                        </m:r>
                      </m:sup>
                    </m:sSup>
                    <m:r>
                      <a:rPr lang="en-US" i="1" dirty="0">
                        <a:latin typeface="Cambria Math" panose="02040503050406030204" pitchFamily="18" charset="0"/>
                      </a:rPr>
                      <m:t>+5</m:t>
                    </m:r>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e>
                      <m:sup>
                        <m:r>
                          <a:rPr lang="en-US" i="1" dirty="0">
                            <a:latin typeface="Cambria Math" panose="02040503050406030204" pitchFamily="18" charset="0"/>
                          </a:rPr>
                          <m:t>2</m:t>
                        </m:r>
                      </m:sup>
                    </m:sSup>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a:latin typeface="Cambria Math" panose="02040503050406030204" pitchFamily="18" charset="0"/>
                      </a:rPr>
                      <m:t>−8</m:t>
                    </m:r>
                  </m:oMath>
                </a14:m>
                <a:endParaRPr lang="en-US" dirty="0"/>
              </a:p>
              <a:p>
                <a:r>
                  <a:rPr lang="en-US" dirty="0"/>
                  <a:t>MIMO: And for multiple outputs</a:t>
                </a:r>
              </a:p>
              <a:p>
                <a:pPr lvl="1"/>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den>
                        </m:f>
                      </m:e>
                    </m:d>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i="1" dirty="0">
                                <a:latin typeface="Cambria Math" panose="02040503050406030204" pitchFamily="18" charset="0"/>
                              </a:rPr>
                              <m:t>3</m:t>
                            </m:r>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sup>
                                <m:r>
                                  <a:rPr lang="en-US" i="1" dirty="0">
                                    <a:latin typeface="Cambria Math" panose="02040503050406030204" pitchFamily="18" charset="0"/>
                                  </a:rPr>
                                  <m:t>2</m:t>
                                </m:r>
                              </m:sup>
                            </m:sSup>
                            <m:r>
                              <a:rPr lang="en-US" i="1" dirty="0">
                                <a:latin typeface="Cambria Math" panose="02040503050406030204" pitchFamily="18" charset="0"/>
                              </a:rPr>
                              <m:t>+5</m:t>
                            </m:r>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sup>
                                <m:r>
                                  <a:rPr lang="en-US" i="1" dirty="0">
                                    <a:latin typeface="Cambria Math" panose="02040503050406030204" pitchFamily="18" charset="0"/>
                                  </a:rPr>
                                  <m:t>2</m:t>
                                </m:r>
                              </m:sup>
                            </m:sSup>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−8</m:t>
                            </m:r>
                            <m:r>
                              <m:rPr>
                                <m:nor/>
                              </m:rPr>
                              <a:rPr lang="en-US" dirty="0"/>
                              <m:t> </m:t>
                            </m:r>
                          </m:num>
                          <m:den>
                            <m:r>
                              <a:rPr lang="en-US" b="0" i="1" smtClean="0">
                                <a:latin typeface="Cambria Math" panose="02040503050406030204" pitchFamily="18" charset="0"/>
                              </a:rPr>
                              <m:t>6</m:t>
                            </m:r>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e>
                              <m:sup>
                                <m:r>
                                  <a:rPr lang="en-US" i="1" dirty="0">
                                    <a:latin typeface="Cambria Math" panose="02040503050406030204" pitchFamily="18" charset="0"/>
                                  </a:rPr>
                                  <m:t>2</m:t>
                                </m:r>
                              </m:sup>
                            </m:sSup>
                            <m:r>
                              <a:rPr lang="en-US" i="1" dirty="0">
                                <a:latin typeface="Cambria Math" panose="02040503050406030204" pitchFamily="18" charset="0"/>
                              </a:rPr>
                              <m:t>+</m:t>
                            </m:r>
                            <m:r>
                              <a:rPr lang="en-US" b="0" i="1" dirty="0" smtClean="0">
                                <a:latin typeface="Cambria Math" panose="02040503050406030204" pitchFamily="18" charset="0"/>
                              </a:rPr>
                              <m:t>2</m:t>
                            </m:r>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sup>
                                <m:r>
                                  <a:rPr lang="en-US" i="1" dirty="0">
                                    <a:latin typeface="Cambria Math" panose="02040503050406030204" pitchFamily="18" charset="0"/>
                                  </a:rPr>
                                  <m:t>2</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b="0" i="1" dirty="0" smtClean="0">
                                <a:latin typeface="Cambria Math" panose="02040503050406030204" pitchFamily="18" charset="0"/>
                              </a:rPr>
                              <m:t>+3</m:t>
                            </m:r>
                            <m:r>
                              <m:rPr>
                                <m:nor/>
                              </m:rPr>
                              <a:rPr lang="en-US" dirty="0"/>
                              <m:t> </m:t>
                            </m:r>
                          </m:den>
                        </m:f>
                      </m:e>
                    </m:d>
                  </m:oMath>
                </a14:m>
                <a:endParaRPr lang="en-US" dirty="0"/>
              </a:p>
              <a:p>
                <a:pPr lvl="1"/>
                <a:r>
                  <a:rPr lang="en-US" dirty="0"/>
                  <a:t>Since y in general depends on powers of x, this is NOT linear algebra and can’t be expressed as tidy matrices</a:t>
                </a:r>
              </a:p>
              <a:p>
                <a:pPr lvl="1"/>
                <a:endParaRPr lang="en-US" dirty="0"/>
              </a:p>
              <a:p>
                <a:pPr lvl="1"/>
                <a:endParaRPr lang="en-US" dirty="0"/>
              </a:p>
              <a:p>
                <a:pPr lvl="1"/>
                <a:endParaRPr lang="en-US" dirty="0"/>
              </a:p>
            </p:txBody>
          </p:sp>
        </mc:Choice>
        <mc:Fallback>
          <p:sp>
            <p:nvSpPr>
              <p:cNvPr id="3" name="Content Placeholder 2">
                <a:extLst>
                  <a:ext uri="{FF2B5EF4-FFF2-40B4-BE49-F238E27FC236}">
                    <a16:creationId xmlns:a16="http://schemas.microsoft.com/office/drawing/2014/main" id="{741BC67E-2619-A3CA-DB6B-973A041065F7}"/>
                  </a:ext>
                </a:extLst>
              </p:cNvPr>
              <p:cNvSpPr>
                <a:spLocks noGrp="1" noRot="1" noChangeAspect="1" noMove="1" noResize="1" noEditPoints="1" noAdjustHandles="1" noChangeArrowheads="1" noChangeShapeType="1" noTextEdit="1"/>
              </p:cNvSpPr>
              <p:nvPr>
                <p:ph idx="1"/>
              </p:nvPr>
            </p:nvSpPr>
            <p:spPr>
              <a:blipFill>
                <a:blip r:embed="rId2"/>
                <a:stretch>
                  <a:fillRect l="-341" t="-1599" b="-87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21A399C-1B79-BA94-9AA3-A4EF0754429C}"/>
              </a:ext>
            </a:extLst>
          </p:cNvPr>
          <p:cNvSpPr/>
          <p:nvPr/>
        </p:nvSpPr>
        <p:spPr>
          <a:xfrm>
            <a:off x="5780598" y="699715"/>
            <a:ext cx="1152939"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 name="Arrow: Right 4">
            <a:extLst>
              <a:ext uri="{FF2B5EF4-FFF2-40B4-BE49-F238E27FC236}">
                <a16:creationId xmlns:a16="http://schemas.microsoft.com/office/drawing/2014/main" id="{124AB236-8224-8D54-16A9-B6F0DBAA4FF8}"/>
              </a:ext>
            </a:extLst>
          </p:cNvPr>
          <p:cNvSpPr/>
          <p:nvPr/>
        </p:nvSpPr>
        <p:spPr>
          <a:xfrm>
            <a:off x="4966809" y="823004"/>
            <a:ext cx="1065474" cy="659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Arrow: Right 5">
            <a:extLst>
              <a:ext uri="{FF2B5EF4-FFF2-40B4-BE49-F238E27FC236}">
                <a16:creationId xmlns:a16="http://schemas.microsoft.com/office/drawing/2014/main" id="{6A2BB77C-07EE-8E22-C17E-2CC62F944D43}"/>
              </a:ext>
            </a:extLst>
          </p:cNvPr>
          <p:cNvSpPr/>
          <p:nvPr/>
        </p:nvSpPr>
        <p:spPr>
          <a:xfrm>
            <a:off x="6933537" y="823004"/>
            <a:ext cx="1065474" cy="659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Tree>
    <p:extLst>
      <p:ext uri="{BB962C8B-B14F-4D97-AF65-F5344CB8AC3E}">
        <p14:creationId xmlns:p14="http://schemas.microsoft.com/office/powerpoint/2010/main" val="381027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1F1C-C5EB-01B1-C152-A1C21F3F9289}"/>
              </a:ext>
            </a:extLst>
          </p:cNvPr>
          <p:cNvSpPr>
            <a:spLocks noGrp="1"/>
          </p:cNvSpPr>
          <p:nvPr>
            <p:ph type="title"/>
          </p:nvPr>
        </p:nvSpPr>
        <p:spPr/>
        <p:txBody>
          <a:bodyPr/>
          <a:lstStyle/>
          <a:p>
            <a:r>
              <a:rPr lang="en-US" dirty="0"/>
              <a:t>Prediction: Say No to Nostradamus</a:t>
            </a:r>
          </a:p>
        </p:txBody>
      </p:sp>
      <p:sp>
        <p:nvSpPr>
          <p:cNvPr id="3" name="Content Placeholder 2">
            <a:extLst>
              <a:ext uri="{FF2B5EF4-FFF2-40B4-BE49-F238E27FC236}">
                <a16:creationId xmlns:a16="http://schemas.microsoft.com/office/drawing/2014/main" id="{BFA1EF0B-4175-23F5-A442-AF7CB8F8B32E}"/>
              </a:ext>
            </a:extLst>
          </p:cNvPr>
          <p:cNvSpPr>
            <a:spLocks noGrp="1"/>
          </p:cNvSpPr>
          <p:nvPr>
            <p:ph idx="1"/>
          </p:nvPr>
        </p:nvSpPr>
        <p:spPr/>
        <p:txBody>
          <a:bodyPr>
            <a:normAutofit fontScale="85000" lnSpcReduction="20000"/>
          </a:bodyPr>
          <a:lstStyle/>
          <a:p>
            <a:r>
              <a:rPr lang="en-US" dirty="0"/>
              <a:t>Predicting the stock market and wine quality and housing prices and weather involves looking at past data and predicting the future</a:t>
            </a:r>
          </a:p>
          <a:p>
            <a:r>
              <a:rPr lang="en-US" dirty="0"/>
              <a:t>In most real situations, the new and unknown changes brought by the future are just as influential as the old data</a:t>
            </a:r>
          </a:p>
          <a:p>
            <a:r>
              <a:rPr lang="en-US" dirty="0"/>
              <a:t>I call this the </a:t>
            </a:r>
            <a:r>
              <a:rPr lang="en-US" b="1" i="1" dirty="0"/>
              <a:t>Nostradamus Problem</a:t>
            </a:r>
          </a:p>
          <a:p>
            <a:pPr lvl="1"/>
            <a:r>
              <a:rPr lang="en-US" dirty="0"/>
              <a:t>Predicting the future does not work any better than guessing (in the long run)</a:t>
            </a:r>
          </a:p>
          <a:p>
            <a:r>
              <a:rPr lang="en-US" dirty="0"/>
              <a:t>Fortunately, in robotics, we have a lot of situations that are much more predictable</a:t>
            </a:r>
          </a:p>
          <a:p>
            <a:pPr lvl="1"/>
            <a:r>
              <a:rPr lang="en-US" dirty="0"/>
              <a:t>If you can model it in the real world over a reasonable time period now, there isn't that much reason to expect that things will wildly deviate in the future</a:t>
            </a:r>
          </a:p>
          <a:p>
            <a:pPr lvl="1"/>
            <a:r>
              <a:rPr lang="en-US" dirty="0"/>
              <a:t>Parameters can slowly change, for example grease can thin and magnets and motors can weaken, and gears can get worn…</a:t>
            </a:r>
          </a:p>
          <a:p>
            <a:pPr lvl="2"/>
            <a:r>
              <a:rPr lang="en-US" dirty="0"/>
              <a:t>We can imagine an online learning or continuous learning approach where we could be rebuilding our training sets and improving our models for growing our models into the future without stepping over </a:t>
            </a:r>
            <a:r>
              <a:rPr lang="en-US" b="1" dirty="0"/>
              <a:t>The Nostradamus Line</a:t>
            </a:r>
          </a:p>
        </p:txBody>
      </p:sp>
    </p:spTree>
    <p:extLst>
      <p:ext uri="{BB962C8B-B14F-4D97-AF65-F5344CB8AC3E}">
        <p14:creationId xmlns:p14="http://schemas.microsoft.com/office/powerpoint/2010/main" val="277913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177-3CA8-A53C-3285-11E069F9802A}"/>
              </a:ext>
            </a:extLst>
          </p:cNvPr>
          <p:cNvSpPr>
            <a:spLocks noGrp="1"/>
          </p:cNvSpPr>
          <p:nvPr>
            <p:ph type="title"/>
          </p:nvPr>
        </p:nvSpPr>
        <p:spPr/>
        <p:txBody>
          <a:bodyPr/>
          <a:lstStyle/>
          <a:p>
            <a:r>
              <a:rPr lang="en-US" dirty="0"/>
              <a:t>You may have seen…..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63005D-3733-9089-3B69-90EA6D1EF002}"/>
                  </a:ext>
                </a:extLst>
              </p:cNvPr>
              <p:cNvSpPr>
                <a:spLocks noGrp="1"/>
              </p:cNvSpPr>
              <p:nvPr>
                <p:ph idx="1"/>
              </p:nvPr>
            </p:nvSpPr>
            <p:spPr>
              <a:xfrm>
                <a:off x="914400" y="4930219"/>
                <a:ext cx="10416619" cy="1649690"/>
              </a:xfrm>
            </p:spPr>
            <p:txBody>
              <a:bodyPr>
                <a:normAutofit fontScale="92500" lnSpcReduction="20000"/>
              </a:bodyPr>
              <a:lstStyle/>
              <a:p>
                <a:r>
                  <a:rPr lang="en-US" dirty="0"/>
                  <a:t>But this only works for single input </a:t>
                </a:r>
                <a14:m>
                  <m:oMath xmlns:m="http://schemas.openxmlformats.org/officeDocument/2006/math">
                    <m:r>
                      <a:rPr lang="en-US" i="1" dirty="0" smtClean="0">
                        <a:latin typeface="Cambria Math" panose="02040503050406030204" pitchFamily="18" charset="0"/>
                      </a:rPr>
                      <m:t>𝑥</m:t>
                    </m:r>
                  </m:oMath>
                </a14:m>
                <a:endParaRPr lang="en-US" dirty="0"/>
              </a:p>
              <a:p>
                <a:r>
                  <a:rPr lang="en-US" dirty="0"/>
                  <a:t>ML implementations deal with </a:t>
                </a:r>
                <a14:m>
                  <m:oMath xmlns:m="http://schemas.openxmlformats.org/officeDocument/2006/math">
                    <m:r>
                      <a:rPr lang="en-US" b="1" i="1" dirty="0" smtClean="0">
                        <a:latin typeface="Cambria Math" panose="02040503050406030204" pitchFamily="18" charset="0"/>
                      </a:rPr>
                      <m:t>𝒙</m:t>
                    </m:r>
                  </m:oMath>
                </a14:m>
                <a:r>
                  <a:rPr lang="en-US" dirty="0"/>
                  <a:t> as  a vector</a:t>
                </a:r>
              </a:p>
              <a:p>
                <a:pPr lvl="1"/>
                <a:r>
                  <a:rPr lang="en-US" dirty="0"/>
                  <a:t>and will compute for multiple outputs in vector </a:t>
                </a:r>
                <a14:m>
                  <m:oMath xmlns:m="http://schemas.openxmlformats.org/officeDocument/2006/math">
                    <m:r>
                      <a:rPr lang="en-US" b="1" i="1" dirty="0" smtClean="0">
                        <a:latin typeface="Cambria Math" panose="02040503050406030204" pitchFamily="18" charset="0"/>
                      </a:rPr>
                      <m:t>𝒚</m:t>
                    </m:r>
                  </m:oMath>
                </a14:m>
                <a:endParaRPr lang="en-US" b="1" dirty="0"/>
              </a:p>
              <a:p>
                <a:r>
                  <a:rPr lang="en-US" dirty="0"/>
                  <a:t>If you WANT a bit more depth and mathematical underpinning, see our book or </a:t>
                </a:r>
                <a:r>
                  <a:rPr lang="en-US" dirty="0">
                    <a:hlinkClick r:id="rId2"/>
                  </a:rPr>
                  <a:t>https://jakevdp.github.io/PythonDataScienceHandbook/05.06-linear-regression.html</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763005D-3733-9089-3B69-90EA6D1EF002}"/>
                  </a:ext>
                </a:extLst>
              </p:cNvPr>
              <p:cNvSpPr>
                <a:spLocks noGrp="1" noRot="1" noChangeAspect="1" noMove="1" noResize="1" noEditPoints="1" noAdjustHandles="1" noChangeArrowheads="1" noChangeShapeType="1" noTextEdit="1"/>
              </p:cNvSpPr>
              <p:nvPr>
                <p:ph idx="1"/>
              </p:nvPr>
            </p:nvSpPr>
            <p:spPr>
              <a:xfrm>
                <a:off x="914400" y="4930219"/>
                <a:ext cx="10416619" cy="1649690"/>
              </a:xfrm>
              <a:blipFill>
                <a:blip r:embed="rId3"/>
                <a:stretch>
                  <a:fillRect l="-234" t="-5556" b="-40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F6F208C-06E6-A614-1CFB-F23DEC5DDD7A}"/>
              </a:ext>
            </a:extLst>
          </p:cNvPr>
          <p:cNvPicPr>
            <a:picLocks noChangeAspect="1"/>
          </p:cNvPicPr>
          <p:nvPr/>
        </p:nvPicPr>
        <p:blipFill>
          <a:blip r:embed="rId4"/>
          <a:stretch>
            <a:fillRect/>
          </a:stretch>
        </p:blipFill>
        <p:spPr>
          <a:xfrm>
            <a:off x="2498082" y="1378731"/>
            <a:ext cx="7020905" cy="3448531"/>
          </a:xfrm>
          <a:prstGeom prst="rect">
            <a:avLst/>
          </a:prstGeom>
        </p:spPr>
      </p:pic>
    </p:spTree>
    <p:extLst>
      <p:ext uri="{BB962C8B-B14F-4D97-AF65-F5344CB8AC3E}">
        <p14:creationId xmlns:p14="http://schemas.microsoft.com/office/powerpoint/2010/main" val="60125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363C-611B-C3E4-43B2-D4F35C61CFE0}"/>
              </a:ext>
            </a:extLst>
          </p:cNvPr>
          <p:cNvSpPr>
            <a:spLocks noGrp="1"/>
          </p:cNvSpPr>
          <p:nvPr>
            <p:ph type="title"/>
          </p:nvPr>
        </p:nvSpPr>
        <p:spPr/>
        <p:txBody>
          <a:bodyPr/>
          <a:lstStyle/>
          <a:p>
            <a:r>
              <a:rPr lang="en-US" dirty="0"/>
              <a:t>MAAAAAAAATH! No worries.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205047-C92E-5DBD-B85B-5CD62825FA9D}"/>
                  </a:ext>
                </a:extLst>
              </p:cNvPr>
              <p:cNvSpPr>
                <a:spLocks noGrp="1"/>
              </p:cNvSpPr>
              <p:nvPr>
                <p:ph idx="1"/>
              </p:nvPr>
            </p:nvSpPr>
            <p:spPr/>
            <p:txBody>
              <a:bodyPr/>
              <a:lstStyle/>
              <a:p>
                <a:r>
                  <a:rPr lang="en-US" dirty="0"/>
                  <a:t>Much of engineering, physics, and science involves learning how to calculate formulas relating </a:t>
                </a:r>
                <a14:m>
                  <m:oMath xmlns:m="http://schemas.openxmlformats.org/officeDocument/2006/math">
                    <m:r>
                      <a:rPr lang="en-US" b="1" i="1" dirty="0" smtClean="0">
                        <a:latin typeface="Cambria Math" panose="02040503050406030204" pitchFamily="18" charset="0"/>
                      </a:rPr>
                      <m:t>𝒚</m:t>
                    </m:r>
                  </m:oMath>
                </a14:m>
                <a:r>
                  <a:rPr lang="en-US" dirty="0"/>
                  <a:t> to </a:t>
                </a:r>
                <a14:m>
                  <m:oMath xmlns:m="http://schemas.openxmlformats.org/officeDocument/2006/math">
                    <m:r>
                      <a:rPr lang="en-US" b="1" i="1" dirty="0" smtClean="0">
                        <a:latin typeface="Cambria Math" panose="02040503050406030204" pitchFamily="18" charset="0"/>
                      </a:rPr>
                      <m:t>𝒙</m:t>
                    </m:r>
                  </m:oMath>
                </a14:m>
                <a:endParaRPr lang="en-US" b="1" dirty="0"/>
              </a:p>
              <a:p>
                <a:pPr lvl="1"/>
                <a:r>
                  <a:rPr lang="en-US" dirty="0"/>
                  <a:t>Sometimes based on physical principles and calculus and algebra</a:t>
                </a:r>
              </a:p>
              <a:p>
                <a:pPr lvl="2"/>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𝑚𝑎</m:t>
                    </m:r>
                  </m:oMath>
                </a14:m>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0" smtClean="0">
                        <a:latin typeface="Cambria Math" panose="02040503050406030204" pitchFamily="18" charset="0"/>
                      </a:rPr>
                      <m:t>, </m:t>
                    </m:r>
                    <m:r>
                      <m:rPr>
                        <m:sty m:val="p"/>
                      </m:rPr>
                      <a:rPr lang="en-US" b="0" i="0" smtClean="0">
                        <a:latin typeface="Cambria Math" panose="02040503050406030204" pitchFamily="18" charset="0"/>
                      </a:rPr>
                      <m:t>etc</m:t>
                    </m:r>
                    <m:r>
                      <a:rPr lang="en-US" b="0" i="0" smtClean="0">
                        <a:latin typeface="Cambria Math" panose="02040503050406030204" pitchFamily="18" charset="0"/>
                      </a:rPr>
                      <m:t>.</m:t>
                    </m:r>
                  </m:oMath>
                </a14:m>
                <a:endParaRPr lang="en-US" dirty="0"/>
              </a:p>
              <a:p>
                <a:pPr lvl="1"/>
                <a:r>
                  <a:rPr lang="en-US" dirty="0"/>
                  <a:t>Sometimes based on empirical data and guessing the form of the equation</a:t>
                </a:r>
              </a:p>
              <a:p>
                <a:endParaRPr lang="en-US" dirty="0"/>
              </a:p>
            </p:txBody>
          </p:sp>
        </mc:Choice>
        <mc:Fallback xmlns="">
          <p:sp>
            <p:nvSpPr>
              <p:cNvPr id="3" name="Content Placeholder 2">
                <a:extLst>
                  <a:ext uri="{FF2B5EF4-FFF2-40B4-BE49-F238E27FC236}">
                    <a16:creationId xmlns:a16="http://schemas.microsoft.com/office/drawing/2014/main" id="{50205047-C92E-5DBD-B85B-5CD62825FA9D}"/>
                  </a:ext>
                </a:extLst>
              </p:cNvPr>
              <p:cNvSpPr>
                <a:spLocks noGrp="1" noRot="1" noChangeAspect="1" noMove="1" noResize="1" noEditPoints="1" noAdjustHandles="1" noChangeArrowheads="1" noChangeShapeType="1" noTextEdit="1"/>
              </p:cNvSpPr>
              <p:nvPr>
                <p:ph idx="1"/>
              </p:nvPr>
            </p:nvSpPr>
            <p:spPr>
              <a:blipFill>
                <a:blip r:embed="rId2"/>
                <a:stretch>
                  <a:fillRect l="-341" t="-872" r="-13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2FBF1F8-9DE3-BD95-78B4-060FBE209D38}"/>
              </a:ext>
            </a:extLst>
          </p:cNvPr>
          <p:cNvPicPr>
            <a:picLocks noChangeAspect="1"/>
          </p:cNvPicPr>
          <p:nvPr/>
        </p:nvPicPr>
        <p:blipFill>
          <a:blip r:embed="rId3"/>
          <a:stretch>
            <a:fillRect/>
          </a:stretch>
        </p:blipFill>
        <p:spPr>
          <a:xfrm>
            <a:off x="3991960" y="4408290"/>
            <a:ext cx="3169243" cy="2039779"/>
          </a:xfrm>
          <a:prstGeom prst="rect">
            <a:avLst/>
          </a:prstGeom>
        </p:spPr>
      </p:pic>
      <p:sp>
        <p:nvSpPr>
          <p:cNvPr id="6" name="TextBox 5">
            <a:extLst>
              <a:ext uri="{FF2B5EF4-FFF2-40B4-BE49-F238E27FC236}">
                <a16:creationId xmlns:a16="http://schemas.microsoft.com/office/drawing/2014/main" id="{9C97CD0F-F641-7210-6314-F8FC70FA9F9A}"/>
              </a:ext>
            </a:extLst>
          </p:cNvPr>
          <p:cNvSpPr txBox="1"/>
          <p:nvPr/>
        </p:nvSpPr>
        <p:spPr>
          <a:xfrm>
            <a:off x="7911549" y="4198289"/>
            <a:ext cx="2767054" cy="923330"/>
          </a:xfrm>
          <a:prstGeom prst="rect">
            <a:avLst/>
          </a:prstGeom>
          <a:noFill/>
        </p:spPr>
        <p:txBody>
          <a:bodyPr wrap="square" rtlCol="0">
            <a:spAutoFit/>
          </a:bodyPr>
          <a:lstStyle/>
          <a:p>
            <a:r>
              <a:rPr lang="en-US" dirty="0"/>
              <a:t>Linear Regression, single input x, single output y</a:t>
            </a:r>
          </a:p>
        </p:txBody>
      </p:sp>
    </p:spTree>
    <p:extLst>
      <p:ext uri="{BB962C8B-B14F-4D97-AF65-F5344CB8AC3E}">
        <p14:creationId xmlns:p14="http://schemas.microsoft.com/office/powerpoint/2010/main" val="2247442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453</TotalTime>
  <Words>969</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Century Gothic</vt:lpstr>
      <vt:lpstr>Wingdings 3</vt:lpstr>
      <vt:lpstr>Ion</vt:lpstr>
      <vt:lpstr>CSC485B Machine Learning for Robotics</vt:lpstr>
      <vt:lpstr>Some Funny AI Asides</vt:lpstr>
      <vt:lpstr>Today</vt:lpstr>
      <vt:lpstr>Teaching ML</vt:lpstr>
      <vt:lpstr>Classification and Regression</vt:lpstr>
      <vt:lpstr>Regression</vt:lpstr>
      <vt:lpstr>Prediction: Say No to Nostradamus</vt:lpstr>
      <vt:lpstr>You may have seen…..</vt:lpstr>
      <vt:lpstr>MAAAAAAAATH! No worries.</vt:lpstr>
      <vt:lpstr>What is this useful for? Well, to start…</vt:lpstr>
      <vt:lpstr>So, what are WE doing?</vt:lpstr>
      <vt:lpstr>Into the Maw</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CSC485B Machine Learning for Robotics</dc:title>
  <dc:creator>Ned Lecky</dc:creator>
  <cp:lastModifiedBy>Ned Lecky</cp:lastModifiedBy>
  <cp:revision>41</cp:revision>
  <dcterms:created xsi:type="dcterms:W3CDTF">2023-01-30T13:51:52Z</dcterms:created>
  <dcterms:modified xsi:type="dcterms:W3CDTF">2023-02-06T21:02:18Z</dcterms:modified>
</cp:coreProperties>
</file>