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1"/>
  </p:notesMasterIdLst>
  <p:sldIdLst>
    <p:sldId id="256" r:id="rId2"/>
    <p:sldId id="265" r:id="rId3"/>
    <p:sldId id="27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8" r:id="rId16"/>
    <p:sldId id="296" r:id="rId17"/>
    <p:sldId id="297" r:id="rId18"/>
    <p:sldId id="29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neural_network/artificial_neural_network_quick_guide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dlecky/CSC485B/blob/main/CSC485_112_ThermocoupleMLP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dlecky/CSC485B/blob/main/CSC485_120_Pythagoras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github.com/nedlecky/CSC485B/blob/main/CSC485_121_PythagorasMLP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pipelin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lecky.com/brighton-beach-lab/ho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56477"/>
            <a:ext cx="10190071" cy="151509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FFFFFF"/>
                </a:solidFill>
              </a:rPr>
              <a:t>CSC485B</a:t>
            </a:r>
            <a:br>
              <a:rPr lang="en-US" sz="5000">
                <a:solidFill>
                  <a:srgbClr val="FFFFFF"/>
                </a:solidFill>
              </a:rPr>
            </a:br>
            <a:r>
              <a:rPr lang="en-US" sz="5000">
                <a:solidFill>
                  <a:srgbClr val="FFFFFF"/>
                </a:solidFill>
              </a:rPr>
              <a:t>Machine Learning for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1856479"/>
            <a:ext cx="9781327" cy="887671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SUNY Plattsburgh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Dr. Ned Lecky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Class 04- </a:t>
            </a:r>
            <a:r>
              <a:rPr lang="pt-BR" dirty="0">
                <a:solidFill>
                  <a:srgbClr val="FFFFFF"/>
                </a:solidFill>
              </a:rPr>
              <a:t> Neural Networks as Generalized Linear Regression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772" y="4951170"/>
            <a:ext cx="1750353" cy="17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al Robots: Cobots Offer Game Changing Benefits - Allied Automation,  Inc.">
            <a:extLst>
              <a:ext uri="{FF2B5EF4-FFF2-40B4-BE49-F238E27FC236}">
                <a16:creationId xmlns:a16="http://schemas.microsoft.com/office/drawing/2014/main" id="{7EE64379-E3A7-53E3-7444-CEF394F4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75" y="3151511"/>
            <a:ext cx="4515243" cy="300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5DED-DA78-4049-A037-571C0E6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there we just invented…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8721-C044-48BA-B538-15BADA44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Neural Networks</a:t>
            </a:r>
          </a:p>
          <a:p>
            <a:r>
              <a:rPr lang="en-US" dirty="0"/>
              <a:t>Of course, we didn’t. Here a great historical overview</a:t>
            </a:r>
          </a:p>
          <a:p>
            <a:r>
              <a:rPr lang="en-US" dirty="0">
                <a:hlinkClick r:id="rId2"/>
              </a:rPr>
              <a:t>https://www.tutorialspoint.com/artificial_neural_network/artificial_neural_network_quick_guide.htm#</a:t>
            </a:r>
            <a:endParaRPr lang="en-US" dirty="0"/>
          </a:p>
          <a:p>
            <a:pPr lvl="1"/>
            <a:r>
              <a:rPr lang="en-US" dirty="0"/>
              <a:t>Biological background</a:t>
            </a:r>
          </a:p>
          <a:p>
            <a:pPr lvl="1"/>
            <a:r>
              <a:rPr lang="en-US" dirty="0"/>
              <a:t>Different structures- feedforward most common</a:t>
            </a:r>
          </a:p>
          <a:p>
            <a:pPr lvl="1"/>
            <a:r>
              <a:rPr lang="en-US" dirty="0"/>
              <a:t>Training Heuristics</a:t>
            </a:r>
          </a:p>
          <a:p>
            <a:pPr lvl="2"/>
            <a:r>
              <a:rPr lang="en-US" dirty="0"/>
              <a:t>Backpropagation and infinite variations</a:t>
            </a:r>
          </a:p>
          <a:p>
            <a:pPr lvl="2"/>
            <a:r>
              <a:rPr lang="en-US" dirty="0"/>
              <a:t>All of these are GUESSES and STUFF TO TRY- “heuristics”</a:t>
            </a:r>
          </a:p>
          <a:p>
            <a:pPr lvl="2"/>
            <a:r>
              <a:rPr lang="en-US" dirty="0"/>
              <a:t>TONS of mathematical theory used to described how it all “might or might not” work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57691-7E51-41AF-BAC1-CED4296A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58D6C-2A13-4BE5-B3BD-AF748690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5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3FA9-C02E-4684-8F8B-CA15111C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into code, then…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FB4C-BF23-4B5E-8706-E30E4649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ANN examples for the Thermocouple problem…</a:t>
            </a:r>
          </a:p>
          <a:p>
            <a:pPr lvl="1"/>
            <a:r>
              <a:rPr lang="en-US" dirty="0">
                <a:hlinkClick r:id="rId2"/>
              </a:rPr>
              <a:t>https://github.com/nedlecky/CSC485B/blob/main/CSC485_112_ThermocoupleMLP.ipynb</a:t>
            </a:r>
            <a:endParaRPr lang="en-US" dirty="0"/>
          </a:p>
          <a:p>
            <a:r>
              <a:rPr lang="en-US" dirty="0"/>
              <a:t>Eventually, with some significant hyperparameter experimentation, we get something that looks pretty solid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9A833-3F0D-47C2-A34B-E76072FE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2254A-C90C-4F96-8149-E974706A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1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50F4-E0DE-4C28-88C8-8595B742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harder?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BA184-96BA-4E3A-9A66-4B47C22C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163482"/>
          </a:xfrm>
        </p:spPr>
        <p:txBody>
          <a:bodyPr/>
          <a:lstStyle/>
          <a:p>
            <a:r>
              <a:rPr lang="en-US" dirty="0"/>
              <a:t>How about Pythagorean Theorem?</a:t>
            </a:r>
          </a:p>
          <a:p>
            <a:endParaRPr lang="en-US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E6E97F52-49FA-4D69-8C03-DD0FD6DACACF}"/>
              </a:ext>
            </a:extLst>
          </p:cNvPr>
          <p:cNvSpPr/>
          <p:nvPr/>
        </p:nvSpPr>
        <p:spPr>
          <a:xfrm flipH="1">
            <a:off x="2446867" y="2650067"/>
            <a:ext cx="2548466" cy="100753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193E5-B050-47DB-BE71-B1564E7B8F6E}"/>
              </a:ext>
            </a:extLst>
          </p:cNvPr>
          <p:cNvSpPr txBox="1"/>
          <p:nvPr/>
        </p:nvSpPr>
        <p:spPr>
          <a:xfrm>
            <a:off x="3429000" y="368636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F7157-8336-4C67-A39F-BB211E4148D1}"/>
              </a:ext>
            </a:extLst>
          </p:cNvPr>
          <p:cNvSpPr txBox="1"/>
          <p:nvPr/>
        </p:nvSpPr>
        <p:spPr>
          <a:xfrm>
            <a:off x="4995333" y="291517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FBCD5-0900-45BF-AA82-8396ADF2FA44}"/>
              </a:ext>
            </a:extLst>
          </p:cNvPr>
          <p:cNvSpPr txBox="1"/>
          <p:nvPr/>
        </p:nvSpPr>
        <p:spPr>
          <a:xfrm>
            <a:off x="2545963" y="272467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hypotenuse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AE9D3A-1C7B-4213-9137-DDC4D43B15F5}"/>
                  </a:ext>
                </a:extLst>
              </p:cNvPr>
              <p:cNvSpPr txBox="1"/>
              <p:nvPr/>
            </p:nvSpPr>
            <p:spPr>
              <a:xfrm>
                <a:off x="1981201" y="4291012"/>
                <a:ext cx="5469466" cy="1373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Try a 2-input, 3-output version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h𝑦𝑝𝑜𝑡𝑒𝑛𝑢𝑠𝑒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𝑝𝑒𝑟𝑖𝑚𝑒𝑡𝑒𝑟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𝑝𝑒𝑟𝑖𝑚𝑒𝑡𝑒𝑟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AE9D3A-1C7B-4213-9137-DDC4D43B1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1" y="4291012"/>
                <a:ext cx="5469466" cy="1373453"/>
              </a:xfrm>
              <a:prstGeom prst="rect">
                <a:avLst/>
              </a:prstGeom>
              <a:blipFill>
                <a:blip r:embed="rId2"/>
                <a:stretch>
                  <a:fillRect l="-669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95A2195-223A-4F0A-BA3E-6F7E95A0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B19742-126E-45AA-A1CC-965E1AAF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E3AC-8FC3-453E-9B29-2A6D70E6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Doesn’t work so well…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B6FF-5D63-40B1-A4F6-2B891E9D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my attempts!</a:t>
            </a:r>
          </a:p>
          <a:p>
            <a:pPr lvl="1"/>
            <a:r>
              <a:rPr lang="en-US" dirty="0">
                <a:hlinkClick r:id="rId2"/>
              </a:rPr>
              <a:t>https://github.com/nedlecky/CSC485B/blob/main/CSC485_120_Pythagoras.ipynb</a:t>
            </a:r>
            <a:endParaRPr lang="en-US" dirty="0"/>
          </a:p>
          <a:p>
            <a:r>
              <a:rPr lang="en-US" dirty="0"/>
              <a:t>It seems to work best only near where it’s trained</a:t>
            </a:r>
          </a:p>
          <a:p>
            <a:r>
              <a:rPr lang="en-US" dirty="0"/>
              <a:t>We can augment the input (</a:t>
            </a:r>
            <a:r>
              <a:rPr lang="en-US" dirty="0" err="1"/>
              <a:t>PolynomialFeatures</a:t>
            </a:r>
            <a:r>
              <a:rPr lang="en-US" dirty="0"/>
              <a:t>) to feed the squares of side1 and side2 in directly</a:t>
            </a:r>
          </a:p>
          <a:p>
            <a:r>
              <a:rPr lang="en-US" dirty="0"/>
              <a:t>But how in the world could we expect this to be able to extract a square root on the output??</a:t>
            </a:r>
          </a:p>
          <a:p>
            <a:r>
              <a:rPr lang="en-US" dirty="0"/>
              <a:t>INSERT DIAG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5EC02-C481-4E08-8C60-EA277A6F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A891F-088E-440B-8720-73784911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C1A7-2702-40C0-8B44-B81EC4B8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the MLP would work??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D39F-3B3F-4427-8B2E-DDEC40EF9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34" y="1278468"/>
            <a:ext cx="7120466" cy="4969932"/>
          </a:xfrm>
        </p:spPr>
        <p:txBody>
          <a:bodyPr/>
          <a:lstStyle/>
          <a:p>
            <a:r>
              <a:rPr lang="en-US" dirty="0"/>
              <a:t>What could possibly go wrong?</a:t>
            </a:r>
          </a:p>
          <a:p>
            <a:r>
              <a:rPr lang="en-US" dirty="0"/>
              <a:t>Well, we can go through the motions, but…</a:t>
            </a:r>
          </a:p>
          <a:p>
            <a:pPr lvl="1"/>
            <a:r>
              <a:rPr lang="en-US" dirty="0"/>
              <a:t>MLPs have no idea how to extract square root, either!!</a:t>
            </a:r>
          </a:p>
          <a:p>
            <a:pPr lvl="1"/>
            <a:r>
              <a:rPr lang="en-US" dirty="0"/>
              <a:t>Watch me struggle…</a:t>
            </a:r>
          </a:p>
          <a:p>
            <a:pPr lvl="1"/>
            <a:r>
              <a:rPr lang="en-US" dirty="0">
                <a:hlinkClick r:id="rId2"/>
              </a:rPr>
              <a:t>https://github.com/nedlecky/CSC485B/blob/main/CSC485_121_PythagorasMLP.ipynb</a:t>
            </a:r>
            <a:endParaRPr lang="en-US" dirty="0"/>
          </a:p>
          <a:p>
            <a:r>
              <a:rPr lang="en-US" dirty="0"/>
              <a:t>The lesson is to apply the neural network to the simplest possible problems that it is actually likely to be able to solve</a:t>
            </a:r>
          </a:p>
          <a:p>
            <a:pPr lvl="1"/>
            <a:r>
              <a:rPr lang="en-US" dirty="0"/>
              <a:t>Then you find it trains quickly and doesn’t need to </a:t>
            </a:r>
            <a:r>
              <a:rPr lang="en-US"/>
              <a:t>be very big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93EBE-3E77-4B74-8095-CC05D49435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r="18229"/>
          <a:stretch/>
        </p:blipFill>
        <p:spPr>
          <a:xfrm>
            <a:off x="7459133" y="1278468"/>
            <a:ext cx="4563534" cy="3322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59E21-808F-44E9-BAF8-C9E96420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8C240-C9CA-4FC4-BDE5-C5C233D2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3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A497-4B16-4862-90E0-2873A031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44" y="198718"/>
            <a:ext cx="5102756" cy="2646082"/>
          </a:xfrm>
        </p:spPr>
        <p:txBody>
          <a:bodyPr/>
          <a:lstStyle/>
          <a:p>
            <a:r>
              <a:rPr lang="en-US" dirty="0"/>
              <a:t>How Do You Set All the Hyperparameters?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8837B-C12D-4F99-94F2-49A55DB7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81" y="-55282"/>
            <a:ext cx="6570842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9EA9FCE-0A32-4808-A7D5-D2801A452876}"/>
              </a:ext>
            </a:extLst>
          </p:cNvPr>
          <p:cNvSpPr/>
          <p:nvPr/>
        </p:nvSpPr>
        <p:spPr>
          <a:xfrm>
            <a:off x="9821333" y="5046134"/>
            <a:ext cx="1388533" cy="3894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21C940-1DCF-4814-BDFB-953A27C6F7C0}"/>
              </a:ext>
            </a:extLst>
          </p:cNvPr>
          <p:cNvSpPr/>
          <p:nvPr/>
        </p:nvSpPr>
        <p:spPr>
          <a:xfrm>
            <a:off x="5681133" y="5875867"/>
            <a:ext cx="5283200" cy="6496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B4B8F7-C1D1-4D7E-80AF-1981525566D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013200" y="4851401"/>
            <a:ext cx="5808133" cy="389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8DC84D-F1B2-4266-92C7-FFC4C7C48B66}"/>
              </a:ext>
            </a:extLst>
          </p:cNvPr>
          <p:cNvCxnSpPr>
            <a:cxnSpLocks/>
          </p:cNvCxnSpPr>
          <p:nvPr/>
        </p:nvCxnSpPr>
        <p:spPr>
          <a:xfrm>
            <a:off x="4013200" y="4851401"/>
            <a:ext cx="1811867" cy="1219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2738398-3389-468A-A23C-28B2DA73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E95FFD0-9873-48D4-8A05-16935A93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4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49B0-8B2A-4DCB-8E73-64B9BD6A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6688-0FEB-433B-80AF-D70DA59D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we know based on physics that the hypotenuse calc really cares about the squares of the input sides</a:t>
            </a:r>
          </a:p>
          <a:p>
            <a:r>
              <a:rPr lang="en-US" dirty="0"/>
              <a:t>And we know perimeter cares about the hypotenuse but area does not</a:t>
            </a:r>
          </a:p>
          <a:p>
            <a:r>
              <a:rPr lang="en-US" dirty="0"/>
              <a:t>So it seems to me…….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61FAD-9165-4F1B-A758-9A856F6D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2FA30-38CE-4184-9916-D913ACCA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0745-6240-41DC-89A7-4B0B8BA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Potential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4501-37D7-41BF-A7C7-7BEDE62E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40118"/>
            <a:ext cx="4256088" cy="591775"/>
          </a:xfrm>
        </p:spPr>
        <p:txBody>
          <a:bodyPr/>
          <a:lstStyle/>
          <a:p>
            <a:r>
              <a:rPr lang="en-US" dirty="0"/>
              <a:t>You try it as Homework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53D6F0-99A7-4476-9D1A-57F41AEC20E7}"/>
              </a:ext>
            </a:extLst>
          </p:cNvPr>
          <p:cNvSpPr/>
          <p:nvPr/>
        </p:nvSpPr>
        <p:spPr>
          <a:xfrm>
            <a:off x="3352800" y="2125133"/>
            <a:ext cx="1261533" cy="88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SMALL</a:t>
            </a:r>
          </a:p>
          <a:p>
            <a:pPr algn="ctr"/>
            <a:r>
              <a:rPr lang="en-US" dirty="0"/>
              <a:t>MLP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D18F8FB-9526-4A21-A261-E23BA7847B16}"/>
              </a:ext>
            </a:extLst>
          </p:cNvPr>
          <p:cNvSpPr/>
          <p:nvPr/>
        </p:nvSpPr>
        <p:spPr>
          <a:xfrm>
            <a:off x="1998133" y="2253377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6E5E2-145A-4701-9114-6FF448D9DDBB}"/>
              </a:ext>
            </a:extLst>
          </p:cNvPr>
          <p:cNvSpPr txBox="1"/>
          <p:nvPr/>
        </p:nvSpPr>
        <p:spPr>
          <a:xfrm>
            <a:off x="872067" y="1960138"/>
            <a:ext cx="104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side1</a:t>
            </a:r>
          </a:p>
          <a:p>
            <a:r>
              <a:rPr lang="en-US" dirty="0"/>
              <a:t>side2</a:t>
            </a:r>
          </a:p>
          <a:p>
            <a:r>
              <a:rPr lang="en-US" dirty="0"/>
              <a:t>side1^2</a:t>
            </a:r>
          </a:p>
          <a:p>
            <a:r>
              <a:rPr lang="en-US" dirty="0"/>
              <a:t>side2^2</a:t>
            </a:r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6A40AEF-578E-492A-A142-4B52C77D1553}"/>
              </a:ext>
            </a:extLst>
          </p:cNvPr>
          <p:cNvSpPr/>
          <p:nvPr/>
        </p:nvSpPr>
        <p:spPr>
          <a:xfrm>
            <a:off x="4614333" y="2253377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691C0-8086-4986-B208-4E6E35A7C975}"/>
              </a:ext>
            </a:extLst>
          </p:cNvPr>
          <p:cNvSpPr txBox="1"/>
          <p:nvPr/>
        </p:nvSpPr>
        <p:spPr>
          <a:xfrm>
            <a:off x="6096000" y="225337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hypotenuse^2</a:t>
            </a:r>
          </a:p>
          <a:p>
            <a:r>
              <a:rPr lang="en-US" dirty="0"/>
              <a:t>area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CB7725-602A-4CA5-87FB-503A0FBB1EA7}"/>
              </a:ext>
            </a:extLst>
          </p:cNvPr>
          <p:cNvSpPr/>
          <p:nvPr/>
        </p:nvSpPr>
        <p:spPr>
          <a:xfrm>
            <a:off x="4109679" y="5105400"/>
            <a:ext cx="1261533" cy="88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SMALL MLP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0B53C81-4B40-41B2-889E-1B2EEA58E16F}"/>
              </a:ext>
            </a:extLst>
          </p:cNvPr>
          <p:cNvSpPr/>
          <p:nvPr/>
        </p:nvSpPr>
        <p:spPr>
          <a:xfrm>
            <a:off x="2755012" y="5233644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C73BB-246E-4A1A-8954-69FD4C30A515}"/>
              </a:ext>
            </a:extLst>
          </p:cNvPr>
          <p:cNvSpPr txBox="1"/>
          <p:nvPr/>
        </p:nvSpPr>
        <p:spPr>
          <a:xfrm>
            <a:off x="1393203" y="5105400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side1</a:t>
            </a:r>
          </a:p>
          <a:p>
            <a:r>
              <a:rPr lang="en-US" dirty="0"/>
              <a:t>side2</a:t>
            </a:r>
          </a:p>
          <a:p>
            <a:r>
              <a:rPr lang="en-US" dirty="0"/>
              <a:t>hypotenuse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DDD225-4BBF-4BC1-BFEE-9591A3875BAF}"/>
              </a:ext>
            </a:extLst>
          </p:cNvPr>
          <p:cNvSpPr/>
          <p:nvPr/>
        </p:nvSpPr>
        <p:spPr>
          <a:xfrm>
            <a:off x="5371212" y="5233644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D1ADF0-2838-4AD4-BC9F-65FF0208D067}"/>
              </a:ext>
            </a:extLst>
          </p:cNvPr>
          <p:cNvSpPr txBox="1"/>
          <p:nvPr/>
        </p:nvSpPr>
        <p:spPr>
          <a:xfrm>
            <a:off x="6809672" y="533939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perimeter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C3673A-3AB9-4B1D-837D-BB24098D28C6}"/>
              </a:ext>
            </a:extLst>
          </p:cNvPr>
          <p:cNvSpPr/>
          <p:nvPr/>
        </p:nvSpPr>
        <p:spPr>
          <a:xfrm>
            <a:off x="3725334" y="3537417"/>
            <a:ext cx="1261533" cy="88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y=sqrt(x)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565BA94-F952-444D-9161-A139D748D19F}"/>
              </a:ext>
            </a:extLst>
          </p:cNvPr>
          <p:cNvSpPr/>
          <p:nvPr/>
        </p:nvSpPr>
        <p:spPr>
          <a:xfrm>
            <a:off x="2370667" y="3665661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561DF-9298-420D-8785-EC2961A33616}"/>
              </a:ext>
            </a:extLst>
          </p:cNvPr>
          <p:cNvSpPr txBox="1"/>
          <p:nvPr/>
        </p:nvSpPr>
        <p:spPr>
          <a:xfrm>
            <a:off x="496964" y="376788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hypotenuse^2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B1803CE-5037-4BCF-B4F8-C81251D81151}"/>
              </a:ext>
            </a:extLst>
          </p:cNvPr>
          <p:cNvSpPr/>
          <p:nvPr/>
        </p:nvSpPr>
        <p:spPr>
          <a:xfrm>
            <a:off x="4986867" y="3665661"/>
            <a:ext cx="1354667" cy="628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4C34C7-63FE-4789-BF47-C645BD56A6A4}"/>
              </a:ext>
            </a:extLst>
          </p:cNvPr>
          <p:cNvSpPr txBox="1"/>
          <p:nvPr/>
        </p:nvSpPr>
        <p:spPr>
          <a:xfrm>
            <a:off x="6425327" y="377362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hypotenuse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AE7A88-1E70-4027-9391-5CA9628FE21F}"/>
              </a:ext>
            </a:extLst>
          </p:cNvPr>
          <p:cNvSpPr txBox="1"/>
          <p:nvPr/>
        </p:nvSpPr>
        <p:spPr>
          <a:xfrm>
            <a:off x="8282969" y="2017340"/>
            <a:ext cx="34120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WHEN you can do this THEN you will be able to use ANNs or any other ML tool for any size of regression problem in any application you ever write.</a:t>
            </a:r>
          </a:p>
          <a:p>
            <a:endParaRPr lang="en-US" sz="2000" b="1" i="1" dirty="0"/>
          </a:p>
          <a:p>
            <a:r>
              <a:rPr lang="en-US" sz="2000" b="1" i="1" dirty="0"/>
              <a:t>You will know how to use ML approaches to regression in real-world applications.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8265D54-725B-48BF-890E-511516FA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94807F9-5B1E-4B72-9D91-A210AD94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2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0A5B-079C-4CA6-AFF9-E058567C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2 </a:t>
            </a:r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247F-8A75-4817-A83E-3B22D9CA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Build your “Pythagoras dataset” to include 400 random triangles with sizes from 2cm to 2000cm on each side</a:t>
            </a:r>
          </a:p>
          <a:p>
            <a:r>
              <a:rPr lang="en-US" dirty="0"/>
              <a:t>Split it into training and test portions using </a:t>
            </a:r>
            <a:r>
              <a:rPr lang="en-US" dirty="0" err="1"/>
              <a:t>sklearn.model_selection.train_test_split</a:t>
            </a:r>
            <a:endParaRPr lang="en-US" dirty="0"/>
          </a:p>
          <a:p>
            <a:r>
              <a:rPr lang="en-US" dirty="0"/>
              <a:t>Scale using </a:t>
            </a:r>
            <a:r>
              <a:rPr lang="en-US" dirty="0" err="1"/>
              <a:t>std_scaler</a:t>
            </a:r>
            <a:r>
              <a:rPr lang="en-US" dirty="0"/>
              <a:t> and figure out how to use a </a:t>
            </a:r>
            <a:r>
              <a:rPr lang="en-US" dirty="0" err="1"/>
              <a:t>sklearn.pipeline</a:t>
            </a:r>
            <a:r>
              <a:rPr lang="en-US" dirty="0"/>
              <a:t> so you don’t have to keep remembering to scale all of your </a:t>
            </a:r>
            <a:r>
              <a:rPr lang="en-US" dirty="0" err="1"/>
              <a:t>Xs</a:t>
            </a:r>
            <a:endParaRPr lang="en-US" dirty="0"/>
          </a:p>
          <a:p>
            <a:r>
              <a:rPr lang="en-US" dirty="0"/>
              <a:t>Get your super simple MLPs running as suggested on the previous slide- Success is: max error &lt; 0.5cm on hypotenuse, &lt; 1cm on perimeter, and &lt; 1cm^2 on area</a:t>
            </a:r>
          </a:p>
          <a:p>
            <a:r>
              <a:rPr lang="en-US" dirty="0"/>
              <a:t>Now, make the data more “realistic” by adding small random errors to your dataset</a:t>
            </a:r>
          </a:p>
          <a:p>
            <a:pPr lvl="1"/>
            <a:r>
              <a:rPr lang="en-US" dirty="0"/>
              <a:t>Generate an exact dataset</a:t>
            </a:r>
          </a:p>
          <a:p>
            <a:pPr lvl="1"/>
            <a:r>
              <a:rPr lang="en-US" dirty="0"/>
              <a:t>Now make your training dataset by assuming there are small errors in side1 and side2 measurements</a:t>
            </a:r>
          </a:p>
          <a:p>
            <a:pPr lvl="1"/>
            <a:r>
              <a:rPr lang="en-US" dirty="0"/>
              <a:t>Does your same code work when run on the exact data?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35A9B-6129-4C10-B384-4B9D00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0C3DF-C99D-4BC6-A7E5-2B74C7EC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3EF2A71-66C9-426B-9686-EAE9E8A9B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878A2"/>
                </a:solidFill>
                <a:effectLst/>
                <a:latin typeface="SFMono-Regular"/>
                <a:hlinkClick r:id="rId2" tooltip="sklearn.pipeline"/>
              </a:rPr>
              <a:t>sklearn.pipeline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95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E0CE-F45A-4E5B-9904-18DADCAE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ED61-D8A9-4E10-B150-5FADC47C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complex example from my time at Google and DeepMind</a:t>
            </a:r>
          </a:p>
          <a:p>
            <a:pPr lvl="1"/>
            <a:r>
              <a:rPr lang="en-US" dirty="0"/>
              <a:t>Brighton Beach Lab</a:t>
            </a:r>
          </a:p>
          <a:p>
            <a:pPr lvl="1"/>
            <a:r>
              <a:rPr lang="en-US" dirty="0"/>
              <a:t>A regression problem that has subtle but significant nonlinearities and dependencies between seemingly-independent variables</a:t>
            </a:r>
          </a:p>
          <a:p>
            <a:pPr lvl="1"/>
            <a:r>
              <a:rPr lang="en-US" dirty="0">
                <a:hlinkClick r:id="rId2"/>
              </a:rPr>
              <a:t>https://sites.google.com/lecky.com/brighton-beach-lab/home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BBC67-6444-4CDF-AB46-24AB910D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73211-FB5E-4759-98AB-1AACE419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5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D79D-4F31-9B40-FF72-D2E6EC18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0608-674D-F2DE-4C2F-FFA7A5D5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using </a:t>
            </a:r>
            <a:r>
              <a:rPr lang="en-US" dirty="0" err="1"/>
              <a:t>sklearn</a:t>
            </a:r>
            <a:r>
              <a:rPr lang="en-US" dirty="0"/>
              <a:t> for Linear Regression, Decision Trees, and JUST BARELY neural networks last time</a:t>
            </a:r>
          </a:p>
          <a:p>
            <a:r>
              <a:rPr lang="en-US" dirty="0"/>
              <a:t>Let’s learn more about neural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5CEC4-DB31-4F71-91DC-10C90948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3F7B7-2A9F-4284-A2FC-5D9AD7C7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2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CC49-0CB9-8532-67A8-64E6A6C4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C67E-2619-A3CA-DB6B-973A0410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regression is just taking one or more input variables and using them to predict one or more output variables (SISO, MISO, MIMO)</a:t>
            </a:r>
          </a:p>
          <a:p>
            <a:r>
              <a:rPr lang="en-US" dirty="0"/>
              <a:t>Super Useful! MUCH mathematical theory BUT</a:t>
            </a:r>
          </a:p>
          <a:p>
            <a:pPr lvl="1"/>
            <a:r>
              <a:rPr lang="en-US" dirty="0"/>
              <a:t>The bulk of the theory assumes LINEAR equations</a:t>
            </a:r>
          </a:p>
          <a:p>
            <a:pPr lvl="1"/>
            <a:r>
              <a:rPr lang="en-US" dirty="0"/>
              <a:t>Much theory also assumes that the input variables are independent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A399C-1B79-BA94-9AA3-A4EF0754429C}"/>
              </a:ext>
            </a:extLst>
          </p:cNvPr>
          <p:cNvSpPr/>
          <p:nvPr/>
        </p:nvSpPr>
        <p:spPr>
          <a:xfrm>
            <a:off x="5780598" y="699715"/>
            <a:ext cx="1152939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4AB236-8224-8D54-16A9-B6F0DBAA4FF8}"/>
              </a:ext>
            </a:extLst>
          </p:cNvPr>
          <p:cNvSpPr/>
          <p:nvPr/>
        </p:nvSpPr>
        <p:spPr>
          <a:xfrm>
            <a:off x="4966809" y="823004"/>
            <a:ext cx="1065474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2BB77C-07EE-8E22-C17E-2CC62F944D43}"/>
              </a:ext>
            </a:extLst>
          </p:cNvPr>
          <p:cNvSpPr/>
          <p:nvPr/>
        </p:nvSpPr>
        <p:spPr>
          <a:xfrm>
            <a:off x="6933537" y="823004"/>
            <a:ext cx="1065474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7DD81D-2300-409D-8835-675BD5D0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E4B1B2-52CA-4445-8EC4-021EEE4D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7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797A-B348-4B7B-84E8-8D5059CB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99E7-E86F-4901-9757-95D6B76A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517562"/>
          </a:xfrm>
        </p:spPr>
        <p:txBody>
          <a:bodyPr/>
          <a:lstStyle/>
          <a:p>
            <a:r>
              <a:rPr lang="en-US" dirty="0"/>
              <a:t>INSERT DIAG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1A21C-B9E9-4586-B582-EEA7C633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4B0DC-C9D1-4B66-B621-936A240B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4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336A-0D16-4A89-97F7-AC57BB70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for MIMO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E8D2-C86C-434F-AE01-3C3FB764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DIAG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001BB-D3DC-4F84-ACA7-0ABD16C8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8B463-E441-4950-BE13-03E39337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8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506A-35C4-4928-B0CE-119ED52A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Your Functions Aren’t 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15CC-0CEE-4BB0-AB75-53FD33F4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“linear” mean?</a:t>
            </a:r>
          </a:p>
          <a:p>
            <a:pPr lvl="1"/>
            <a:r>
              <a:rPr lang="en-US" dirty="0"/>
              <a:t>1 input: the relationship is a line existing in a 2D space</a:t>
            </a:r>
          </a:p>
          <a:p>
            <a:pPr lvl="1"/>
            <a:r>
              <a:rPr lang="en-US" dirty="0"/>
              <a:t>2 inputs: the relationship is a plane existing in a 3D space</a:t>
            </a:r>
          </a:p>
          <a:p>
            <a:pPr lvl="1"/>
            <a:r>
              <a:rPr lang="en-US" dirty="0"/>
              <a:t>3 inputs: the relationship is a 3D hyperplane existing in a 4D space</a:t>
            </a:r>
          </a:p>
          <a:p>
            <a:pPr lvl="1"/>
            <a:r>
              <a:rPr lang="en-US" dirty="0"/>
              <a:t>In general- they’re all N-D hyperplanes existing in a N+1-D space</a:t>
            </a:r>
          </a:p>
          <a:p>
            <a:r>
              <a:rPr lang="en-US" dirty="0"/>
              <a:t>Many things appear to follow these rules</a:t>
            </a:r>
          </a:p>
          <a:p>
            <a:pPr lvl="1"/>
            <a:r>
              <a:rPr lang="en-US" dirty="0"/>
              <a:t>Most real world phenomena are not precisely linear</a:t>
            </a:r>
          </a:p>
          <a:p>
            <a:pPr lvl="1"/>
            <a:r>
              <a:rPr lang="en-US" dirty="0"/>
              <a:t>Most that even “do,” do not really obey these arbitrary rules in the real world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255CC-42B1-4FDE-A067-95986BA9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22E3D-F677-4452-A7EF-FF559A66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0B27-B4BC-42B1-B383-DFF24093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Thermocouple…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ACE0B-8DA3-4DD4-AE1D-820F03B7C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24" y="1476820"/>
            <a:ext cx="6185690" cy="4233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E3FDC-2114-404D-B5D1-3A52DF289C3C}"/>
              </a:ext>
            </a:extLst>
          </p:cNvPr>
          <p:cNvSpPr txBox="1"/>
          <p:nvPr/>
        </p:nvSpPr>
        <p:spPr>
          <a:xfrm>
            <a:off x="7193280" y="1853248"/>
            <a:ext cx="4780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Linear-</a:t>
            </a:r>
            <a:r>
              <a:rPr lang="en-US" dirty="0" err="1"/>
              <a:t>ish</a:t>
            </a:r>
            <a:r>
              <a:rPr lang="en-US" dirty="0"/>
              <a:t> means</a:t>
            </a:r>
          </a:p>
          <a:p>
            <a:pPr lvl="1"/>
            <a:r>
              <a:rPr lang="en-US" dirty="0"/>
              <a:t>Robot will succeed-</a:t>
            </a:r>
            <a:r>
              <a:rPr lang="en-US" dirty="0" err="1"/>
              <a:t>ish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Component will age over time so it would be nice to be able to collect and retrain automatically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DACCA-B9CE-4353-8050-33C2AFFB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92C5-101E-4473-8A59-9320D6EF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F964-130C-4FE0-A18C-BB79D5A3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Your input variables aren’t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B82E8-2203-4F64-BF22-CC2FF8DAA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diagrams describe how the code calculates</a:t>
                </a:r>
              </a:p>
              <a:p>
                <a:r>
                  <a:rPr lang="en-US" dirty="0"/>
                  <a:t>These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etc.</a:t>
                </a:r>
              </a:p>
              <a:p>
                <a:r>
                  <a:rPr lang="en-US" dirty="0"/>
                  <a:t>Example: Friction INSERT DIAG 3</a:t>
                </a:r>
              </a:p>
              <a:p>
                <a:pPr lvl="1"/>
                <a:r>
                  <a:rPr lang="en-US" dirty="0"/>
                  <a:t>I might think I can estimate friction based on weight and temperature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B82E8-2203-4F64-BF22-CC2FF8DAA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44A02-4C65-4653-901F-D3B0B736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53A44-68F8-4DDA-8B55-DA81763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179-8740-4F47-B5B9-3B87144A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E689-F322-4128-928E-A1079C24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DIAG 4</a:t>
            </a:r>
          </a:p>
          <a:p>
            <a:pPr lvl="1"/>
            <a:r>
              <a:rPr lang="en-US" dirty="0"/>
              <a:t>Almost Works</a:t>
            </a:r>
          </a:p>
          <a:p>
            <a:r>
              <a:rPr lang="en-US" dirty="0"/>
              <a:t>INSERT DIAG 5</a:t>
            </a:r>
          </a:p>
          <a:p>
            <a:pPr lvl="1"/>
            <a:r>
              <a:rPr lang="en-US" dirty="0"/>
              <a:t>More of a chance of working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BDCC5-4C03-4F65-81FE-ED46CB04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F8E9E-EF9C-4FE0-9DC2-91F4E0D3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22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703</TotalTime>
  <Words>1058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Cambria Math</vt:lpstr>
      <vt:lpstr>Century Gothic</vt:lpstr>
      <vt:lpstr>SFMono-Regular</vt:lpstr>
      <vt:lpstr>Wingdings 3</vt:lpstr>
      <vt:lpstr>Ion</vt:lpstr>
      <vt:lpstr>CSC485B Machine Learning for Robotics</vt:lpstr>
      <vt:lpstr>Today</vt:lpstr>
      <vt:lpstr>Regression</vt:lpstr>
      <vt:lpstr>Linear Regression</vt:lpstr>
      <vt:lpstr>Generalizing for MIMO</vt:lpstr>
      <vt:lpstr>Problem 1: Your Functions Aren’t Linear</vt:lpstr>
      <vt:lpstr>Remember the Thermocouple…</vt:lpstr>
      <vt:lpstr>Problem 2: Your input variables aren’t independent</vt:lpstr>
      <vt:lpstr>How to Fix it</vt:lpstr>
      <vt:lpstr>And there we just invented…</vt:lpstr>
      <vt:lpstr>Back into code, then…</vt:lpstr>
      <vt:lpstr>A little harder?</vt:lpstr>
      <vt:lpstr>Linear Doesn’t work so well…</vt:lpstr>
      <vt:lpstr>So the MLP would work??</vt:lpstr>
      <vt:lpstr>How Do You Set All the Hyperparameters?</vt:lpstr>
      <vt:lpstr>What WOULD work?</vt:lpstr>
      <vt:lpstr>A Potential Architecture</vt:lpstr>
      <vt:lpstr>Homework 2 Details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61</cp:revision>
  <dcterms:created xsi:type="dcterms:W3CDTF">2023-01-30T13:51:52Z</dcterms:created>
  <dcterms:modified xsi:type="dcterms:W3CDTF">2023-02-09T16:48:13Z</dcterms:modified>
</cp:coreProperties>
</file>