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9"/>
  </p:notesMasterIdLst>
  <p:sldIdLst>
    <p:sldId id="256" r:id="rId2"/>
    <p:sldId id="329" r:id="rId3"/>
    <p:sldId id="323" r:id="rId4"/>
    <p:sldId id="325" r:id="rId5"/>
    <p:sldId id="326" r:id="rId6"/>
    <p:sldId id="327" r:id="rId7"/>
    <p:sldId id="32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reatlearning.com/blog/sources-for-analytics-and-machine-learning-datasets/" TargetMode="External"/><Relationship Id="rId2" Type="http://schemas.openxmlformats.org/officeDocument/2006/relationships/hyperlink" Target="https://en.wikipedia.org/wiki/List_of_datasets_for_machine-learning_re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www.intel.com/content/www/us/en/developer/learn/course-deep-learning-robotic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5" y="323850"/>
            <a:ext cx="3658691" cy="44535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CSC485B</a:t>
            </a:r>
            <a:br>
              <a:rPr lang="en-US" sz="5600" dirty="0"/>
            </a:br>
            <a:r>
              <a:rPr lang="en-US" sz="5600" dirty="0"/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834" y="4871614"/>
            <a:ext cx="311374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14- </a:t>
            </a:r>
            <a:r>
              <a:rPr lang="pt-BR" sz="1100" dirty="0"/>
              <a:t> Datasets and Starting IDLR</a:t>
            </a:r>
            <a:endParaRPr lang="en-US" sz="1100" dirty="0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2CE00AD7-CB45-498E-8A82-6BCD4A3D7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5" y="480824"/>
            <a:ext cx="6858001" cy="5896353"/>
          </a:xfrm>
          <a:custGeom>
            <a:avLst/>
            <a:gdLst>
              <a:gd name="connsiteX0" fmla="*/ 6858001 w 6858001"/>
              <a:gd name="connsiteY0" fmla="*/ 1177 h 5896353"/>
              <a:gd name="connsiteX1" fmla="*/ 6858001 w 6858001"/>
              <a:gd name="connsiteY1" fmla="*/ 1344715 h 5896353"/>
              <a:gd name="connsiteX2" fmla="*/ 6858000 w 6858001"/>
              <a:gd name="connsiteY2" fmla="*/ 1344715 h 5896353"/>
              <a:gd name="connsiteX3" fmla="*/ 6858000 w 6858001"/>
              <a:gd name="connsiteY3" fmla="*/ 5896353 h 5896353"/>
              <a:gd name="connsiteX4" fmla="*/ 0 w 6858001"/>
              <a:gd name="connsiteY4" fmla="*/ 5896352 h 5896353"/>
              <a:gd name="connsiteX5" fmla="*/ 0 w 6858001"/>
              <a:gd name="connsiteY5" fmla="*/ 904460 h 5896353"/>
              <a:gd name="connsiteX6" fmla="*/ 1 w 6858001"/>
              <a:gd name="connsiteY6" fmla="*/ 904460 h 5896353"/>
              <a:gd name="connsiteX7" fmla="*/ 1 w 6858001"/>
              <a:gd name="connsiteY7" fmla="*/ 0 h 5896353"/>
              <a:gd name="connsiteX8" fmla="*/ 40463 w 6858001"/>
              <a:gd name="connsiteY8" fmla="*/ 5883 h 5896353"/>
              <a:gd name="connsiteX9" fmla="*/ 159107 w 6858001"/>
              <a:gd name="connsiteY9" fmla="*/ 23196 h 5896353"/>
              <a:gd name="connsiteX10" fmla="*/ 245518 w 6858001"/>
              <a:gd name="connsiteY10" fmla="*/ 35299 h 5896353"/>
              <a:gd name="connsiteX11" fmla="*/ 348388 w 6858001"/>
              <a:gd name="connsiteY11" fmla="*/ 48073 h 5896353"/>
              <a:gd name="connsiteX12" fmla="*/ 470460 w 6858001"/>
              <a:gd name="connsiteY12" fmla="*/ 63369 h 5896353"/>
              <a:gd name="connsiteX13" fmla="*/ 605563 w 6858001"/>
              <a:gd name="connsiteY13" fmla="*/ 79506 h 5896353"/>
              <a:gd name="connsiteX14" fmla="*/ 757810 w 6858001"/>
              <a:gd name="connsiteY14" fmla="*/ 96483 h 5896353"/>
              <a:gd name="connsiteX15" fmla="*/ 923774 w 6858001"/>
              <a:gd name="connsiteY15" fmla="*/ 114469 h 5896353"/>
              <a:gd name="connsiteX16" fmla="*/ 1104139 w 6858001"/>
              <a:gd name="connsiteY16" fmla="*/ 132454 h 5896353"/>
              <a:gd name="connsiteX17" fmla="*/ 1296163 w 6858001"/>
              <a:gd name="connsiteY17" fmla="*/ 150776 h 5896353"/>
              <a:gd name="connsiteX18" fmla="*/ 1503275 w 6858001"/>
              <a:gd name="connsiteY18" fmla="*/ 167753 h 5896353"/>
              <a:gd name="connsiteX19" fmla="*/ 1719988 w 6858001"/>
              <a:gd name="connsiteY19" fmla="*/ 184058 h 5896353"/>
              <a:gd name="connsiteX20" fmla="*/ 1949045 w 6858001"/>
              <a:gd name="connsiteY20" fmla="*/ 198849 h 5896353"/>
              <a:gd name="connsiteX21" fmla="*/ 2187703 w 6858001"/>
              <a:gd name="connsiteY21" fmla="*/ 212969 h 5896353"/>
              <a:gd name="connsiteX22" fmla="*/ 2436649 w 6858001"/>
              <a:gd name="connsiteY22" fmla="*/ 226248 h 5896353"/>
              <a:gd name="connsiteX23" fmla="*/ 2564208 w 6858001"/>
              <a:gd name="connsiteY23" fmla="*/ 230955 h 5896353"/>
              <a:gd name="connsiteX24" fmla="*/ 2694509 w 6858001"/>
              <a:gd name="connsiteY24" fmla="*/ 236165 h 5896353"/>
              <a:gd name="connsiteX25" fmla="*/ 2826868 w 6858001"/>
              <a:gd name="connsiteY25" fmla="*/ 241040 h 5896353"/>
              <a:gd name="connsiteX26" fmla="*/ 2959914 w 6858001"/>
              <a:gd name="connsiteY26" fmla="*/ 244234 h 5896353"/>
              <a:gd name="connsiteX27" fmla="*/ 3095702 w 6858001"/>
              <a:gd name="connsiteY27" fmla="*/ 247091 h 5896353"/>
              <a:gd name="connsiteX28" fmla="*/ 3232862 w 6858001"/>
              <a:gd name="connsiteY28" fmla="*/ 250117 h 5896353"/>
              <a:gd name="connsiteX29" fmla="*/ 3372765 w 6858001"/>
              <a:gd name="connsiteY29" fmla="*/ 252134 h 5896353"/>
              <a:gd name="connsiteX30" fmla="*/ 3514040 w 6858001"/>
              <a:gd name="connsiteY30" fmla="*/ 252134 h 5896353"/>
              <a:gd name="connsiteX31" fmla="*/ 3656686 w 6858001"/>
              <a:gd name="connsiteY31" fmla="*/ 253142 h 5896353"/>
              <a:gd name="connsiteX32" fmla="*/ 3800704 w 6858001"/>
              <a:gd name="connsiteY32" fmla="*/ 252134 h 5896353"/>
              <a:gd name="connsiteX33" fmla="*/ 3946780 w 6858001"/>
              <a:gd name="connsiteY33" fmla="*/ 250117 h 5896353"/>
              <a:gd name="connsiteX34" fmla="*/ 4092855 w 6858001"/>
              <a:gd name="connsiteY34" fmla="*/ 248268 h 5896353"/>
              <a:gd name="connsiteX35" fmla="*/ 4240988 w 6858001"/>
              <a:gd name="connsiteY35" fmla="*/ 244234 h 5896353"/>
              <a:gd name="connsiteX36" fmla="*/ 4390492 w 6858001"/>
              <a:gd name="connsiteY36" fmla="*/ 240032 h 5896353"/>
              <a:gd name="connsiteX37" fmla="*/ 4539997 w 6858001"/>
              <a:gd name="connsiteY37" fmla="*/ 235157 h 5896353"/>
              <a:gd name="connsiteX38" fmla="*/ 4690873 w 6858001"/>
              <a:gd name="connsiteY38" fmla="*/ 228266 h 5896353"/>
              <a:gd name="connsiteX39" fmla="*/ 4843120 w 6858001"/>
              <a:gd name="connsiteY39" fmla="*/ 220029 h 5896353"/>
              <a:gd name="connsiteX40" fmla="*/ 4996054 w 6858001"/>
              <a:gd name="connsiteY40" fmla="*/ 212129 h 5896353"/>
              <a:gd name="connsiteX41" fmla="*/ 5148987 w 6858001"/>
              <a:gd name="connsiteY41" fmla="*/ 202044 h 5896353"/>
              <a:gd name="connsiteX42" fmla="*/ 5303978 w 6858001"/>
              <a:gd name="connsiteY42" fmla="*/ 189941 h 5896353"/>
              <a:gd name="connsiteX43" fmla="*/ 5456911 w 6858001"/>
              <a:gd name="connsiteY43" fmla="*/ 177839 h 5896353"/>
              <a:gd name="connsiteX44" fmla="*/ 5612588 w 6858001"/>
              <a:gd name="connsiteY44" fmla="*/ 163887 h 5896353"/>
              <a:gd name="connsiteX45" fmla="*/ 5768950 w 6858001"/>
              <a:gd name="connsiteY45" fmla="*/ 148591 h 5896353"/>
              <a:gd name="connsiteX46" fmla="*/ 5923255 w 6858001"/>
              <a:gd name="connsiteY46" fmla="*/ 132455 h 5896353"/>
              <a:gd name="connsiteX47" fmla="*/ 6079618 w 6858001"/>
              <a:gd name="connsiteY47" fmla="*/ 113629 h 5896353"/>
              <a:gd name="connsiteX48" fmla="*/ 6235294 w 6858001"/>
              <a:gd name="connsiteY48" fmla="*/ 93458 h 5896353"/>
              <a:gd name="connsiteX49" fmla="*/ 6391657 w 6858001"/>
              <a:gd name="connsiteY49" fmla="*/ 73455 h 5896353"/>
              <a:gd name="connsiteX50" fmla="*/ 6547333 w 6858001"/>
              <a:gd name="connsiteY50" fmla="*/ 50091 h 5896353"/>
              <a:gd name="connsiteX51" fmla="*/ 6702324 w 6858001"/>
              <a:gd name="connsiteY51" fmla="*/ 26222 h 589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3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3"/>
                </a:lnTo>
                <a:lnTo>
                  <a:pt x="0" y="5896352"/>
                </a:lnTo>
                <a:lnTo>
                  <a:pt x="0" y="904460"/>
                </a:lnTo>
                <a:lnTo>
                  <a:pt x="1" y="904460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3" name="Freeform 8">
            <a:extLst>
              <a:ext uri="{FF2B5EF4-FFF2-40B4-BE49-F238E27FC236}">
                <a16:creationId xmlns:a16="http://schemas.microsoft.com/office/drawing/2014/main" id="{4F8E9684-0CFC-49C9-A74B-9BDBACB2E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48B001B-EC85-48B9-A863-A918A8169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9674" y="121920"/>
            <a:ext cx="2042159" cy="20421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620D3-E9B0-9ED9-9040-F2A7466D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72" y="2581275"/>
            <a:ext cx="8798029" cy="4333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74AD-83BD-B0FE-489E-4C57D72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Reminder/Aside: Dataset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AF60-53EE-7DC9-2F84-44981859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still hunting for data! </a:t>
            </a:r>
          </a:p>
          <a:p>
            <a:r>
              <a:rPr lang="en-US" dirty="0">
                <a:hlinkClick r:id="rId2"/>
              </a:rPr>
              <a:t>https://en.wikipedia.org/wiki/List_of_datasets_for_machine-learning_research</a:t>
            </a:r>
            <a:endParaRPr lang="en-US" dirty="0"/>
          </a:p>
          <a:p>
            <a:r>
              <a:rPr lang="en-US" dirty="0">
                <a:hlinkClick r:id="rId3"/>
              </a:rPr>
              <a:t>https://www.mygreatlearning.com/blog/sources-for-analytics-and-machine-learning-datasets/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HW3, make your own data or hunt through these cool sources for something that interests you</a:t>
            </a:r>
          </a:p>
          <a:p>
            <a:pPr lvl="1"/>
            <a:r>
              <a:rPr lang="en-US" dirty="0"/>
              <a:t>Then play with our regression, classification, and/or clustering tools!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7FBCD-79FC-56DD-AB08-C8DD1CDD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3DA36-982E-8922-BF6C-B085B8E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1A5C-234A-B524-AAA2-1B3B5A2B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</a:t>
            </a:r>
            <a:br>
              <a:rPr lang="en-US" dirty="0"/>
            </a:br>
            <a:r>
              <a:rPr lang="en-US" dirty="0"/>
              <a:t>Intel’s Deep Learning for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B35F-918D-89AB-3472-FC614DA9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work through Intel’s Deep Learning for Robotics Course (IDLR)</a:t>
            </a:r>
          </a:p>
          <a:p>
            <a:pPr lvl="1"/>
            <a:r>
              <a:rPr lang="en-US" dirty="0"/>
              <a:t>Should take approximately 4 weeks</a:t>
            </a:r>
          </a:p>
          <a:p>
            <a:pPr lvl="1"/>
            <a:r>
              <a:rPr lang="en-US" dirty="0">
                <a:hlinkClick r:id="rId2"/>
              </a:rPr>
              <a:t>https://www.intel.com/content/www/us/en/developer/learn/course-deep-learning-robotics.html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Rough Format</a:t>
            </a:r>
          </a:p>
          <a:p>
            <a:pPr lvl="1"/>
            <a:r>
              <a:rPr lang="en-US" dirty="0"/>
              <a:t>Each “week” will use 2 classes</a:t>
            </a:r>
          </a:p>
          <a:p>
            <a:pPr lvl="2"/>
            <a:r>
              <a:rPr lang="en-US" dirty="0"/>
              <a:t>One: Lecture on their material</a:t>
            </a:r>
          </a:p>
          <a:p>
            <a:pPr lvl="3"/>
            <a:r>
              <a:rPr lang="en-US" dirty="0"/>
              <a:t>Develop understanding of their problem, solution, and results</a:t>
            </a:r>
          </a:p>
          <a:p>
            <a:pPr lvl="2"/>
            <a:r>
              <a:rPr lang="en-US" dirty="0"/>
              <a:t>Two: Live code execution and experiments in class</a:t>
            </a:r>
          </a:p>
          <a:p>
            <a:pPr lvl="2"/>
            <a:r>
              <a:rPr lang="en-US" dirty="0"/>
              <a:t>Homework: Opportunity for you to get their code to work for you and to make modifications</a:t>
            </a:r>
          </a:p>
          <a:p>
            <a:r>
              <a:rPr lang="en-US" dirty="0"/>
              <a:t>Moving up from scikit-learn: </a:t>
            </a:r>
            <a:r>
              <a:rPr lang="en-US" dirty="0">
                <a:hlinkClick r:id="rId3"/>
              </a:rPr>
              <a:t>PyTorch 2.0!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BB1A-5616-A490-CA71-67BD584E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8BF10-34C7-2E0E-194E-C517CEC4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3BB-14D2-A642-FBBE-4C366422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IDLR Week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3AAD-52DC-608F-2251-81C23A99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02420-E85A-2637-EBC3-BC9595EA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2D655-A030-7EF2-6944-5A534915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464"/>
            <a:ext cx="11156152" cy="30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3BB-14D2-A642-FBBE-4C366422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IDLR Week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3AAD-52DC-608F-2251-81C23A99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02420-E85A-2637-EBC3-BC9595EA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23304-ECA1-0DD3-9134-C3CD7E87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52625"/>
            <a:ext cx="1096061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3BB-14D2-A642-FBBE-4C366422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IDLR Week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3AAD-52DC-608F-2251-81C23A99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02420-E85A-2637-EBC3-BC9595EA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CB5CF-42FE-49B7-8252-5232DFD6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08" y="1853248"/>
            <a:ext cx="10711981" cy="32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0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3BB-14D2-A642-FBBE-4C366422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IDLR Week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3AAD-52DC-608F-2251-81C23A99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02420-E85A-2637-EBC3-BC9595EA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56DF4-611D-9101-DD4A-B1ED2D7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8" y="2143125"/>
            <a:ext cx="10878332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3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979</TotalTime>
  <Words>241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CSC485B Machine Learning for Robotics</vt:lpstr>
      <vt:lpstr>Reminder/Aside: Dataset Sources</vt:lpstr>
      <vt:lpstr>Next: Intel’s Deep Learning for Robotics</vt:lpstr>
      <vt:lpstr>IDLR Week 1</vt:lpstr>
      <vt:lpstr>IDLR Week 2</vt:lpstr>
      <vt:lpstr>IDLR Week 3</vt:lpstr>
      <vt:lpstr>IDLR Week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81</cp:revision>
  <dcterms:created xsi:type="dcterms:W3CDTF">2023-01-30T13:51:52Z</dcterms:created>
  <dcterms:modified xsi:type="dcterms:W3CDTF">2023-03-23T15:54:45Z</dcterms:modified>
</cp:coreProperties>
</file>