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Lst>
  <p:notesMasterIdLst>
    <p:notesMasterId r:id="rId10"/>
  </p:notesMasterIdLst>
  <p:sldIdLst>
    <p:sldId id="256" r:id="rId2"/>
    <p:sldId id="326" r:id="rId3"/>
    <p:sldId id="327" r:id="rId4"/>
    <p:sldId id="328" r:id="rId5"/>
    <p:sldId id="329" r:id="rId6"/>
    <p:sldId id="332" r:id="rId7"/>
    <p:sldId id="330" r:id="rId8"/>
    <p:sldId id="33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4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AB576-3C4B-4818-8AA4-97FC8EE79D0A}" type="datetimeFigureOut">
              <a:rPr lang="en-US" smtClean="0"/>
              <a:t>3/30/2023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C2151-2C99-4E8D-ABD0-08087D34A4C8}" type="slidenum">
              <a:rPr lang="en-US" smtClean="0"/>
              <a:t>‹#›</a:t>
            </a:fld>
            <a:endParaRPr lang="en-US"/>
          </a:p>
        </p:txBody>
      </p:sp>
    </p:spTree>
    <p:extLst>
      <p:ext uri="{BB962C8B-B14F-4D97-AF65-F5344CB8AC3E}">
        <p14:creationId xmlns:p14="http://schemas.microsoft.com/office/powerpoint/2010/main" val="4057079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9EE5AC-2EF0-4555-AC29-47A2893F2442}" type="datetime1">
              <a:rPr lang="en-US" smtClean="0"/>
              <a:t>3/30/2023</a:t>
            </a:fld>
            <a:endParaRPr lang="en-US" dirty="0"/>
          </a:p>
        </p:txBody>
      </p:sp>
      <p:sp>
        <p:nvSpPr>
          <p:cNvPr id="5" name="Footer Placeholder 4"/>
          <p:cNvSpPr>
            <a:spLocks noGrp="1"/>
          </p:cNvSpPr>
          <p:nvPr>
            <p:ph type="ftr" sz="quarter" idx="11"/>
          </p:nvPr>
        </p:nvSpPr>
        <p:spPr/>
        <p:txBody>
          <a:bodyPr/>
          <a:lstStyle/>
          <a:p>
            <a:r>
              <a:rPr lang="en-US"/>
              <a:t>CSC485B SUNY Plattsburgh</a:t>
            </a:r>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4935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3235BDE-DE48-4906-A290-73767EB595FE}" type="datetime1">
              <a:rPr lang="en-US" smtClean="0"/>
              <a:t>3/30/2023</a:t>
            </a:fld>
            <a:endParaRPr lang="en-US" dirty="0"/>
          </a:p>
        </p:txBody>
      </p:sp>
      <p:sp>
        <p:nvSpPr>
          <p:cNvPr id="6" name="Footer Placeholder 5"/>
          <p:cNvSpPr>
            <a:spLocks noGrp="1"/>
          </p:cNvSpPr>
          <p:nvPr>
            <p:ph type="ftr" sz="quarter" idx="11"/>
          </p:nvPr>
        </p:nvSpPr>
        <p:spPr/>
        <p:txBody>
          <a:bodyPr/>
          <a:lstStyle/>
          <a:p>
            <a:r>
              <a:rPr lang="en-US"/>
              <a:t>CSC485B SUNY Plattsburgh</a:t>
            </a: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77136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3DDA031-0AD7-4E0E-8DAC-B4E366270BDF}" type="datetime1">
              <a:rPr lang="en-US" smtClean="0"/>
              <a:t>3/30/2023</a:t>
            </a:fld>
            <a:endParaRPr lang="en-US" dirty="0"/>
          </a:p>
        </p:txBody>
      </p:sp>
      <p:sp>
        <p:nvSpPr>
          <p:cNvPr id="5" name="Footer Placeholder 4"/>
          <p:cNvSpPr>
            <a:spLocks noGrp="1"/>
          </p:cNvSpPr>
          <p:nvPr>
            <p:ph type="ftr" sz="quarter" idx="11"/>
          </p:nvPr>
        </p:nvSpPr>
        <p:spPr/>
        <p:txBody>
          <a:bodyPr/>
          <a:lstStyle/>
          <a:p>
            <a:r>
              <a:rPr lang="en-US"/>
              <a:t>CSC485B SUNY Plattsburgh</a:t>
            </a: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172263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1725A6C-98EC-4972-ABD3-E88CE4254514}" type="datetime1">
              <a:rPr lang="en-US" smtClean="0"/>
              <a:t>3/30/2023</a:t>
            </a:fld>
            <a:endParaRPr lang="en-US" dirty="0"/>
          </a:p>
        </p:txBody>
      </p:sp>
      <p:sp>
        <p:nvSpPr>
          <p:cNvPr id="5" name="Footer Placeholder 4"/>
          <p:cNvSpPr>
            <a:spLocks noGrp="1"/>
          </p:cNvSpPr>
          <p:nvPr>
            <p:ph type="ftr" sz="quarter" idx="11"/>
          </p:nvPr>
        </p:nvSpPr>
        <p:spPr/>
        <p:txBody>
          <a:bodyPr/>
          <a:lstStyle/>
          <a:p>
            <a:r>
              <a:rPr lang="en-US"/>
              <a:t>CSC485B SUNY Plattsburgh</a:t>
            </a: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72021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97AE15-5221-4298-9948-566BB2D48149}" type="datetime1">
              <a:rPr lang="en-US" smtClean="0"/>
              <a:t>3/30/2023</a:t>
            </a:fld>
            <a:endParaRPr lang="en-US" dirty="0"/>
          </a:p>
        </p:txBody>
      </p:sp>
      <p:sp>
        <p:nvSpPr>
          <p:cNvPr id="5" name="Footer Placeholder 4"/>
          <p:cNvSpPr>
            <a:spLocks noGrp="1"/>
          </p:cNvSpPr>
          <p:nvPr>
            <p:ph type="ftr" sz="quarter" idx="11"/>
          </p:nvPr>
        </p:nvSpPr>
        <p:spPr/>
        <p:txBody>
          <a:bodyPr/>
          <a:lstStyle/>
          <a:p>
            <a:r>
              <a:rPr lang="en-US"/>
              <a:t>CSC485B SUNY Plattsburgh</a:t>
            </a: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85068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2C9770-2E7A-4609-9D17-0DE2CA2222F0}" type="datetime1">
              <a:rPr lang="en-US" smtClean="0"/>
              <a:t>3/30/2023</a:t>
            </a:fld>
            <a:endParaRPr lang="en-US" dirty="0"/>
          </a:p>
        </p:txBody>
      </p:sp>
      <p:sp>
        <p:nvSpPr>
          <p:cNvPr id="4" name="Footer Placeholder 4"/>
          <p:cNvSpPr>
            <a:spLocks noGrp="1"/>
          </p:cNvSpPr>
          <p:nvPr>
            <p:ph type="ftr" sz="quarter" idx="11"/>
          </p:nvPr>
        </p:nvSpPr>
        <p:spPr/>
        <p:txBody>
          <a:bodyPr/>
          <a:lstStyle/>
          <a:p>
            <a:r>
              <a:rPr lang="en-US"/>
              <a:t>CSC485B SUNY Plattsburgh</a:t>
            </a: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551360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BF0C3E-D960-4900-878F-474AA93797F1}" type="datetime1">
              <a:rPr lang="en-US" smtClean="0"/>
              <a:t>3/30/2023</a:t>
            </a:fld>
            <a:endParaRPr lang="en-US" dirty="0"/>
          </a:p>
        </p:txBody>
      </p:sp>
      <p:sp>
        <p:nvSpPr>
          <p:cNvPr id="4" name="Footer Placeholder 4"/>
          <p:cNvSpPr>
            <a:spLocks noGrp="1"/>
          </p:cNvSpPr>
          <p:nvPr>
            <p:ph type="ftr" sz="quarter" idx="11"/>
          </p:nvPr>
        </p:nvSpPr>
        <p:spPr/>
        <p:txBody>
          <a:bodyPr/>
          <a:lstStyle/>
          <a:p>
            <a:r>
              <a:rPr lang="en-US"/>
              <a:t>CSC485B SUNY Plattsburgh</a:t>
            </a: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485476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2EF861-E744-4B47-B227-A05186251D55}" type="datetime1">
              <a:rPr lang="en-US" smtClean="0"/>
              <a:t>3/30/2023</a:t>
            </a:fld>
            <a:endParaRPr lang="en-US"/>
          </a:p>
        </p:txBody>
      </p:sp>
      <p:sp>
        <p:nvSpPr>
          <p:cNvPr id="5" name="Footer Placeholder 4"/>
          <p:cNvSpPr>
            <a:spLocks noGrp="1"/>
          </p:cNvSpPr>
          <p:nvPr>
            <p:ph type="ftr" sz="quarter" idx="11"/>
          </p:nvPr>
        </p:nvSpPr>
        <p:spPr/>
        <p:txBody>
          <a:bodyPr/>
          <a:lstStyle/>
          <a:p>
            <a:r>
              <a:rPr lang="en-US"/>
              <a:t>CSC485B SUNY Plattsburgh</a:t>
            </a:r>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7402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2A572-63D4-4A4F-8F99-D7530B5F3559}" type="datetime1">
              <a:rPr lang="en-US" smtClean="0"/>
              <a:t>3/30/2023</a:t>
            </a:fld>
            <a:endParaRPr lang="en-US"/>
          </a:p>
        </p:txBody>
      </p:sp>
      <p:sp>
        <p:nvSpPr>
          <p:cNvPr id="5" name="Footer Placeholder 4"/>
          <p:cNvSpPr>
            <a:spLocks noGrp="1"/>
          </p:cNvSpPr>
          <p:nvPr>
            <p:ph type="ftr" sz="quarter" idx="11"/>
          </p:nvPr>
        </p:nvSpPr>
        <p:spPr/>
        <p:txBody>
          <a:bodyPr/>
          <a:lstStyle/>
          <a:p>
            <a:r>
              <a:rPr lang="en-US"/>
              <a:t>CSC485B SUNY Plattsburgh</a:t>
            </a:r>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7407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a:xfrm>
            <a:off x="4041080" y="6474158"/>
            <a:ext cx="990599" cy="304799"/>
          </a:xfrm>
        </p:spPr>
        <p:txBody>
          <a:bodyPr/>
          <a:lstStyle/>
          <a:p>
            <a:fld id="{D511BB68-1BD3-45B2-9A3D-478090D99416}" type="datetime1">
              <a:rPr lang="en-US" smtClean="0"/>
              <a:t>3/30/2023</a:t>
            </a:fld>
            <a:endParaRPr lang="en-US"/>
          </a:p>
        </p:txBody>
      </p:sp>
      <p:sp>
        <p:nvSpPr>
          <p:cNvPr id="5" name="Footer Placeholder 4"/>
          <p:cNvSpPr>
            <a:spLocks noGrp="1"/>
          </p:cNvSpPr>
          <p:nvPr>
            <p:ph type="ftr" sz="quarter" idx="11"/>
          </p:nvPr>
        </p:nvSpPr>
        <p:spPr>
          <a:xfrm>
            <a:off x="181285" y="6474156"/>
            <a:ext cx="3859795" cy="304801"/>
          </a:xfrm>
        </p:spPr>
        <p:txBody>
          <a:bodyPr/>
          <a:lstStyle/>
          <a:p>
            <a:r>
              <a:rPr lang="en-US"/>
              <a:t>CSC485B SUNY Plattsburgh</a:t>
            </a:r>
          </a:p>
        </p:txBody>
      </p:sp>
      <p:sp>
        <p:nvSpPr>
          <p:cNvPr id="6" name="Slide Number Placeholder 5"/>
          <p:cNvSpPr>
            <a:spLocks noGrp="1"/>
          </p:cNvSpPr>
          <p:nvPr>
            <p:ph type="sldNum" sz="quarter" idx="12"/>
          </p:nvPr>
        </p:nvSpPr>
        <p:spPr>
          <a:xfrm>
            <a:off x="10940937" y="6090313"/>
            <a:ext cx="838199" cy="767687"/>
          </a:xfrm>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810247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80DF8A-D383-472C-B676-89071ECC6FAA}" type="datetime1">
              <a:rPr lang="en-US" smtClean="0"/>
              <a:t>3/30/2023</a:t>
            </a:fld>
            <a:endParaRPr lang="en-US"/>
          </a:p>
        </p:txBody>
      </p:sp>
      <p:sp>
        <p:nvSpPr>
          <p:cNvPr id="5" name="Footer Placeholder 4"/>
          <p:cNvSpPr>
            <a:spLocks noGrp="1"/>
          </p:cNvSpPr>
          <p:nvPr>
            <p:ph type="ftr" sz="quarter" idx="11"/>
          </p:nvPr>
        </p:nvSpPr>
        <p:spPr/>
        <p:txBody>
          <a:bodyPr/>
          <a:lstStyle/>
          <a:p>
            <a:r>
              <a:rPr lang="en-US"/>
              <a:t>CSC485B SUNY Plattsburgh</a:t>
            </a:r>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18925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1B28B9-AEC3-4AC7-A96B-C228F223C3DC}" type="datetime1">
              <a:rPr lang="en-US" smtClean="0"/>
              <a:t>3/30/2023</a:t>
            </a:fld>
            <a:endParaRPr lang="en-US"/>
          </a:p>
        </p:txBody>
      </p:sp>
      <p:sp>
        <p:nvSpPr>
          <p:cNvPr id="6" name="Footer Placeholder 5"/>
          <p:cNvSpPr>
            <a:spLocks noGrp="1"/>
          </p:cNvSpPr>
          <p:nvPr>
            <p:ph type="ftr" sz="quarter" idx="11"/>
          </p:nvPr>
        </p:nvSpPr>
        <p:spPr/>
        <p:txBody>
          <a:bodyPr/>
          <a:lstStyle/>
          <a:p>
            <a:r>
              <a:rPr lang="en-US"/>
              <a:t>CSC485B SUNY Plattsburgh</a:t>
            </a:r>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15694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7F7386-AC50-4779-8BA0-C21410DCA21C}" type="datetime1">
              <a:rPr lang="en-US" smtClean="0"/>
              <a:t>3/30/2023</a:t>
            </a:fld>
            <a:endParaRPr lang="en-US"/>
          </a:p>
        </p:txBody>
      </p:sp>
      <p:sp>
        <p:nvSpPr>
          <p:cNvPr id="8" name="Footer Placeholder 7"/>
          <p:cNvSpPr>
            <a:spLocks noGrp="1"/>
          </p:cNvSpPr>
          <p:nvPr>
            <p:ph type="ftr" sz="quarter" idx="11"/>
          </p:nvPr>
        </p:nvSpPr>
        <p:spPr/>
        <p:txBody>
          <a:bodyPr/>
          <a:lstStyle/>
          <a:p>
            <a:r>
              <a:rPr lang="en-US"/>
              <a:t>CSC485B SUNY Plattsburgh</a:t>
            </a:r>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9319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645A086-C693-4256-BFC6-38BDA3DB83BD}" type="datetime1">
              <a:rPr lang="en-US" smtClean="0"/>
              <a:t>3/30/2023</a:t>
            </a:fld>
            <a:endParaRPr lang="en-US"/>
          </a:p>
        </p:txBody>
      </p:sp>
      <p:sp>
        <p:nvSpPr>
          <p:cNvPr id="5" name="Footer Placeholder 3"/>
          <p:cNvSpPr>
            <a:spLocks noGrp="1"/>
          </p:cNvSpPr>
          <p:nvPr>
            <p:ph type="ftr" sz="quarter" idx="11"/>
          </p:nvPr>
        </p:nvSpPr>
        <p:spPr/>
        <p:txBody>
          <a:bodyPr/>
          <a:lstStyle/>
          <a:p>
            <a:r>
              <a:rPr lang="en-US"/>
              <a:t>CSC485B SUNY Plattsburgh</a:t>
            </a:r>
          </a:p>
        </p:txBody>
      </p:sp>
      <p:sp>
        <p:nvSpPr>
          <p:cNvPr id="6"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1924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23B7851-F9AA-480F-A5A7-8232F5DE193F}" type="datetime1">
              <a:rPr lang="en-US" smtClean="0"/>
              <a:t>3/30/2023</a:t>
            </a:fld>
            <a:endParaRPr lang="en-US"/>
          </a:p>
        </p:txBody>
      </p:sp>
      <p:sp>
        <p:nvSpPr>
          <p:cNvPr id="5" name="Footer Placeholder 2"/>
          <p:cNvSpPr>
            <a:spLocks noGrp="1"/>
          </p:cNvSpPr>
          <p:nvPr>
            <p:ph type="ftr" sz="quarter" idx="11"/>
          </p:nvPr>
        </p:nvSpPr>
        <p:spPr/>
        <p:txBody>
          <a:bodyPr/>
          <a:lstStyle/>
          <a:p>
            <a:r>
              <a:rPr lang="en-US"/>
              <a:t>CSC485B SUNY Plattsburgh</a:t>
            </a:r>
          </a:p>
        </p:txBody>
      </p:sp>
      <p:sp>
        <p:nvSpPr>
          <p:cNvPr id="6"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031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FAD8C48-62C8-4EFC-BD62-1ED68DE99A58}" type="datetime1">
              <a:rPr lang="en-US" smtClean="0"/>
              <a:t>3/30/2023</a:t>
            </a:fld>
            <a:endParaRPr lang="en-US"/>
          </a:p>
        </p:txBody>
      </p:sp>
      <p:sp>
        <p:nvSpPr>
          <p:cNvPr id="5" name="Footer Placeholder 5"/>
          <p:cNvSpPr>
            <a:spLocks noGrp="1"/>
          </p:cNvSpPr>
          <p:nvPr>
            <p:ph type="ftr" sz="quarter" idx="11"/>
          </p:nvPr>
        </p:nvSpPr>
        <p:spPr/>
        <p:txBody>
          <a:bodyPr/>
          <a:lstStyle/>
          <a:p>
            <a:r>
              <a:rPr lang="en-US"/>
              <a:t>CSC485B SUNY Plattsburgh</a:t>
            </a:r>
          </a:p>
        </p:txBody>
      </p:sp>
      <p:sp>
        <p:nvSpPr>
          <p:cNvPr id="6"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98852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3BCA98-C4A1-4DE7-801D-EC8534383335}" type="datetime1">
              <a:rPr lang="en-US" smtClean="0"/>
              <a:t>3/30/2023</a:t>
            </a:fld>
            <a:endParaRPr lang="en-US"/>
          </a:p>
        </p:txBody>
      </p:sp>
      <p:sp>
        <p:nvSpPr>
          <p:cNvPr id="6" name="Footer Placeholder 5"/>
          <p:cNvSpPr>
            <a:spLocks noGrp="1"/>
          </p:cNvSpPr>
          <p:nvPr>
            <p:ph type="ftr" sz="quarter" idx="11"/>
          </p:nvPr>
        </p:nvSpPr>
        <p:spPr/>
        <p:txBody>
          <a:bodyPr/>
          <a:lstStyle/>
          <a:p>
            <a:r>
              <a:rPr lang="en-US"/>
              <a:t>CSC485B SUNY Plattsburgh</a:t>
            </a:r>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7947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76D4746-9BA7-4B4B-B721-0CBECA23DD9F}" type="datetime1">
              <a:rPr lang="en-US" smtClean="0"/>
              <a:t>3/30/2023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CSC485B SUNY Plattsburgh</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6894422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robotics-explained.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xeryon.com/technology/understanding-precision/"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outhie.ai/robotics-myth-1-repeatability-and-accuracy"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us.v-cdn.net/6027406/uploads/editor/1v/3p4g3t9rl01s.pdf"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40" name="Rectangle 1039">
            <a:extLst>
              <a:ext uri="{FF2B5EF4-FFF2-40B4-BE49-F238E27FC236}">
                <a16:creationId xmlns:a16="http://schemas.microsoft.com/office/drawing/2014/main" id="{4EA8ACEA-5B4B-4AC6-A227-6A0E014A5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a:extLst>
              <a:ext uri="{FF2B5EF4-FFF2-40B4-BE49-F238E27FC236}">
                <a16:creationId xmlns:a16="http://schemas.microsoft.com/office/drawing/2014/main" id="{2E54BE42-0A76-4E08-8E93-933FEE57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7" name="Freeform 15">
            <a:extLst>
              <a:ext uri="{FF2B5EF4-FFF2-40B4-BE49-F238E27FC236}">
                <a16:creationId xmlns:a16="http://schemas.microsoft.com/office/drawing/2014/main" id="{BC170363-AD0C-449E-B5CC-30A228247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pic>
        <p:nvPicPr>
          <p:cNvPr id="5" name="Picture 4">
            <a:extLst>
              <a:ext uri="{FF2B5EF4-FFF2-40B4-BE49-F238E27FC236}">
                <a16:creationId xmlns:a16="http://schemas.microsoft.com/office/drawing/2014/main" id="{B49620D3-E9B0-9ED9-9040-F2A7466D37C6}"/>
              </a:ext>
            </a:extLst>
          </p:cNvPr>
          <p:cNvPicPr>
            <a:picLocks noChangeAspect="1"/>
          </p:cNvPicPr>
          <p:nvPr/>
        </p:nvPicPr>
        <p:blipFill>
          <a:blip r:embed="rId3"/>
          <a:stretch>
            <a:fillRect/>
          </a:stretch>
        </p:blipFill>
        <p:spPr>
          <a:xfrm>
            <a:off x="3201836" y="726470"/>
            <a:ext cx="6349267" cy="3127013"/>
          </a:xfrm>
          <a:prstGeom prst="rect">
            <a:avLst/>
          </a:prstGeom>
          <a:effectLst/>
        </p:spPr>
      </p:pic>
      <p:sp useBgFill="1">
        <p:nvSpPr>
          <p:cNvPr id="1046" name="Freeform 5">
            <a:extLst>
              <a:ext uri="{FF2B5EF4-FFF2-40B4-BE49-F238E27FC236}">
                <a16:creationId xmlns:a16="http://schemas.microsoft.com/office/drawing/2014/main" id="{1F63DF7C-AFED-49CB-8FAF-B69387E9C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F74C9D9D-D11C-8E3A-5D9D-8898A213A0FD}"/>
              </a:ext>
            </a:extLst>
          </p:cNvPr>
          <p:cNvSpPr>
            <a:spLocks noGrp="1"/>
          </p:cNvSpPr>
          <p:nvPr>
            <p:ph type="ctrTitle"/>
          </p:nvPr>
        </p:nvSpPr>
        <p:spPr>
          <a:xfrm>
            <a:off x="635458" y="4854344"/>
            <a:ext cx="9345155" cy="861802"/>
          </a:xfrm>
        </p:spPr>
        <p:txBody>
          <a:bodyPr>
            <a:normAutofit/>
          </a:bodyPr>
          <a:lstStyle/>
          <a:p>
            <a:pPr>
              <a:lnSpc>
                <a:spcPct val="90000"/>
              </a:lnSpc>
            </a:pPr>
            <a:r>
              <a:rPr lang="en-US" sz="2600"/>
              <a:t>CSC485B</a:t>
            </a:r>
            <a:br>
              <a:rPr lang="en-US" sz="2600"/>
            </a:br>
            <a:r>
              <a:rPr lang="en-US" sz="2600"/>
              <a:t>Machine Learning for Robotics</a:t>
            </a:r>
          </a:p>
        </p:txBody>
      </p:sp>
      <p:sp>
        <p:nvSpPr>
          <p:cNvPr id="3" name="Subtitle 2">
            <a:extLst>
              <a:ext uri="{FF2B5EF4-FFF2-40B4-BE49-F238E27FC236}">
                <a16:creationId xmlns:a16="http://schemas.microsoft.com/office/drawing/2014/main" id="{61FD8D8F-BAB6-0B7C-4376-D0C0C21EDF2B}"/>
              </a:ext>
            </a:extLst>
          </p:cNvPr>
          <p:cNvSpPr>
            <a:spLocks noGrp="1"/>
          </p:cNvSpPr>
          <p:nvPr>
            <p:ph type="subTitle" idx="1"/>
          </p:nvPr>
        </p:nvSpPr>
        <p:spPr>
          <a:xfrm>
            <a:off x="643855" y="5722372"/>
            <a:ext cx="9336758" cy="481701"/>
          </a:xfrm>
        </p:spPr>
        <p:txBody>
          <a:bodyPr>
            <a:normAutofit fontScale="85000" lnSpcReduction="20000"/>
          </a:bodyPr>
          <a:lstStyle/>
          <a:p>
            <a:pPr>
              <a:lnSpc>
                <a:spcPct val="90000"/>
              </a:lnSpc>
            </a:pPr>
            <a:r>
              <a:rPr lang="en-US" sz="500"/>
              <a:t>SUNY Plattsburgh</a:t>
            </a:r>
          </a:p>
          <a:p>
            <a:pPr>
              <a:lnSpc>
                <a:spcPct val="90000"/>
              </a:lnSpc>
            </a:pPr>
            <a:r>
              <a:rPr lang="en-US" sz="500"/>
              <a:t>Dr. Ned Lecky</a:t>
            </a:r>
          </a:p>
          <a:p>
            <a:pPr>
              <a:lnSpc>
                <a:spcPct val="90000"/>
              </a:lnSpc>
            </a:pPr>
            <a:r>
              <a:rPr lang="en-US" sz="500"/>
              <a:t>Class 16- </a:t>
            </a:r>
            <a:r>
              <a:rPr lang="pt-BR" sz="500"/>
              <a:t> IDLR Week 2: Robot Kinematics</a:t>
            </a:r>
            <a:endParaRPr lang="en-US" sz="500"/>
          </a:p>
        </p:txBody>
      </p:sp>
      <p:pic>
        <p:nvPicPr>
          <p:cNvPr id="1026" name="Picture 2">
            <a:extLst>
              <a:ext uri="{FF2B5EF4-FFF2-40B4-BE49-F238E27FC236}">
                <a16:creationId xmlns:a16="http://schemas.microsoft.com/office/drawing/2014/main" id="{1BA71134-07A5-2DA9-8C41-75FA4D8BCBE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37632" y="4888198"/>
            <a:ext cx="1812342" cy="181234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72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DE92A8BB-07B9-40DB-984F-2CB1A2535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DDB745-6C26-4B79-9EF2-08E3E4AB9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B0602420-E85A-2637-EBC3-BC9595EAFF1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73B850FF-6169-4056-8077-06FFA93A5366}" type="slidenum">
              <a:rPr lang="en-US">
                <a:solidFill>
                  <a:srgbClr val="FFFFFF"/>
                </a:solidFill>
              </a:rPr>
              <a:pPr defTabSz="914400">
                <a:spcAft>
                  <a:spcPts val="600"/>
                </a:spcAft>
              </a:pPr>
              <a:t>2</a:t>
            </a:fld>
            <a:endParaRPr lang="en-US">
              <a:solidFill>
                <a:srgbClr val="FFFFFF"/>
              </a:solidFill>
            </a:endParaRPr>
          </a:p>
        </p:txBody>
      </p:sp>
      <p:sp>
        <p:nvSpPr>
          <p:cNvPr id="27" name="Freeform 16">
            <a:extLst>
              <a:ext uri="{FF2B5EF4-FFF2-40B4-BE49-F238E27FC236}">
                <a16:creationId xmlns:a16="http://schemas.microsoft.com/office/drawing/2014/main" id="{80B3FE6C-0A59-4114-88CB-3C3172D6A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2835162"/>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6" name="Picture 5">
            <a:extLst>
              <a:ext uri="{FF2B5EF4-FFF2-40B4-BE49-F238E27FC236}">
                <a16:creationId xmlns:a16="http://schemas.microsoft.com/office/drawing/2014/main" id="{1D223304-ECA1-0DD3-9134-C3CD7E87DCF2}"/>
              </a:ext>
            </a:extLst>
          </p:cNvPr>
          <p:cNvPicPr>
            <a:picLocks noChangeAspect="1"/>
          </p:cNvPicPr>
          <p:nvPr/>
        </p:nvPicPr>
        <p:blipFill>
          <a:blip r:embed="rId6"/>
          <a:stretch>
            <a:fillRect/>
          </a:stretch>
        </p:blipFill>
        <p:spPr>
          <a:xfrm>
            <a:off x="635458" y="640082"/>
            <a:ext cx="8790930" cy="2373552"/>
          </a:xfrm>
          <a:prstGeom prst="rect">
            <a:avLst/>
          </a:prstGeom>
          <a:effectLst/>
        </p:spPr>
      </p:pic>
      <p:sp>
        <p:nvSpPr>
          <p:cNvPr id="29" name="Freeform: Shape 28">
            <a:extLst>
              <a:ext uri="{FF2B5EF4-FFF2-40B4-BE49-F238E27FC236}">
                <a16:creationId xmlns:a16="http://schemas.microsoft.com/office/drawing/2014/main" id="{DDA3A238-516A-4076-B3C2-230D91350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36999"/>
            <a:ext cx="12191696" cy="3721001"/>
          </a:xfrm>
          <a:custGeom>
            <a:avLst/>
            <a:gdLst>
              <a:gd name="connsiteX0" fmla="*/ 1 w 12191696"/>
              <a:gd name="connsiteY0" fmla="*/ 0 h 3721001"/>
              <a:gd name="connsiteX1" fmla="*/ 71932 w 12191696"/>
              <a:gd name="connsiteY1" fmla="*/ 12261 h 3721001"/>
              <a:gd name="connsiteX2" fmla="*/ 282849 w 12191696"/>
              <a:gd name="connsiteY2" fmla="*/ 48342 h 3721001"/>
              <a:gd name="connsiteX3" fmla="*/ 436464 w 12191696"/>
              <a:gd name="connsiteY3" fmla="*/ 73565 h 3721001"/>
              <a:gd name="connsiteX4" fmla="*/ 619339 w 12191696"/>
              <a:gd name="connsiteY4" fmla="*/ 100188 h 3721001"/>
              <a:gd name="connsiteX5" fmla="*/ 836351 w 12191696"/>
              <a:gd name="connsiteY5" fmla="*/ 132066 h 3721001"/>
              <a:gd name="connsiteX6" fmla="*/ 1076528 w 12191696"/>
              <a:gd name="connsiteY6" fmla="*/ 165696 h 3721001"/>
              <a:gd name="connsiteX7" fmla="*/ 1347183 w 12191696"/>
              <a:gd name="connsiteY7" fmla="*/ 201077 h 3721001"/>
              <a:gd name="connsiteX8" fmla="*/ 1642223 w 12191696"/>
              <a:gd name="connsiteY8" fmla="*/ 238560 h 3721001"/>
              <a:gd name="connsiteX9" fmla="*/ 1962864 w 12191696"/>
              <a:gd name="connsiteY9" fmla="*/ 276043 h 3721001"/>
              <a:gd name="connsiteX10" fmla="*/ 2304232 w 12191696"/>
              <a:gd name="connsiteY10" fmla="*/ 314226 h 3721001"/>
              <a:gd name="connsiteX11" fmla="*/ 2672421 w 12191696"/>
              <a:gd name="connsiteY11" fmla="*/ 349608 h 3721001"/>
              <a:gd name="connsiteX12" fmla="*/ 3057678 w 12191696"/>
              <a:gd name="connsiteY12" fmla="*/ 383588 h 3721001"/>
              <a:gd name="connsiteX13" fmla="*/ 3464881 w 12191696"/>
              <a:gd name="connsiteY13" fmla="*/ 414415 h 3721001"/>
              <a:gd name="connsiteX14" fmla="*/ 3889152 w 12191696"/>
              <a:gd name="connsiteY14" fmla="*/ 443841 h 3721001"/>
              <a:gd name="connsiteX15" fmla="*/ 4331710 w 12191696"/>
              <a:gd name="connsiteY15" fmla="*/ 471515 h 3721001"/>
              <a:gd name="connsiteX16" fmla="*/ 4558476 w 12191696"/>
              <a:gd name="connsiteY16" fmla="*/ 481324 h 3721001"/>
              <a:gd name="connsiteX17" fmla="*/ 4790118 w 12191696"/>
              <a:gd name="connsiteY17" fmla="*/ 492183 h 3721001"/>
              <a:gd name="connsiteX18" fmla="*/ 5025418 w 12191696"/>
              <a:gd name="connsiteY18" fmla="*/ 502342 h 3721001"/>
              <a:gd name="connsiteX19" fmla="*/ 5261937 w 12191696"/>
              <a:gd name="connsiteY19" fmla="*/ 508998 h 3721001"/>
              <a:gd name="connsiteX20" fmla="*/ 5503333 w 12191696"/>
              <a:gd name="connsiteY20" fmla="*/ 514953 h 3721001"/>
              <a:gd name="connsiteX21" fmla="*/ 5747166 w 12191696"/>
              <a:gd name="connsiteY21" fmla="*/ 521259 h 3721001"/>
              <a:gd name="connsiteX22" fmla="*/ 5995877 w 12191696"/>
              <a:gd name="connsiteY22" fmla="*/ 525462 h 3721001"/>
              <a:gd name="connsiteX23" fmla="*/ 6247026 w 12191696"/>
              <a:gd name="connsiteY23" fmla="*/ 525462 h 3721001"/>
              <a:gd name="connsiteX24" fmla="*/ 6500613 w 12191696"/>
              <a:gd name="connsiteY24" fmla="*/ 527564 h 3721001"/>
              <a:gd name="connsiteX25" fmla="*/ 6756639 w 12191696"/>
              <a:gd name="connsiteY25" fmla="*/ 525462 h 3721001"/>
              <a:gd name="connsiteX26" fmla="*/ 7016322 w 12191696"/>
              <a:gd name="connsiteY26" fmla="*/ 521259 h 3721001"/>
              <a:gd name="connsiteX27" fmla="*/ 7276005 w 12191696"/>
              <a:gd name="connsiteY27" fmla="*/ 517405 h 3721001"/>
              <a:gd name="connsiteX28" fmla="*/ 7539345 w 12191696"/>
              <a:gd name="connsiteY28" fmla="*/ 508998 h 3721001"/>
              <a:gd name="connsiteX29" fmla="*/ 7805124 w 12191696"/>
              <a:gd name="connsiteY29" fmla="*/ 500240 h 3721001"/>
              <a:gd name="connsiteX30" fmla="*/ 8070903 w 12191696"/>
              <a:gd name="connsiteY30" fmla="*/ 490081 h 3721001"/>
              <a:gd name="connsiteX31" fmla="*/ 8339121 w 12191696"/>
              <a:gd name="connsiteY31" fmla="*/ 475719 h 3721001"/>
              <a:gd name="connsiteX32" fmla="*/ 8609776 w 12191696"/>
              <a:gd name="connsiteY32" fmla="*/ 458554 h 3721001"/>
              <a:gd name="connsiteX33" fmla="*/ 8881651 w 12191696"/>
              <a:gd name="connsiteY33" fmla="*/ 442089 h 3721001"/>
              <a:gd name="connsiteX34" fmla="*/ 9153526 w 12191696"/>
              <a:gd name="connsiteY34" fmla="*/ 421071 h 3721001"/>
              <a:gd name="connsiteX35" fmla="*/ 9429058 w 12191696"/>
              <a:gd name="connsiteY35" fmla="*/ 395848 h 3721001"/>
              <a:gd name="connsiteX36" fmla="*/ 9700933 w 12191696"/>
              <a:gd name="connsiteY36" fmla="*/ 370626 h 3721001"/>
              <a:gd name="connsiteX37" fmla="*/ 9977684 w 12191696"/>
              <a:gd name="connsiteY37" fmla="*/ 341551 h 3721001"/>
              <a:gd name="connsiteX38" fmla="*/ 10255655 w 12191696"/>
              <a:gd name="connsiteY38" fmla="*/ 309672 h 3721001"/>
              <a:gd name="connsiteX39" fmla="*/ 10529968 w 12191696"/>
              <a:gd name="connsiteY39" fmla="*/ 276043 h 3721001"/>
              <a:gd name="connsiteX40" fmla="*/ 10807939 w 12191696"/>
              <a:gd name="connsiteY40" fmla="*/ 236808 h 3721001"/>
              <a:gd name="connsiteX41" fmla="*/ 11084690 w 12191696"/>
              <a:gd name="connsiteY41" fmla="*/ 194771 h 3721001"/>
              <a:gd name="connsiteX42" fmla="*/ 11362661 w 12191696"/>
              <a:gd name="connsiteY42" fmla="*/ 153085 h 3721001"/>
              <a:gd name="connsiteX43" fmla="*/ 11639412 w 12191696"/>
              <a:gd name="connsiteY43" fmla="*/ 104392 h 3721001"/>
              <a:gd name="connsiteX44" fmla="*/ 11914945 w 12191696"/>
              <a:gd name="connsiteY44" fmla="*/ 54648 h 3721001"/>
              <a:gd name="connsiteX45" fmla="*/ 12191696 w 12191696"/>
              <a:gd name="connsiteY45" fmla="*/ 2452 h 3721001"/>
              <a:gd name="connsiteX46" fmla="*/ 12191696 w 12191696"/>
              <a:gd name="connsiteY46" fmla="*/ 2802467 h 3721001"/>
              <a:gd name="connsiteX47" fmla="*/ 12191695 w 12191696"/>
              <a:gd name="connsiteY47" fmla="*/ 2802467 h 3721001"/>
              <a:gd name="connsiteX48" fmla="*/ 12191695 w 12191696"/>
              <a:gd name="connsiteY48" fmla="*/ 3721001 h 3721001"/>
              <a:gd name="connsiteX49" fmla="*/ 0 w 12191696"/>
              <a:gd name="connsiteY49" fmla="*/ 3721001 h 3721001"/>
              <a:gd name="connsiteX50" fmla="*/ 0 w 12191696"/>
              <a:gd name="connsiteY50" fmla="*/ 2233825 h 3721001"/>
              <a:gd name="connsiteX51" fmla="*/ 1 w 12191696"/>
              <a:gd name="connsiteY51" fmla="*/ 2233825 h 372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721001">
                <a:moveTo>
                  <a:pt x="1" y="0"/>
                </a:moveTo>
                <a:lnTo>
                  <a:pt x="71932" y="12261"/>
                </a:lnTo>
                <a:lnTo>
                  <a:pt x="282849"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4"/>
                </a:lnTo>
                <a:lnTo>
                  <a:pt x="8881651" y="442089"/>
                </a:lnTo>
                <a:lnTo>
                  <a:pt x="9153526" y="421071"/>
                </a:lnTo>
                <a:lnTo>
                  <a:pt x="9429058" y="395848"/>
                </a:lnTo>
                <a:lnTo>
                  <a:pt x="9700933" y="370626"/>
                </a:lnTo>
                <a:lnTo>
                  <a:pt x="9977684" y="341551"/>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802467"/>
                </a:lnTo>
                <a:lnTo>
                  <a:pt x="12191695" y="2802467"/>
                </a:lnTo>
                <a:lnTo>
                  <a:pt x="12191695" y="3721001"/>
                </a:lnTo>
                <a:lnTo>
                  <a:pt x="0" y="3721001"/>
                </a:lnTo>
                <a:lnTo>
                  <a:pt x="0" y="2233825"/>
                </a:lnTo>
                <a:lnTo>
                  <a:pt x="1" y="2233825"/>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F9533BB-14D2-A642-FBBE-4C366422A262}"/>
              </a:ext>
            </a:extLst>
          </p:cNvPr>
          <p:cNvSpPr>
            <a:spLocks noGrp="1"/>
          </p:cNvSpPr>
          <p:nvPr>
            <p:ph type="title"/>
          </p:nvPr>
        </p:nvSpPr>
        <p:spPr>
          <a:xfrm>
            <a:off x="636915" y="3928983"/>
            <a:ext cx="9182945" cy="1793390"/>
          </a:xfrm>
        </p:spPr>
        <p:txBody>
          <a:bodyPr vert="horz" lIns="91440" tIns="45720" rIns="91440" bIns="45720" rtlCol="0" anchor="b">
            <a:normAutofit/>
          </a:bodyPr>
          <a:lstStyle/>
          <a:p>
            <a:r>
              <a:rPr lang="en-US" sz="6600" b="0" i="0" kern="1200">
                <a:solidFill>
                  <a:srgbClr val="EBEBEB"/>
                </a:solidFill>
                <a:latin typeface="+mj-lt"/>
                <a:ea typeface="+mj-ea"/>
                <a:cs typeface="+mj-cs"/>
              </a:rPr>
              <a:t>IDLR Week 2</a:t>
            </a:r>
          </a:p>
        </p:txBody>
      </p:sp>
      <p:sp>
        <p:nvSpPr>
          <p:cNvPr id="4" name="Footer Placeholder 3">
            <a:extLst>
              <a:ext uri="{FF2B5EF4-FFF2-40B4-BE49-F238E27FC236}">
                <a16:creationId xmlns:a16="http://schemas.microsoft.com/office/drawing/2014/main" id="{A6673AAD-52DC-608F-2251-81C23A996D71}"/>
              </a:ext>
            </a:extLst>
          </p:cNvPr>
          <p:cNvSpPr>
            <a:spLocks noGrp="1"/>
          </p:cNvSpPr>
          <p:nvPr>
            <p:ph type="ftr" sz="quarter" idx="11"/>
          </p:nvPr>
        </p:nvSpPr>
        <p:spPr>
          <a:xfrm rot="5400000">
            <a:off x="10036869" y="2139999"/>
            <a:ext cx="1689199" cy="304801"/>
          </a:xfrm>
        </p:spPr>
        <p:txBody>
          <a:bodyPr vert="horz" lIns="91440" tIns="45720" rIns="91440" bIns="45720" rtlCol="0" anchor="b">
            <a:normAutofit/>
          </a:bodyPr>
          <a:lstStyle/>
          <a:p>
            <a:pPr defTabSz="914400">
              <a:lnSpc>
                <a:spcPct val="90000"/>
              </a:lnSpc>
              <a:spcAft>
                <a:spcPts val="600"/>
              </a:spcAft>
            </a:pPr>
            <a:r>
              <a:rPr lang="en-US" sz="900" b="0" i="0" kern="1200">
                <a:solidFill>
                  <a:schemeClr val="tx1">
                    <a:alpha val="60000"/>
                  </a:schemeClr>
                </a:solidFill>
                <a:latin typeface="+mn-lt"/>
                <a:ea typeface="+mn-ea"/>
                <a:cs typeface="+mn-cs"/>
              </a:rPr>
              <a:t>CSC485B SUNY Plattsburgh</a:t>
            </a:r>
          </a:p>
        </p:txBody>
      </p:sp>
    </p:spTree>
    <p:extLst>
      <p:ext uri="{BB962C8B-B14F-4D97-AF65-F5344CB8AC3E}">
        <p14:creationId xmlns:p14="http://schemas.microsoft.com/office/powerpoint/2010/main" val="156174642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9579-6BE4-4913-933C-80FEDAAD394F}"/>
              </a:ext>
            </a:extLst>
          </p:cNvPr>
          <p:cNvSpPr>
            <a:spLocks noGrp="1"/>
          </p:cNvSpPr>
          <p:nvPr>
            <p:ph type="title"/>
          </p:nvPr>
        </p:nvSpPr>
        <p:spPr>
          <a:xfrm>
            <a:off x="5282381" y="629266"/>
            <a:ext cx="4767471" cy="1641986"/>
          </a:xfrm>
        </p:spPr>
        <p:txBody>
          <a:bodyPr>
            <a:normAutofit/>
          </a:bodyPr>
          <a:lstStyle/>
          <a:p>
            <a:pPr>
              <a:lnSpc>
                <a:spcPct val="90000"/>
              </a:lnSpc>
            </a:pPr>
            <a:r>
              <a:rPr lang="en-US" sz="3600" dirty="0"/>
              <a:t>The Basics of Robot Kinematics….</a:t>
            </a:r>
          </a:p>
        </p:txBody>
      </p:sp>
      <p:pic>
        <p:nvPicPr>
          <p:cNvPr id="7" name="Picture 6" descr="Robot operating a machine">
            <a:extLst>
              <a:ext uri="{FF2B5EF4-FFF2-40B4-BE49-F238E27FC236}">
                <a16:creationId xmlns:a16="http://schemas.microsoft.com/office/drawing/2014/main" id="{8999BB34-4913-4F7E-5B73-789860502D78}"/>
              </a:ext>
            </a:extLst>
          </p:cNvPr>
          <p:cNvPicPr>
            <a:picLocks noChangeAspect="1"/>
          </p:cNvPicPr>
          <p:nvPr/>
        </p:nvPicPr>
        <p:blipFill rotWithShape="1">
          <a:blip r:embed="rId3"/>
          <a:srcRect l="25027" r="23106" b="1"/>
          <a:stretch/>
        </p:blipFill>
        <p:spPr>
          <a:xfrm>
            <a:off x="-1" y="10"/>
            <a:ext cx="4634680" cy="6857990"/>
          </a:xfrm>
          <a:prstGeom prst="rect">
            <a:avLst/>
          </a:prstGeom>
        </p:spPr>
      </p:pic>
      <p:sp>
        <p:nvSpPr>
          <p:cNvPr id="5" name="Slide Number Placeholder 4">
            <a:extLst>
              <a:ext uri="{FF2B5EF4-FFF2-40B4-BE49-F238E27FC236}">
                <a16:creationId xmlns:a16="http://schemas.microsoft.com/office/drawing/2014/main" id="{D97CEDD1-7370-C992-D64E-02F013E980F7}"/>
              </a:ext>
            </a:extLst>
          </p:cNvPr>
          <p:cNvSpPr>
            <a:spLocks noGrp="1"/>
          </p:cNvSpPr>
          <p:nvPr>
            <p:ph type="sldNum" sz="quarter" idx="12"/>
          </p:nvPr>
        </p:nvSpPr>
        <p:spPr>
          <a:xfrm>
            <a:off x="10352540" y="295729"/>
            <a:ext cx="838199" cy="767687"/>
          </a:xfrm>
        </p:spPr>
        <p:txBody>
          <a:bodyPr>
            <a:normAutofit/>
          </a:bodyPr>
          <a:lstStyle/>
          <a:p>
            <a:pPr>
              <a:spcAft>
                <a:spcPts val="600"/>
              </a:spcAft>
            </a:pPr>
            <a:fld id="{73B850FF-6169-4056-8077-06FFA93A5366}" type="slidenum">
              <a:rPr lang="en-US" smtClean="0"/>
              <a:pPr>
                <a:spcAft>
                  <a:spcPts val="600"/>
                </a:spcAft>
              </a:pPr>
              <a:t>3</a:t>
            </a:fld>
            <a:endParaRPr lang="en-US"/>
          </a:p>
        </p:txBody>
      </p:sp>
      <p:sp>
        <p:nvSpPr>
          <p:cNvPr id="4" name="Footer Placeholder 3">
            <a:extLst>
              <a:ext uri="{FF2B5EF4-FFF2-40B4-BE49-F238E27FC236}">
                <a16:creationId xmlns:a16="http://schemas.microsoft.com/office/drawing/2014/main" id="{6391725B-DF28-94BD-C35A-C087AE66B2C4}"/>
              </a:ext>
            </a:extLst>
          </p:cNvPr>
          <p:cNvSpPr>
            <a:spLocks noGrp="1"/>
          </p:cNvSpPr>
          <p:nvPr>
            <p:ph type="ftr" sz="quarter" idx="11"/>
          </p:nvPr>
        </p:nvSpPr>
        <p:spPr>
          <a:xfrm>
            <a:off x="636915" y="6355080"/>
            <a:ext cx="3422033" cy="304801"/>
          </a:xfrm>
        </p:spPr>
        <p:txBody>
          <a:bodyPr anchor="b">
            <a:normAutofit/>
          </a:bodyPr>
          <a:lstStyle/>
          <a:p>
            <a:pPr>
              <a:spcAft>
                <a:spcPts val="600"/>
              </a:spcAft>
            </a:pPr>
            <a:r>
              <a:rPr lang="en-US">
                <a:solidFill>
                  <a:schemeClr val="tx1">
                    <a:tint val="75000"/>
                  </a:schemeClr>
                </a:solidFill>
              </a:rPr>
              <a:t>CSC485B SUNY Plattsburgh</a:t>
            </a:r>
          </a:p>
        </p:txBody>
      </p:sp>
      <p:sp>
        <p:nvSpPr>
          <p:cNvPr id="3" name="Content Placeholder 2">
            <a:extLst>
              <a:ext uri="{FF2B5EF4-FFF2-40B4-BE49-F238E27FC236}">
                <a16:creationId xmlns:a16="http://schemas.microsoft.com/office/drawing/2014/main" id="{8EE6CC77-69CB-5156-BDAF-B79A0EE7ECB3}"/>
              </a:ext>
            </a:extLst>
          </p:cNvPr>
          <p:cNvSpPr>
            <a:spLocks noGrp="1"/>
          </p:cNvSpPr>
          <p:nvPr>
            <p:ph idx="1"/>
          </p:nvPr>
        </p:nvSpPr>
        <p:spPr>
          <a:xfrm>
            <a:off x="5282381" y="2438400"/>
            <a:ext cx="4767471" cy="3809999"/>
          </a:xfrm>
        </p:spPr>
        <p:txBody>
          <a:bodyPr>
            <a:normAutofit/>
          </a:bodyPr>
          <a:lstStyle/>
          <a:p>
            <a:r>
              <a:rPr lang="en-US" dirty="0"/>
              <a:t>Let’s walkthrough the “classical” way to do robot kinematics</a:t>
            </a:r>
          </a:p>
          <a:p>
            <a:pPr lvl="1"/>
            <a:r>
              <a:rPr lang="en-US" dirty="0"/>
              <a:t>First: Recall how big a radian is?</a:t>
            </a:r>
          </a:p>
          <a:p>
            <a:pPr lvl="2"/>
            <a:r>
              <a:rPr lang="en-US" dirty="0"/>
              <a:t>About 60 degrees. (2pi radians = 360 degrees….)</a:t>
            </a:r>
          </a:p>
          <a:p>
            <a:pPr lvl="2"/>
            <a:r>
              <a:rPr lang="en-US" dirty="0"/>
              <a:t>So a tenth of a radian is about 6 degrees</a:t>
            </a:r>
          </a:p>
          <a:p>
            <a:pPr lvl="1"/>
            <a:r>
              <a:rPr lang="en-US" dirty="0">
                <a:hlinkClick r:id="rId4"/>
              </a:rPr>
              <a:t>https://robotics-explained.com/</a:t>
            </a:r>
            <a:endParaRPr lang="en-US" dirty="0"/>
          </a:p>
        </p:txBody>
      </p:sp>
    </p:spTree>
    <p:extLst>
      <p:ext uri="{BB962C8B-B14F-4D97-AF65-F5344CB8AC3E}">
        <p14:creationId xmlns:p14="http://schemas.microsoft.com/office/powerpoint/2010/main" val="87507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C71AFD-970F-57D1-5C83-3A7F583D14DB}"/>
              </a:ext>
            </a:extLst>
          </p:cNvPr>
          <p:cNvSpPr>
            <a:spLocks noGrp="1"/>
          </p:cNvSpPr>
          <p:nvPr>
            <p:ph type="title"/>
          </p:nvPr>
        </p:nvSpPr>
        <p:spPr>
          <a:xfrm>
            <a:off x="648930" y="629266"/>
            <a:ext cx="5616217" cy="1622321"/>
          </a:xfrm>
        </p:spPr>
        <p:txBody>
          <a:bodyPr>
            <a:normAutofit/>
          </a:bodyPr>
          <a:lstStyle/>
          <a:p>
            <a:r>
              <a:rPr lang="en-US" dirty="0">
                <a:solidFill>
                  <a:srgbClr val="EBEBEB"/>
                </a:solidFill>
              </a:rPr>
              <a:t>The Exact Kinematics are Inexact</a:t>
            </a:r>
          </a:p>
        </p:txBody>
      </p:sp>
      <p:sp>
        <p:nvSpPr>
          <p:cNvPr id="14"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6" name="Freeform: Shape 15">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Picture 6">
            <a:extLst>
              <a:ext uri="{FF2B5EF4-FFF2-40B4-BE49-F238E27FC236}">
                <a16:creationId xmlns:a16="http://schemas.microsoft.com/office/drawing/2014/main" id="{7ED2D75B-A5C0-F436-0997-C469213F8DFE}"/>
              </a:ext>
            </a:extLst>
          </p:cNvPr>
          <p:cNvPicPr>
            <a:picLocks noChangeAspect="1"/>
          </p:cNvPicPr>
          <p:nvPr/>
        </p:nvPicPr>
        <p:blipFill>
          <a:blip r:embed="rId2"/>
          <a:stretch>
            <a:fillRect/>
          </a:stretch>
        </p:blipFill>
        <p:spPr>
          <a:xfrm>
            <a:off x="7222515" y="2772152"/>
            <a:ext cx="4623358" cy="1479474"/>
          </a:xfrm>
          <a:prstGeom prst="rect">
            <a:avLst/>
          </a:prstGeom>
          <a:effectLst/>
        </p:spPr>
      </p:pic>
      <p:sp>
        <p:nvSpPr>
          <p:cNvPr id="18" name="Rectangle 17">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87AE37DB-1E86-5F5E-A47D-7BEC74ACA3FD}"/>
              </a:ext>
            </a:extLst>
          </p:cNvPr>
          <p:cNvSpPr>
            <a:spLocks noGrp="1"/>
          </p:cNvSpPr>
          <p:nvPr>
            <p:ph type="sldNum" sz="quarter" idx="12"/>
          </p:nvPr>
        </p:nvSpPr>
        <p:spPr>
          <a:xfrm>
            <a:off x="10352540" y="295729"/>
            <a:ext cx="838199" cy="767687"/>
          </a:xfrm>
        </p:spPr>
        <p:txBody>
          <a:bodyPr>
            <a:normAutofit/>
          </a:bodyPr>
          <a:lstStyle/>
          <a:p>
            <a:pPr>
              <a:spcAft>
                <a:spcPts val="600"/>
              </a:spcAft>
            </a:pPr>
            <a:fld id="{73B850FF-6169-4056-8077-06FFA93A5366}" type="slidenum">
              <a:rPr lang="en-US">
                <a:solidFill>
                  <a:srgbClr val="FFFFFF"/>
                </a:solidFill>
              </a:rPr>
              <a:pPr>
                <a:spcAft>
                  <a:spcPts val="600"/>
                </a:spcAft>
              </a:pPr>
              <a:t>4</a:t>
            </a:fld>
            <a:endParaRPr lang="en-US">
              <a:solidFill>
                <a:srgbClr val="FFFFFF"/>
              </a:solidFill>
            </a:endParaRPr>
          </a:p>
        </p:txBody>
      </p:sp>
      <p:sp>
        <p:nvSpPr>
          <p:cNvPr id="3" name="Content Placeholder 2">
            <a:extLst>
              <a:ext uri="{FF2B5EF4-FFF2-40B4-BE49-F238E27FC236}">
                <a16:creationId xmlns:a16="http://schemas.microsoft.com/office/drawing/2014/main" id="{D89700FB-B2A8-85C2-CFE4-B2D49457C841}"/>
              </a:ext>
            </a:extLst>
          </p:cNvPr>
          <p:cNvSpPr>
            <a:spLocks noGrp="1"/>
          </p:cNvSpPr>
          <p:nvPr>
            <p:ph idx="1"/>
          </p:nvPr>
        </p:nvSpPr>
        <p:spPr>
          <a:xfrm>
            <a:off x="648931" y="2438400"/>
            <a:ext cx="5616216" cy="3785419"/>
          </a:xfrm>
        </p:spPr>
        <p:txBody>
          <a:bodyPr>
            <a:normAutofit fontScale="92500" lnSpcReduction="20000"/>
          </a:bodyPr>
          <a:lstStyle/>
          <a:p>
            <a:r>
              <a:rPr lang="en-US" sz="1700" dirty="0">
                <a:solidFill>
                  <a:srgbClr val="FFFFFF"/>
                </a:solidFill>
              </a:rPr>
              <a:t>Computing the kinematics might be “easy”</a:t>
            </a:r>
          </a:p>
          <a:p>
            <a:pPr lvl="1"/>
            <a:r>
              <a:rPr lang="en-US" sz="1700" dirty="0">
                <a:solidFill>
                  <a:srgbClr val="FFFFFF"/>
                </a:solidFill>
              </a:rPr>
              <a:t>But dimensions and joint parameters might not be known precisely!</a:t>
            </a:r>
          </a:p>
          <a:p>
            <a:pPr lvl="1"/>
            <a:r>
              <a:rPr lang="en-US" sz="1700" dirty="0">
                <a:solidFill>
                  <a:srgbClr val="FFFFFF"/>
                </a:solidFill>
              </a:rPr>
              <a:t>Industrial robots quote </a:t>
            </a:r>
            <a:r>
              <a:rPr lang="en-US" sz="1700" b="1" dirty="0">
                <a:solidFill>
                  <a:srgbClr val="FFFFFF"/>
                </a:solidFill>
              </a:rPr>
              <a:t>accuracy</a:t>
            </a:r>
            <a:r>
              <a:rPr lang="en-US" sz="1700" dirty="0">
                <a:solidFill>
                  <a:srgbClr val="FFFFFF"/>
                </a:solidFill>
              </a:rPr>
              <a:t> like 0.1mm, 0.01mm</a:t>
            </a:r>
          </a:p>
          <a:p>
            <a:pPr lvl="1"/>
            <a:r>
              <a:rPr lang="en-US" sz="1700" b="1" dirty="0">
                <a:solidFill>
                  <a:srgbClr val="FFFFFF"/>
                </a:solidFill>
              </a:rPr>
              <a:t>Repeatability</a:t>
            </a:r>
            <a:r>
              <a:rPr lang="en-US" sz="1700" dirty="0">
                <a:solidFill>
                  <a:srgbClr val="FFFFFF"/>
                </a:solidFill>
              </a:rPr>
              <a:t> is typically much better</a:t>
            </a:r>
          </a:p>
          <a:p>
            <a:pPr lvl="1"/>
            <a:r>
              <a:rPr lang="en-US" sz="1700" dirty="0">
                <a:solidFill>
                  <a:srgbClr val="FFFFFF"/>
                </a:solidFill>
              </a:rPr>
              <a:t>But: </a:t>
            </a:r>
            <a:r>
              <a:rPr lang="en-US" sz="1700" b="1" dirty="0">
                <a:solidFill>
                  <a:srgbClr val="FFFFFF"/>
                </a:solidFill>
              </a:rPr>
              <a:t>What is </a:t>
            </a:r>
            <a:r>
              <a:rPr lang="en-US" sz="1700" dirty="0">
                <a:solidFill>
                  <a:srgbClr val="FFFFFF"/>
                </a:solidFill>
              </a:rPr>
              <a:t>accuracy and repeatability?</a:t>
            </a:r>
          </a:p>
          <a:p>
            <a:pPr lvl="2"/>
            <a:r>
              <a:rPr lang="en-US" sz="1900" dirty="0">
                <a:solidFill>
                  <a:srgbClr val="FFFFFF"/>
                </a:solidFill>
              </a:rPr>
              <a:t>Other terms for repeatability are reproducibility or - slightly confusing - precision.</a:t>
            </a:r>
          </a:p>
          <a:p>
            <a:pPr lvl="2"/>
            <a:r>
              <a:rPr lang="en-US" sz="1700" dirty="0">
                <a:solidFill>
                  <a:srgbClr val="FFFFFF"/>
                </a:solidFill>
              </a:rPr>
              <a:t>Thanks to </a:t>
            </a:r>
            <a:r>
              <a:rPr lang="en-US" sz="1700" dirty="0">
                <a:solidFill>
                  <a:srgbClr val="FFFFFF"/>
                </a:solidFill>
                <a:hlinkClick r:id="rId3"/>
              </a:rPr>
              <a:t>https://xeryon.com/technology/understanding-precision/</a:t>
            </a:r>
            <a:endParaRPr lang="en-US" sz="1700" dirty="0">
              <a:solidFill>
                <a:srgbClr val="FFFFFF"/>
              </a:solidFill>
            </a:endParaRPr>
          </a:p>
          <a:p>
            <a:pPr marL="914400" lvl="2" indent="0">
              <a:buNone/>
            </a:pPr>
            <a:endParaRPr lang="en-US" sz="1700" dirty="0">
              <a:solidFill>
                <a:srgbClr val="FFFFFF"/>
              </a:solidFill>
            </a:endParaRPr>
          </a:p>
        </p:txBody>
      </p:sp>
      <p:sp>
        <p:nvSpPr>
          <p:cNvPr id="4" name="Footer Placeholder 3">
            <a:extLst>
              <a:ext uri="{FF2B5EF4-FFF2-40B4-BE49-F238E27FC236}">
                <a16:creationId xmlns:a16="http://schemas.microsoft.com/office/drawing/2014/main" id="{E16830ED-FABD-7315-3EE9-20A448EF233F}"/>
              </a:ext>
            </a:extLst>
          </p:cNvPr>
          <p:cNvSpPr>
            <a:spLocks noGrp="1"/>
          </p:cNvSpPr>
          <p:nvPr>
            <p:ph type="ftr" sz="quarter" idx="11"/>
          </p:nvPr>
        </p:nvSpPr>
        <p:spPr>
          <a:xfrm>
            <a:off x="636914" y="6355080"/>
            <a:ext cx="5669280" cy="304801"/>
          </a:xfrm>
        </p:spPr>
        <p:txBody>
          <a:bodyPr>
            <a:normAutofit/>
          </a:bodyPr>
          <a:lstStyle/>
          <a:p>
            <a:pPr>
              <a:spcAft>
                <a:spcPts val="600"/>
              </a:spcAft>
            </a:pPr>
            <a:r>
              <a:rPr lang="en-US">
                <a:solidFill>
                  <a:srgbClr val="FFFFFF">
                    <a:alpha val="60000"/>
                  </a:srgbClr>
                </a:solidFill>
              </a:rPr>
              <a:t>CSC485B SUNY Plattsburgh</a:t>
            </a:r>
          </a:p>
        </p:txBody>
      </p:sp>
    </p:spTree>
    <p:extLst>
      <p:ext uri="{BB962C8B-B14F-4D97-AF65-F5344CB8AC3E}">
        <p14:creationId xmlns:p14="http://schemas.microsoft.com/office/powerpoint/2010/main" val="6575031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00694-3612-8685-8E9B-1A3EEF02D1E4}"/>
              </a:ext>
            </a:extLst>
          </p:cNvPr>
          <p:cNvSpPr>
            <a:spLocks noGrp="1"/>
          </p:cNvSpPr>
          <p:nvPr>
            <p:ph type="title"/>
          </p:nvPr>
        </p:nvSpPr>
        <p:spPr>
          <a:xfrm>
            <a:off x="648931" y="629266"/>
            <a:ext cx="4166510" cy="1622321"/>
          </a:xfrm>
        </p:spPr>
        <p:txBody>
          <a:bodyPr>
            <a:normAutofit/>
          </a:bodyPr>
          <a:lstStyle/>
          <a:p>
            <a:pPr>
              <a:lnSpc>
                <a:spcPct val="90000"/>
              </a:lnSpc>
            </a:pPr>
            <a:r>
              <a:rPr lang="en-US" sz="3600">
                <a:solidFill>
                  <a:srgbClr val="EBEBEB"/>
                </a:solidFill>
              </a:rPr>
              <a:t>How Accurate and Repeatable?</a:t>
            </a:r>
          </a:p>
        </p:txBody>
      </p:sp>
      <p:sp>
        <p:nvSpPr>
          <p:cNvPr id="2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2"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Picture 6">
            <a:extLst>
              <a:ext uri="{FF2B5EF4-FFF2-40B4-BE49-F238E27FC236}">
                <a16:creationId xmlns:a16="http://schemas.microsoft.com/office/drawing/2014/main" id="{7ADB39D7-9D3C-7F8E-57BE-BB231BF01584}"/>
              </a:ext>
            </a:extLst>
          </p:cNvPr>
          <p:cNvPicPr>
            <a:picLocks noChangeAspect="1"/>
          </p:cNvPicPr>
          <p:nvPr/>
        </p:nvPicPr>
        <p:blipFill>
          <a:blip r:embed="rId2"/>
          <a:stretch>
            <a:fillRect/>
          </a:stretch>
        </p:blipFill>
        <p:spPr>
          <a:xfrm>
            <a:off x="5853712" y="2526263"/>
            <a:ext cx="6160154" cy="1678641"/>
          </a:xfrm>
          <a:prstGeom prst="rect">
            <a:avLst/>
          </a:prstGeom>
          <a:effectLst/>
        </p:spPr>
      </p:pic>
      <p:sp>
        <p:nvSpPr>
          <p:cNvPr id="23"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B7AA32C3-E65F-7801-0510-57EB586B4B50}"/>
              </a:ext>
            </a:extLst>
          </p:cNvPr>
          <p:cNvSpPr>
            <a:spLocks noGrp="1"/>
          </p:cNvSpPr>
          <p:nvPr>
            <p:ph type="sldNum" sz="quarter" idx="12"/>
          </p:nvPr>
        </p:nvSpPr>
        <p:spPr>
          <a:xfrm>
            <a:off x="10352540" y="295729"/>
            <a:ext cx="838199" cy="767687"/>
          </a:xfrm>
        </p:spPr>
        <p:txBody>
          <a:bodyPr>
            <a:normAutofit/>
          </a:bodyPr>
          <a:lstStyle/>
          <a:p>
            <a:pPr>
              <a:spcAft>
                <a:spcPts val="600"/>
              </a:spcAft>
            </a:pPr>
            <a:fld id="{73B850FF-6169-4056-8077-06FFA93A5366}" type="slidenum">
              <a:rPr lang="en-US">
                <a:solidFill>
                  <a:srgbClr val="FFFFFF"/>
                </a:solidFill>
              </a:rPr>
              <a:pPr>
                <a:spcAft>
                  <a:spcPts val="600"/>
                </a:spcAft>
              </a:pPr>
              <a:t>5</a:t>
            </a:fld>
            <a:endParaRPr lang="en-US">
              <a:solidFill>
                <a:srgbClr val="FFFFFF"/>
              </a:solidFill>
            </a:endParaRPr>
          </a:p>
        </p:txBody>
      </p:sp>
      <p:sp>
        <p:nvSpPr>
          <p:cNvPr id="3" name="Content Placeholder 2">
            <a:extLst>
              <a:ext uri="{FF2B5EF4-FFF2-40B4-BE49-F238E27FC236}">
                <a16:creationId xmlns:a16="http://schemas.microsoft.com/office/drawing/2014/main" id="{6AD6B204-12BA-4584-5FEF-A21CB9B7D04F}"/>
              </a:ext>
            </a:extLst>
          </p:cNvPr>
          <p:cNvSpPr>
            <a:spLocks noGrp="1"/>
          </p:cNvSpPr>
          <p:nvPr>
            <p:ph idx="1"/>
          </p:nvPr>
        </p:nvSpPr>
        <p:spPr>
          <a:xfrm>
            <a:off x="648931" y="2438400"/>
            <a:ext cx="4166509" cy="3785419"/>
          </a:xfrm>
        </p:spPr>
        <p:txBody>
          <a:bodyPr>
            <a:normAutofit/>
          </a:bodyPr>
          <a:lstStyle/>
          <a:p>
            <a:r>
              <a:rPr lang="en-US" dirty="0">
                <a:solidFill>
                  <a:srgbClr val="EBEBEB"/>
                </a:solidFill>
              </a:rPr>
              <a:t>Bots are pretty good although even 0.1mm won’t let you do fine assembly</a:t>
            </a:r>
          </a:p>
          <a:p>
            <a:r>
              <a:rPr lang="en-US" dirty="0">
                <a:solidFill>
                  <a:srgbClr val="EBEBEB"/>
                </a:solidFill>
              </a:rPr>
              <a:t>How good are humans?</a:t>
            </a:r>
          </a:p>
          <a:p>
            <a:pPr lvl="1"/>
            <a:r>
              <a:rPr lang="en-US" dirty="0">
                <a:solidFill>
                  <a:srgbClr val="EBEBEB"/>
                </a:solidFill>
              </a:rPr>
              <a:t>Let’s do an exercise.</a:t>
            </a:r>
          </a:p>
          <a:p>
            <a:pPr lvl="1"/>
            <a:r>
              <a:rPr lang="en-US" dirty="0">
                <a:solidFill>
                  <a:srgbClr val="EBEBEB"/>
                </a:solidFill>
              </a:rPr>
              <a:t>Thanks to: </a:t>
            </a:r>
            <a:r>
              <a:rPr lang="en-US" dirty="0">
                <a:solidFill>
                  <a:srgbClr val="EBEBEB"/>
                </a:solidFill>
                <a:hlinkClick r:id="rId3"/>
              </a:rPr>
              <a:t>https://www.southie.ai/robotics-myth-1-repeatability-and-accuracy</a:t>
            </a:r>
            <a:endParaRPr lang="en-US" dirty="0">
              <a:solidFill>
                <a:srgbClr val="EBEBEB"/>
              </a:solidFill>
            </a:endParaRPr>
          </a:p>
        </p:txBody>
      </p:sp>
      <p:sp>
        <p:nvSpPr>
          <p:cNvPr id="4" name="Footer Placeholder 3">
            <a:extLst>
              <a:ext uri="{FF2B5EF4-FFF2-40B4-BE49-F238E27FC236}">
                <a16:creationId xmlns:a16="http://schemas.microsoft.com/office/drawing/2014/main" id="{DE92FDF5-8576-8FA5-6750-E707BAF05FE7}"/>
              </a:ext>
            </a:extLst>
          </p:cNvPr>
          <p:cNvSpPr>
            <a:spLocks noGrp="1"/>
          </p:cNvSpPr>
          <p:nvPr>
            <p:ph type="ftr" sz="quarter" idx="11"/>
          </p:nvPr>
        </p:nvSpPr>
        <p:spPr>
          <a:xfrm>
            <a:off x="636914" y="6355080"/>
            <a:ext cx="4206240" cy="304801"/>
          </a:xfrm>
        </p:spPr>
        <p:txBody>
          <a:bodyPr>
            <a:normAutofit/>
          </a:bodyPr>
          <a:lstStyle/>
          <a:p>
            <a:pPr>
              <a:spcAft>
                <a:spcPts val="600"/>
              </a:spcAft>
            </a:pPr>
            <a:r>
              <a:rPr lang="en-US">
                <a:solidFill>
                  <a:srgbClr val="FFFFFF">
                    <a:alpha val="60000"/>
                  </a:srgbClr>
                </a:solidFill>
              </a:rPr>
              <a:t>CSC485B SUNY Plattsburgh</a:t>
            </a:r>
          </a:p>
        </p:txBody>
      </p:sp>
    </p:spTree>
    <p:extLst>
      <p:ext uri="{BB962C8B-B14F-4D97-AF65-F5344CB8AC3E}">
        <p14:creationId xmlns:p14="http://schemas.microsoft.com/office/powerpoint/2010/main" val="178632296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ADEC8-21A1-1CDD-B89D-F23ECA53524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6654CF1-5664-FA82-4570-52E79CDDA11C}"/>
              </a:ext>
            </a:extLst>
          </p:cNvPr>
          <p:cNvSpPr>
            <a:spLocks noGrp="1"/>
          </p:cNvSpPr>
          <p:nvPr>
            <p:ph idx="1"/>
          </p:nvPr>
        </p:nvSpPr>
        <p:spPr/>
        <p:txBody>
          <a:bodyPr/>
          <a:lstStyle/>
          <a:p>
            <a:pPr marL="0" indent="0">
              <a:buNone/>
            </a:pPr>
            <a:r>
              <a:rPr lang="en-US" i="1" dirty="0"/>
              <a:t>“Humans may have worse kinematic repeatability, but we have a larger basin of convergence when we interact with the environment and the task via sensing and control. The reason is that when we perform tasks, we do not rely on kinematics alone, but instead leverage several sensory modalities to collectively provide feedback during execution of the task. We continuously leverage our vision during execution (see visual </a:t>
            </a:r>
            <a:r>
              <a:rPr lang="en-US" i="1" dirty="0" err="1"/>
              <a:t>servoing</a:t>
            </a:r>
            <a:r>
              <a:rPr lang="en-US" i="1" dirty="0"/>
              <a:t>), exploit contact and physics with the environment, and reason in both our audio and haptic channels.”</a:t>
            </a:r>
          </a:p>
          <a:p>
            <a:pPr marL="0" indent="0">
              <a:buNone/>
            </a:pPr>
            <a:r>
              <a:rPr lang="en-US" i="1" dirty="0"/>
              <a:t>Jay Wong, Southie Autonomy</a:t>
            </a:r>
          </a:p>
          <a:p>
            <a:pPr marL="0" indent="0">
              <a:buNone/>
            </a:pPr>
            <a:r>
              <a:rPr lang="en-US" i="1" dirty="0"/>
              <a:t> </a:t>
            </a:r>
          </a:p>
        </p:txBody>
      </p:sp>
      <p:sp>
        <p:nvSpPr>
          <p:cNvPr id="4" name="Footer Placeholder 3">
            <a:extLst>
              <a:ext uri="{FF2B5EF4-FFF2-40B4-BE49-F238E27FC236}">
                <a16:creationId xmlns:a16="http://schemas.microsoft.com/office/drawing/2014/main" id="{7941E051-1A70-885D-1071-9D41CE4013E2}"/>
              </a:ext>
            </a:extLst>
          </p:cNvPr>
          <p:cNvSpPr>
            <a:spLocks noGrp="1"/>
          </p:cNvSpPr>
          <p:nvPr>
            <p:ph type="ftr" sz="quarter" idx="11"/>
          </p:nvPr>
        </p:nvSpPr>
        <p:spPr/>
        <p:txBody>
          <a:bodyPr/>
          <a:lstStyle/>
          <a:p>
            <a:r>
              <a:rPr lang="en-US"/>
              <a:t>CSC485B SUNY Plattsburgh</a:t>
            </a:r>
          </a:p>
        </p:txBody>
      </p:sp>
      <p:sp>
        <p:nvSpPr>
          <p:cNvPr id="5" name="Slide Number Placeholder 4">
            <a:extLst>
              <a:ext uri="{FF2B5EF4-FFF2-40B4-BE49-F238E27FC236}">
                <a16:creationId xmlns:a16="http://schemas.microsoft.com/office/drawing/2014/main" id="{AF80B0A1-945D-7F82-4A2B-B3BA15ACC3A8}"/>
              </a:ext>
            </a:extLst>
          </p:cNvPr>
          <p:cNvSpPr>
            <a:spLocks noGrp="1"/>
          </p:cNvSpPr>
          <p:nvPr>
            <p:ph type="sldNum" sz="quarter" idx="12"/>
          </p:nvPr>
        </p:nvSpPr>
        <p:spPr/>
        <p:txBody>
          <a:bodyPr/>
          <a:lstStyle/>
          <a:p>
            <a:fld id="{73B850FF-6169-4056-8077-06FFA93A5366}" type="slidenum">
              <a:rPr lang="en-US" smtClean="0"/>
              <a:t>6</a:t>
            </a:fld>
            <a:endParaRPr lang="en-US" dirty="0"/>
          </a:p>
        </p:txBody>
      </p:sp>
    </p:spTree>
    <p:extLst>
      <p:ext uri="{BB962C8B-B14F-4D97-AF65-F5344CB8AC3E}">
        <p14:creationId xmlns:p14="http://schemas.microsoft.com/office/powerpoint/2010/main" val="72288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03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5F1C00-D07F-DD35-B648-6A0070019DBA}"/>
              </a:ext>
            </a:extLst>
          </p:cNvPr>
          <p:cNvSpPr>
            <a:spLocks noGrp="1"/>
          </p:cNvSpPr>
          <p:nvPr>
            <p:ph type="title"/>
          </p:nvPr>
        </p:nvSpPr>
        <p:spPr>
          <a:xfrm>
            <a:off x="648931" y="629266"/>
            <a:ext cx="4166510" cy="1622321"/>
          </a:xfrm>
        </p:spPr>
        <p:txBody>
          <a:bodyPr>
            <a:normAutofit/>
          </a:bodyPr>
          <a:lstStyle/>
          <a:p>
            <a:r>
              <a:rPr lang="en-US">
                <a:solidFill>
                  <a:srgbClr val="EBEBEB"/>
                </a:solidFill>
              </a:rPr>
              <a:t>Another Dirty Secret…</a:t>
            </a:r>
          </a:p>
        </p:txBody>
      </p:sp>
      <p:sp>
        <p:nvSpPr>
          <p:cNvPr id="1040"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041" name="Freeform: Shape 103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026" name="Picture 2">
            <a:extLst>
              <a:ext uri="{FF2B5EF4-FFF2-40B4-BE49-F238E27FC236}">
                <a16:creationId xmlns:a16="http://schemas.microsoft.com/office/drawing/2014/main" id="{0CAABBB0-B2FF-4065-EF1E-8BB2CE0480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992" y="1766782"/>
            <a:ext cx="5449889" cy="3324432"/>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42" name="Rectangle 103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E1A67F24-AD63-96C4-A033-104105FE3546}"/>
              </a:ext>
            </a:extLst>
          </p:cNvPr>
          <p:cNvSpPr>
            <a:spLocks noGrp="1"/>
          </p:cNvSpPr>
          <p:nvPr>
            <p:ph type="sldNum" sz="quarter" idx="12"/>
          </p:nvPr>
        </p:nvSpPr>
        <p:spPr>
          <a:xfrm>
            <a:off x="10352540" y="295729"/>
            <a:ext cx="838199" cy="767687"/>
          </a:xfrm>
        </p:spPr>
        <p:txBody>
          <a:bodyPr>
            <a:normAutofit/>
          </a:bodyPr>
          <a:lstStyle/>
          <a:p>
            <a:pPr>
              <a:spcAft>
                <a:spcPts val="600"/>
              </a:spcAft>
            </a:pPr>
            <a:fld id="{73B850FF-6169-4056-8077-06FFA93A5366}" type="slidenum">
              <a:rPr lang="en-US">
                <a:solidFill>
                  <a:srgbClr val="FFFFFF"/>
                </a:solidFill>
              </a:rPr>
              <a:pPr>
                <a:spcAft>
                  <a:spcPts val="600"/>
                </a:spcAft>
              </a:pPr>
              <a:t>7</a:t>
            </a:fld>
            <a:endParaRPr lang="en-US">
              <a:solidFill>
                <a:srgbClr val="FFFFFF"/>
              </a:solidFill>
            </a:endParaRPr>
          </a:p>
        </p:txBody>
      </p:sp>
      <p:sp>
        <p:nvSpPr>
          <p:cNvPr id="3" name="Content Placeholder 2">
            <a:extLst>
              <a:ext uri="{FF2B5EF4-FFF2-40B4-BE49-F238E27FC236}">
                <a16:creationId xmlns:a16="http://schemas.microsoft.com/office/drawing/2014/main" id="{8FDB5DDD-815C-D360-06AF-FECDD6E67237}"/>
              </a:ext>
            </a:extLst>
          </p:cNvPr>
          <p:cNvSpPr>
            <a:spLocks noGrp="1"/>
          </p:cNvSpPr>
          <p:nvPr>
            <p:ph idx="1"/>
          </p:nvPr>
        </p:nvSpPr>
        <p:spPr>
          <a:xfrm>
            <a:off x="648931" y="2438400"/>
            <a:ext cx="4166509" cy="3785419"/>
          </a:xfrm>
        </p:spPr>
        <p:txBody>
          <a:bodyPr>
            <a:normAutofit fontScale="92500" lnSpcReduction="10000"/>
          </a:bodyPr>
          <a:lstStyle/>
          <a:p>
            <a:r>
              <a:rPr lang="en-US" dirty="0">
                <a:solidFill>
                  <a:srgbClr val="EBEBEB"/>
                </a:solidFill>
              </a:rPr>
              <a:t>A 10kg payload robot that quotes 0.1mm accuracy and 0.01mm repeatability </a:t>
            </a:r>
            <a:r>
              <a:rPr lang="en-US" b="1" dirty="0">
                <a:solidFill>
                  <a:srgbClr val="EBEBEB"/>
                </a:solidFill>
              </a:rPr>
              <a:t>only gives that under certain conditions</a:t>
            </a:r>
          </a:p>
          <a:p>
            <a:pPr lvl="1"/>
            <a:r>
              <a:rPr lang="en-US" dirty="0">
                <a:solidFill>
                  <a:srgbClr val="EBEBEB"/>
                </a:solidFill>
              </a:rPr>
              <a:t>What might those be?</a:t>
            </a:r>
          </a:p>
          <a:p>
            <a:pPr lvl="2"/>
            <a:r>
              <a:rPr lang="en-US" dirty="0">
                <a:solidFill>
                  <a:srgbClr val="EBEBEB"/>
                </a:solidFill>
              </a:rPr>
              <a:t>UR Demo…</a:t>
            </a:r>
          </a:p>
          <a:p>
            <a:pPr lvl="2"/>
            <a:r>
              <a:rPr lang="en-US" dirty="0">
                <a:solidFill>
                  <a:srgbClr val="EBEBEB"/>
                </a:solidFill>
              </a:rPr>
              <a:t>Payload and Envelope Location</a:t>
            </a:r>
          </a:p>
          <a:p>
            <a:pPr lvl="1"/>
            <a:r>
              <a:rPr lang="en-US" dirty="0">
                <a:solidFill>
                  <a:srgbClr val="EBEBEB"/>
                </a:solidFill>
              </a:rPr>
              <a:t>Interesting Study by Nikon: </a:t>
            </a:r>
            <a:r>
              <a:rPr lang="en-US" dirty="0">
                <a:solidFill>
                  <a:srgbClr val="EBEBEB"/>
                </a:solidFill>
                <a:hlinkClick r:id="rId3"/>
              </a:rPr>
              <a:t>https://us.v-cdn.net/6027406/uploads/editor/1v/3p4g3t9rl01s.pdf</a:t>
            </a:r>
            <a:endParaRPr lang="en-US" dirty="0">
              <a:solidFill>
                <a:srgbClr val="EBEBEB"/>
              </a:solidFill>
            </a:endParaRPr>
          </a:p>
          <a:p>
            <a:pPr lvl="1"/>
            <a:endParaRPr lang="en-US" dirty="0">
              <a:solidFill>
                <a:srgbClr val="EBEBEB"/>
              </a:solidFill>
            </a:endParaRPr>
          </a:p>
        </p:txBody>
      </p:sp>
      <p:sp>
        <p:nvSpPr>
          <p:cNvPr id="4" name="Footer Placeholder 3">
            <a:extLst>
              <a:ext uri="{FF2B5EF4-FFF2-40B4-BE49-F238E27FC236}">
                <a16:creationId xmlns:a16="http://schemas.microsoft.com/office/drawing/2014/main" id="{5ECBC08A-DDE6-D934-BD90-0A958949F22A}"/>
              </a:ext>
            </a:extLst>
          </p:cNvPr>
          <p:cNvSpPr>
            <a:spLocks noGrp="1"/>
          </p:cNvSpPr>
          <p:nvPr>
            <p:ph type="ftr" sz="quarter" idx="11"/>
          </p:nvPr>
        </p:nvSpPr>
        <p:spPr>
          <a:xfrm>
            <a:off x="636914" y="6355080"/>
            <a:ext cx="4206240" cy="304801"/>
          </a:xfrm>
        </p:spPr>
        <p:txBody>
          <a:bodyPr>
            <a:normAutofit/>
          </a:bodyPr>
          <a:lstStyle/>
          <a:p>
            <a:pPr>
              <a:spcAft>
                <a:spcPts val="600"/>
              </a:spcAft>
            </a:pPr>
            <a:r>
              <a:rPr lang="en-US">
                <a:solidFill>
                  <a:srgbClr val="FFFFFF">
                    <a:alpha val="60000"/>
                  </a:srgbClr>
                </a:solidFill>
              </a:rPr>
              <a:t>CSC485B SUNY Plattsburgh</a:t>
            </a:r>
          </a:p>
        </p:txBody>
      </p:sp>
      <p:sp>
        <p:nvSpPr>
          <p:cNvPr id="6" name="TextBox 5">
            <a:extLst>
              <a:ext uri="{FF2B5EF4-FFF2-40B4-BE49-F238E27FC236}">
                <a16:creationId xmlns:a16="http://schemas.microsoft.com/office/drawing/2014/main" id="{17921A15-8BE8-8447-4886-F77980E28F2E}"/>
              </a:ext>
            </a:extLst>
          </p:cNvPr>
          <p:cNvSpPr txBox="1"/>
          <p:nvPr/>
        </p:nvSpPr>
        <p:spPr>
          <a:xfrm>
            <a:off x="6611229" y="5253331"/>
            <a:ext cx="4277133" cy="923330"/>
          </a:xfrm>
          <a:prstGeom prst="rect">
            <a:avLst/>
          </a:prstGeom>
          <a:noFill/>
        </p:spPr>
        <p:txBody>
          <a:bodyPr wrap="none" rtlCol="0">
            <a:spAutoFit/>
          </a:bodyPr>
          <a:lstStyle/>
          <a:p>
            <a:pPr algn="ctr"/>
            <a:r>
              <a:rPr lang="en-US" dirty="0"/>
              <a:t>Pick Any Two!</a:t>
            </a:r>
          </a:p>
          <a:p>
            <a:pPr algn="ctr"/>
            <a:endParaRPr lang="en-US" dirty="0"/>
          </a:p>
          <a:p>
            <a:pPr algn="ctr"/>
            <a:r>
              <a:rPr lang="en-US" dirty="0"/>
              <a:t>(Reminiscent of Good, Fast, Cheap)</a:t>
            </a:r>
          </a:p>
        </p:txBody>
      </p:sp>
    </p:spTree>
    <p:extLst>
      <p:ext uri="{BB962C8B-B14F-4D97-AF65-F5344CB8AC3E}">
        <p14:creationId xmlns:p14="http://schemas.microsoft.com/office/powerpoint/2010/main" val="387441347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4C99-6EA2-2059-0347-AD695C950AE1}"/>
              </a:ext>
            </a:extLst>
          </p:cNvPr>
          <p:cNvSpPr>
            <a:spLocks noGrp="1"/>
          </p:cNvSpPr>
          <p:nvPr>
            <p:ph type="title"/>
          </p:nvPr>
        </p:nvSpPr>
        <p:spPr/>
        <p:txBody>
          <a:bodyPr/>
          <a:lstStyle/>
          <a:p>
            <a:r>
              <a:rPr lang="en-US" dirty="0"/>
              <a:t>So…</a:t>
            </a:r>
          </a:p>
        </p:txBody>
      </p:sp>
      <p:sp>
        <p:nvSpPr>
          <p:cNvPr id="3" name="Content Placeholder 2">
            <a:extLst>
              <a:ext uri="{FF2B5EF4-FFF2-40B4-BE49-F238E27FC236}">
                <a16:creationId xmlns:a16="http://schemas.microsoft.com/office/drawing/2014/main" id="{4CBCF1E9-4D0B-10D4-4828-75DEFD6216CD}"/>
              </a:ext>
            </a:extLst>
          </p:cNvPr>
          <p:cNvSpPr>
            <a:spLocks noGrp="1"/>
          </p:cNvSpPr>
          <p:nvPr>
            <p:ph idx="1"/>
          </p:nvPr>
        </p:nvSpPr>
        <p:spPr/>
        <p:txBody>
          <a:bodyPr/>
          <a:lstStyle/>
          <a:p>
            <a:r>
              <a:rPr lang="en-US" dirty="0"/>
              <a:t>Having a good base model for kinematics is fairly easy.</a:t>
            </a:r>
          </a:p>
          <a:p>
            <a:r>
              <a:rPr lang="en-US" dirty="0"/>
              <a:t>Having it be extremely accurate and potentially evolve over time or with temperature or payload is tricky</a:t>
            </a:r>
          </a:p>
          <a:p>
            <a:pPr lvl="1"/>
            <a:r>
              <a:rPr lang="en-US" dirty="0"/>
              <a:t>Robot manufacturers typically hardcode all sorts of tweaks into their controllers which </a:t>
            </a:r>
            <a:r>
              <a:rPr lang="en-US" sz="2000" b="1" dirty="0"/>
              <a:t>work if you are properly specifying payload and payload CG into the bot every time you pick something up!</a:t>
            </a:r>
          </a:p>
          <a:p>
            <a:r>
              <a:rPr lang="en-US" dirty="0"/>
              <a:t>Using ML to extract and tune corrections makes sense</a:t>
            </a:r>
          </a:p>
          <a:p>
            <a:r>
              <a:rPr lang="en-US" dirty="0"/>
              <a:t>Let’s run through Intel’s material!</a:t>
            </a:r>
          </a:p>
        </p:txBody>
      </p:sp>
      <p:sp>
        <p:nvSpPr>
          <p:cNvPr id="4" name="Footer Placeholder 3">
            <a:extLst>
              <a:ext uri="{FF2B5EF4-FFF2-40B4-BE49-F238E27FC236}">
                <a16:creationId xmlns:a16="http://schemas.microsoft.com/office/drawing/2014/main" id="{8101B228-D731-80D5-D72B-A406A6FB7EAF}"/>
              </a:ext>
            </a:extLst>
          </p:cNvPr>
          <p:cNvSpPr>
            <a:spLocks noGrp="1"/>
          </p:cNvSpPr>
          <p:nvPr>
            <p:ph type="ftr" sz="quarter" idx="11"/>
          </p:nvPr>
        </p:nvSpPr>
        <p:spPr/>
        <p:txBody>
          <a:bodyPr/>
          <a:lstStyle/>
          <a:p>
            <a:r>
              <a:rPr lang="en-US"/>
              <a:t>CSC485B SUNY Plattsburgh</a:t>
            </a:r>
          </a:p>
        </p:txBody>
      </p:sp>
      <p:sp>
        <p:nvSpPr>
          <p:cNvPr id="5" name="Slide Number Placeholder 4">
            <a:extLst>
              <a:ext uri="{FF2B5EF4-FFF2-40B4-BE49-F238E27FC236}">
                <a16:creationId xmlns:a16="http://schemas.microsoft.com/office/drawing/2014/main" id="{1E664919-486E-745E-B319-FDE85A955170}"/>
              </a:ext>
            </a:extLst>
          </p:cNvPr>
          <p:cNvSpPr>
            <a:spLocks noGrp="1"/>
          </p:cNvSpPr>
          <p:nvPr>
            <p:ph type="sldNum" sz="quarter" idx="12"/>
          </p:nvPr>
        </p:nvSpPr>
        <p:spPr/>
        <p:txBody>
          <a:bodyPr/>
          <a:lstStyle/>
          <a:p>
            <a:fld id="{73B850FF-6169-4056-8077-06FFA93A5366}" type="slidenum">
              <a:rPr lang="en-US" smtClean="0"/>
              <a:t>8</a:t>
            </a:fld>
            <a:endParaRPr lang="en-US" dirty="0"/>
          </a:p>
        </p:txBody>
      </p:sp>
    </p:spTree>
    <p:extLst>
      <p:ext uri="{BB962C8B-B14F-4D97-AF65-F5344CB8AC3E}">
        <p14:creationId xmlns:p14="http://schemas.microsoft.com/office/powerpoint/2010/main" val="663783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1071</TotalTime>
  <Words>460</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CSC485B Machine Learning for Robotics</vt:lpstr>
      <vt:lpstr>IDLR Week 2</vt:lpstr>
      <vt:lpstr>The Basics of Robot Kinematics….</vt:lpstr>
      <vt:lpstr>The Exact Kinematics are Inexact</vt:lpstr>
      <vt:lpstr>How Accurate and Repeatable?</vt:lpstr>
      <vt:lpstr>PowerPoint Presentation</vt:lpstr>
      <vt:lpstr>Another Dirty Secret…</vt:lpstr>
      <vt:lpstr>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CSC485B Machine Learning for Robotics</dc:title>
  <dc:creator>Ned Lecky</dc:creator>
  <cp:lastModifiedBy>Ned Lecky</cp:lastModifiedBy>
  <cp:revision>88</cp:revision>
  <dcterms:created xsi:type="dcterms:W3CDTF">2023-01-30T13:51:52Z</dcterms:created>
  <dcterms:modified xsi:type="dcterms:W3CDTF">2023-03-30T15:19:13Z</dcterms:modified>
</cp:coreProperties>
</file>