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256" r:id="rId2"/>
    <p:sldId id="277" r:id="rId3"/>
    <p:sldId id="308" r:id="rId4"/>
    <p:sldId id="309" r:id="rId5"/>
    <p:sldId id="312" r:id="rId6"/>
    <p:sldId id="310" r:id="rId7"/>
    <p:sldId id="313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dlecky/CSC485B/blob/main/CSC485_200_PartClassifierStudy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3/blob/main/03_classification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CSC485B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88767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 </a:t>
            </a:r>
            <a:r>
              <a:rPr lang="en-US" dirty="0">
                <a:solidFill>
                  <a:srgbClr val="FFFFFF"/>
                </a:solidFill>
              </a:rPr>
              <a:t>10</a:t>
            </a:r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pt-BR" dirty="0">
                <a:solidFill>
                  <a:srgbClr val="FFFFFF"/>
                </a:solidFill>
              </a:rPr>
              <a:t> Intro to Classification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72" y="4951170"/>
            <a:ext cx="1750353" cy="17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al Robots: Cobots Offer Game Changing Benefits - Allied Automation,  Inc.">
            <a:extLst>
              <a:ext uri="{FF2B5EF4-FFF2-40B4-BE49-F238E27FC236}">
                <a16:creationId xmlns:a16="http://schemas.microsoft.com/office/drawing/2014/main" id="{7EE64379-E3A7-53E3-7444-CEF394F4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5" y="3151511"/>
            <a:ext cx="4515243" cy="30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CC49-0CB9-8532-67A8-64E6A6C4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5220"/>
            <a:ext cx="9404723" cy="1400530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BC67E-2619-A3CA-DB6B-973A04106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7408124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2, …}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can define the integers to mean different classes of objects</a:t>
                </a:r>
              </a:p>
              <a:p>
                <a:pPr lvl="2"/>
                <a:r>
                  <a:rPr lang="en-US" dirty="0"/>
                  <a:t>{dog, cat}</a:t>
                </a:r>
              </a:p>
              <a:p>
                <a:pPr lvl="2"/>
                <a:r>
                  <a:rPr lang="en-US" dirty="0"/>
                  <a:t>{good part, bad part}</a:t>
                </a:r>
              </a:p>
              <a:p>
                <a:pPr lvl="2"/>
                <a:r>
                  <a:rPr lang="en-US" dirty="0"/>
                  <a:t>{good part, part with bent corner, part with hole in it}</a:t>
                </a:r>
              </a:p>
              <a:p>
                <a:r>
                  <a:rPr lang="en-US" dirty="0"/>
                  <a:t>We can use a regressor as a classifier, but it causes weird results</a:t>
                </a:r>
              </a:p>
              <a:p>
                <a:pPr lvl="1"/>
                <a:r>
                  <a:rPr lang="en-US" dirty="0"/>
                  <a:t>For example,  Square=0, Triangle=1, Circle=2</a:t>
                </a:r>
              </a:p>
              <a:p>
                <a:pPr lvl="2"/>
                <a:r>
                  <a:rPr lang="en-US" dirty="0"/>
                  <a:t>So something that is sort of a squarish circle gets called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triangle??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BC67E-2619-A3CA-DB6B-973A04106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7408124" cy="4195481"/>
              </a:xfrm>
              <a:blipFill>
                <a:blip r:embed="rId2"/>
                <a:stretch>
                  <a:fillRect l="-41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21A399C-1B79-BA94-9AA3-A4EF0754429C}"/>
              </a:ext>
            </a:extLst>
          </p:cNvPr>
          <p:cNvSpPr/>
          <p:nvPr/>
        </p:nvSpPr>
        <p:spPr>
          <a:xfrm>
            <a:off x="7231547" y="941350"/>
            <a:ext cx="115293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4AB236-8224-8D54-16A9-B6F0DBAA4FF8}"/>
              </a:ext>
            </a:extLst>
          </p:cNvPr>
          <p:cNvSpPr/>
          <p:nvPr/>
        </p:nvSpPr>
        <p:spPr>
          <a:xfrm>
            <a:off x="6417758" y="1064639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2BB77C-07EE-8E22-C17E-2CC62F944D43}"/>
              </a:ext>
            </a:extLst>
          </p:cNvPr>
          <p:cNvSpPr/>
          <p:nvPr/>
        </p:nvSpPr>
        <p:spPr>
          <a:xfrm>
            <a:off x="8384486" y="1064640"/>
            <a:ext cx="202464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y={0, 1, 2…}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7DD81D-2300-409D-8835-675BD5D0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E4B1B2-52CA-4445-8EC4-021EEE4D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292EA-F7D0-BF43-3D11-65497DA401AD}"/>
              </a:ext>
            </a:extLst>
          </p:cNvPr>
          <p:cNvSpPr/>
          <p:nvPr/>
        </p:nvSpPr>
        <p:spPr>
          <a:xfrm>
            <a:off x="8384486" y="5002251"/>
            <a:ext cx="1536128" cy="1471905"/>
          </a:xfrm>
          <a:prstGeom prst="roundRect">
            <a:avLst>
              <a:gd name="adj" fmla="val 35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a Triangle?</a:t>
            </a:r>
          </a:p>
        </p:txBody>
      </p:sp>
    </p:spTree>
    <p:extLst>
      <p:ext uri="{BB962C8B-B14F-4D97-AF65-F5344CB8AC3E}">
        <p14:creationId xmlns:p14="http://schemas.microsoft.com/office/powerpoint/2010/main" val="38102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9109-FBD1-ABC3-61CC-5EB92BE1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7630-9C2F-A0A1-78C1-6057E419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822359" cy="4195481"/>
          </a:xfrm>
        </p:spPr>
        <p:txBody>
          <a:bodyPr/>
          <a:lstStyle/>
          <a:p>
            <a:r>
              <a:rPr lang="en-US" dirty="0"/>
              <a:t>Use multiple single-output regressors</a:t>
            </a:r>
          </a:p>
          <a:p>
            <a:r>
              <a:rPr lang="en-US" dirty="0"/>
              <a:t>Y = [y1, y2, y3]</a:t>
            </a:r>
          </a:p>
          <a:p>
            <a:pPr lvl="1"/>
            <a:r>
              <a:rPr lang="en-US" dirty="0"/>
              <a:t>Hopefully only one is True</a:t>
            </a:r>
          </a:p>
          <a:p>
            <a:pPr lvl="1"/>
            <a:r>
              <a:rPr lang="en-US" dirty="0"/>
              <a:t>“One-hot” encoding</a:t>
            </a:r>
          </a:p>
          <a:p>
            <a:r>
              <a:rPr lang="en-US" dirty="0"/>
              <a:t>And then we can make a wrapper</a:t>
            </a:r>
          </a:p>
          <a:p>
            <a:pPr lvl="1"/>
            <a:r>
              <a:rPr lang="en-US" dirty="0"/>
              <a:t>Return int indicating which </a:t>
            </a:r>
            <a:r>
              <a:rPr lang="en-US" dirty="0" err="1"/>
              <a:t>yn</a:t>
            </a:r>
            <a:r>
              <a:rPr lang="en-US" dirty="0"/>
              <a:t> has the strongest result</a:t>
            </a:r>
          </a:p>
          <a:p>
            <a:pPr lvl="2"/>
            <a:r>
              <a:rPr lang="en-US" dirty="0"/>
              <a:t>Voting</a:t>
            </a:r>
          </a:p>
          <a:p>
            <a:r>
              <a:rPr lang="en-US" dirty="0"/>
              <a:t>Classifier algorithms often just do this internally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92D67-F8B3-75EE-2D47-653D71E7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7DB45-78FB-C0F5-936E-391DCC6E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AE51A-5557-17EE-5C46-17AC18B24173}"/>
              </a:ext>
            </a:extLst>
          </p:cNvPr>
          <p:cNvSpPr/>
          <p:nvPr/>
        </p:nvSpPr>
        <p:spPr>
          <a:xfrm>
            <a:off x="6987290" y="1369961"/>
            <a:ext cx="115293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Square Detector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61EA70-848A-0E3A-0AE3-634438659386}"/>
              </a:ext>
            </a:extLst>
          </p:cNvPr>
          <p:cNvSpPr/>
          <p:nvPr/>
        </p:nvSpPr>
        <p:spPr>
          <a:xfrm>
            <a:off x="6173501" y="1493250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FDBE1B7-D130-24F6-7D03-79D6D2BD7315}"/>
              </a:ext>
            </a:extLst>
          </p:cNvPr>
          <p:cNvSpPr/>
          <p:nvPr/>
        </p:nvSpPr>
        <p:spPr>
          <a:xfrm>
            <a:off x="8140229" y="1493251"/>
            <a:ext cx="202464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y1={0, 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D1200-47C1-0441-BD66-F77FF36CBBD3}"/>
              </a:ext>
            </a:extLst>
          </p:cNvPr>
          <p:cNvSpPr/>
          <p:nvPr/>
        </p:nvSpPr>
        <p:spPr>
          <a:xfrm>
            <a:off x="6987290" y="2552280"/>
            <a:ext cx="115293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Triangle Detector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C17E6DE-9C25-A600-F778-1E171D648785}"/>
              </a:ext>
            </a:extLst>
          </p:cNvPr>
          <p:cNvSpPr/>
          <p:nvPr/>
        </p:nvSpPr>
        <p:spPr>
          <a:xfrm>
            <a:off x="6173501" y="2675569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62CDA9-4741-8549-9E19-AEAF458B3FB1}"/>
              </a:ext>
            </a:extLst>
          </p:cNvPr>
          <p:cNvSpPr/>
          <p:nvPr/>
        </p:nvSpPr>
        <p:spPr>
          <a:xfrm>
            <a:off x="8140229" y="2675570"/>
            <a:ext cx="202464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y2={0, 1}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6D79E-B9C2-62F2-1DFB-419A80F37340}"/>
              </a:ext>
            </a:extLst>
          </p:cNvPr>
          <p:cNvSpPr/>
          <p:nvPr/>
        </p:nvSpPr>
        <p:spPr>
          <a:xfrm>
            <a:off x="6987290" y="3663032"/>
            <a:ext cx="115293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Circle Detector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593156-99B2-CAE1-1881-BAE1954B3456}"/>
              </a:ext>
            </a:extLst>
          </p:cNvPr>
          <p:cNvSpPr/>
          <p:nvPr/>
        </p:nvSpPr>
        <p:spPr>
          <a:xfrm>
            <a:off x="6173501" y="3786321"/>
            <a:ext cx="106547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4CED50-05FF-523C-75DE-E8ACFA9F492F}"/>
              </a:ext>
            </a:extLst>
          </p:cNvPr>
          <p:cNvSpPr/>
          <p:nvPr/>
        </p:nvSpPr>
        <p:spPr>
          <a:xfrm>
            <a:off x="8140229" y="3786322"/>
            <a:ext cx="2024644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y3={0, 1}</a:t>
            </a:r>
          </a:p>
        </p:txBody>
      </p:sp>
    </p:spTree>
    <p:extLst>
      <p:ext uri="{BB962C8B-B14F-4D97-AF65-F5344CB8AC3E}">
        <p14:creationId xmlns:p14="http://schemas.microsoft.com/office/powerpoint/2010/main" val="250915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E662-E335-DCD3-3A9E-3F190972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Through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4711-5F6B-2FA3-6B57-874DB13C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experiment with some simple test data</a:t>
            </a:r>
          </a:p>
          <a:p>
            <a:r>
              <a:rPr lang="en-US" dirty="0">
                <a:hlinkClick r:id="rId2"/>
              </a:rPr>
              <a:t>https://github.com/nedlecky/CSC485B/blob/main/CSC485_200_PartClassifierStudy.ipynb</a:t>
            </a:r>
            <a:endParaRPr lang="en-US" dirty="0"/>
          </a:p>
          <a:p>
            <a:pPr lvl="1"/>
            <a:r>
              <a:rPr lang="en-US" dirty="0"/>
              <a:t>Synthesizing data…</a:t>
            </a:r>
          </a:p>
          <a:p>
            <a:pPr lvl="1"/>
            <a:r>
              <a:rPr lang="en-US" dirty="0"/>
              <a:t>Many different algorithms but mostly it’s</a:t>
            </a:r>
          </a:p>
          <a:p>
            <a:pPr lvl="2"/>
            <a:r>
              <a:rPr lang="en-US" dirty="0"/>
              <a:t>Regression-</a:t>
            </a:r>
            <a:r>
              <a:rPr lang="en-US" dirty="0" err="1"/>
              <a:t>ish</a:t>
            </a:r>
            <a:r>
              <a:rPr lang="en-US" dirty="0"/>
              <a:t>, and</a:t>
            </a:r>
          </a:p>
          <a:p>
            <a:pPr lvl="2"/>
            <a:r>
              <a:rPr lang="en-US" dirty="0" err="1"/>
              <a:t>DecisionTree-ish</a:t>
            </a:r>
            <a:endParaRPr lang="en-US" dirty="0"/>
          </a:p>
          <a:p>
            <a:pPr lvl="1"/>
            <a:r>
              <a:rPr lang="en-US" dirty="0"/>
              <a:t>Can we influence success by improving the data?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65AA-59AC-DBB7-D6D2-11EDE76E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EEB5-A2CD-648D-0245-10618A8D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586D-E36D-A75C-0C8E-8AA66BE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More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C297-DED1-1254-AD8B-93A85E41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78438" cy="4195481"/>
          </a:xfrm>
        </p:spPr>
        <p:txBody>
          <a:bodyPr/>
          <a:lstStyle/>
          <a:p>
            <a:r>
              <a:rPr lang="en-US" dirty="0"/>
              <a:t>How about the MNIST test data</a:t>
            </a:r>
          </a:p>
          <a:p>
            <a:r>
              <a:rPr lang="en-US" dirty="0"/>
              <a:t>70,000 handwritten characters</a:t>
            </a:r>
          </a:p>
          <a:p>
            <a:pPr lvl="1"/>
            <a:r>
              <a:rPr lang="en-US" dirty="0"/>
              <a:t>Segmented into 28x28 (784 pixel) squares</a:t>
            </a:r>
          </a:p>
          <a:p>
            <a:pPr lvl="1"/>
            <a:r>
              <a:rPr lang="en-US" dirty="0"/>
              <a:t>Our classifier X is</a:t>
            </a:r>
          </a:p>
          <a:p>
            <a:pPr lvl="2"/>
            <a:r>
              <a:rPr lang="en-US" dirty="0"/>
              <a:t>70000 x 784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20D87-EA21-62B2-8DE9-06747F2B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89125-2709-CE9A-1C4A-7E5F74EE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4092F-9BC2-2C23-EFD5-833DFD10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24" y="1174727"/>
            <a:ext cx="502990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CAC-6380-29FF-A628-B8C6D0C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Through the Book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69E8-0FC4-4705-0C34-217EC1DA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walk through </a:t>
            </a:r>
            <a:r>
              <a:rPr lang="en-US" dirty="0" err="1"/>
              <a:t>Ageron</a:t>
            </a:r>
            <a:r>
              <a:rPr lang="en-US" dirty="0"/>
              <a:t> Ch. 3 with the MNIST data</a:t>
            </a:r>
          </a:p>
          <a:p>
            <a:r>
              <a:rPr lang="en-US" dirty="0">
                <a:hlinkClick r:id="rId2"/>
              </a:rPr>
              <a:t>https://colab.research.google.com/github/ageron/handson-ml3/blob/main/03_classification.ipynb</a:t>
            </a:r>
            <a:endParaRPr lang="en-US" dirty="0"/>
          </a:p>
          <a:p>
            <a:r>
              <a:rPr lang="en-US" dirty="0"/>
              <a:t>The performance is pretty terrible, generally</a:t>
            </a:r>
          </a:p>
          <a:p>
            <a:r>
              <a:rPr lang="en-US" dirty="0"/>
              <a:t>How could we make it better?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C9753-A306-F47F-8DC4-24D2DC70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43B27-2E88-F10D-7DE0-A9EA9274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3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4CF5-0E57-1B6E-71ED-1C7C4E24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Features than Individual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875A-0771-6D97-40F2-E1D31DE8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859796" cy="4195481"/>
          </a:xfrm>
        </p:spPr>
        <p:txBody>
          <a:bodyPr/>
          <a:lstStyle/>
          <a:p>
            <a:r>
              <a:rPr lang="en-US" dirty="0"/>
              <a:t>Maybe we compute a much smaller set of (more invariant) features</a:t>
            </a:r>
          </a:p>
          <a:p>
            <a:r>
              <a:rPr lang="en-US" dirty="0"/>
              <a:t>Start looking at black/white ratios in each grid and their ratios</a:t>
            </a:r>
          </a:p>
          <a:p>
            <a:pPr lvl="1"/>
            <a:r>
              <a:rPr lang="en-US" dirty="0" err="1"/>
              <a:t>LEOcr</a:t>
            </a:r>
            <a:r>
              <a:rPr lang="en-US" dirty="0"/>
              <a:t>!</a:t>
            </a:r>
          </a:p>
          <a:p>
            <a:r>
              <a:rPr lang="en-US" dirty="0"/>
              <a:t>Feature Extraction and Dimensionality Reduction are coming in our course!!</a:t>
            </a:r>
          </a:p>
          <a:p>
            <a:r>
              <a:rPr lang="en-US" dirty="0"/>
              <a:t>Image Reduction, too!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B7122-EDF7-BD84-9991-61DE537F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FF677-44A4-F7FA-03F8-067D3245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0363E-074E-4742-F0AA-7F89E9A59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1" t="10048" r="7887" b="8742"/>
          <a:stretch/>
        </p:blipFill>
        <p:spPr>
          <a:xfrm>
            <a:off x="6572249" y="2228850"/>
            <a:ext cx="2990851" cy="30384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5B5C2-BF5F-0A56-FCC1-DCA21B9AC494}"/>
              </a:ext>
            </a:extLst>
          </p:cNvPr>
          <p:cNvCxnSpPr/>
          <p:nvPr/>
        </p:nvCxnSpPr>
        <p:spPr>
          <a:xfrm>
            <a:off x="5591175" y="2953929"/>
            <a:ext cx="4724400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DF5D9C-4FB1-10FB-4924-8BDC169543E5}"/>
              </a:ext>
            </a:extLst>
          </p:cNvPr>
          <p:cNvCxnSpPr/>
          <p:nvPr/>
        </p:nvCxnSpPr>
        <p:spPr>
          <a:xfrm>
            <a:off x="5591175" y="3705863"/>
            <a:ext cx="4724400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1204F1-F9E6-7C9B-3142-F50A9C3EC609}"/>
              </a:ext>
            </a:extLst>
          </p:cNvPr>
          <p:cNvCxnSpPr/>
          <p:nvPr/>
        </p:nvCxnSpPr>
        <p:spPr>
          <a:xfrm>
            <a:off x="5591175" y="4492068"/>
            <a:ext cx="4724400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DFF3B1-EB67-E5F8-CBAB-77DDF988EED8}"/>
              </a:ext>
            </a:extLst>
          </p:cNvPr>
          <p:cNvCxnSpPr>
            <a:cxnSpLocks/>
          </p:cNvCxnSpPr>
          <p:nvPr/>
        </p:nvCxnSpPr>
        <p:spPr>
          <a:xfrm>
            <a:off x="7953375" y="1752401"/>
            <a:ext cx="0" cy="3991371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D5A69-0E64-F939-0238-E037A1DB259B}"/>
              </a:ext>
            </a:extLst>
          </p:cNvPr>
          <p:cNvCxnSpPr>
            <a:cxnSpLocks/>
          </p:cNvCxnSpPr>
          <p:nvPr/>
        </p:nvCxnSpPr>
        <p:spPr>
          <a:xfrm>
            <a:off x="8746797" y="1752401"/>
            <a:ext cx="0" cy="3991371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FB2469-5A32-CB22-7894-55CAE700C856}"/>
              </a:ext>
            </a:extLst>
          </p:cNvPr>
          <p:cNvCxnSpPr>
            <a:cxnSpLocks/>
          </p:cNvCxnSpPr>
          <p:nvPr/>
        </p:nvCxnSpPr>
        <p:spPr>
          <a:xfrm>
            <a:off x="7236938" y="1752401"/>
            <a:ext cx="0" cy="3991371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4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FB5D-0962-B0A0-DFD3-99C7430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Or… if you’re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18A4-110B-B52F-3B41-E00A0F69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194829" cy="4195481"/>
          </a:xfrm>
        </p:spPr>
        <p:txBody>
          <a:bodyPr/>
          <a:lstStyle/>
          <a:p>
            <a:r>
              <a:rPr lang="en-US" dirty="0"/>
              <a:t>Keep the characters very different</a:t>
            </a:r>
          </a:p>
          <a:p>
            <a:pPr lvl="1"/>
            <a:r>
              <a:rPr lang="en-US" dirty="0"/>
              <a:t>OCR-A</a:t>
            </a:r>
          </a:p>
          <a:p>
            <a:pPr lvl="1"/>
            <a:r>
              <a:rPr lang="en-US" dirty="0"/>
              <a:t>Semi (for semiconductor industry)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975A4-A533-318C-72B1-AFD2F957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29CB1-47D3-AC44-D7FD-AE622DE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8B21B-9EA8-72DA-C98B-0458D6BB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509" y="1376160"/>
            <a:ext cx="4239217" cy="2905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F5E67-A28B-F93B-6426-815FB6BA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09" y="4523959"/>
            <a:ext cx="418205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0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853</TotalTime>
  <Words>432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Ion</vt:lpstr>
      <vt:lpstr>CSC485B Machine Learning for Robotics</vt:lpstr>
      <vt:lpstr>Classification</vt:lpstr>
      <vt:lpstr>A Common Fix</vt:lpstr>
      <vt:lpstr>Working Through Test Data</vt:lpstr>
      <vt:lpstr>Something More Complex</vt:lpstr>
      <vt:lpstr>Working Through the Book Example</vt:lpstr>
      <vt:lpstr>Better Features than Individual Pixels</vt:lpstr>
      <vt:lpstr>Or… if you’re printing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69</cp:revision>
  <dcterms:created xsi:type="dcterms:W3CDTF">2023-01-30T13:51:52Z</dcterms:created>
  <dcterms:modified xsi:type="dcterms:W3CDTF">2023-03-02T17:10:45Z</dcterms:modified>
</cp:coreProperties>
</file>