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3"/>
  </p:notesMasterIdLst>
  <p:sldIdLst>
    <p:sldId id="256" r:id="rId2"/>
    <p:sldId id="309" r:id="rId3"/>
    <p:sldId id="310" r:id="rId4"/>
    <p:sldId id="312" r:id="rId5"/>
    <p:sldId id="311" r:id="rId6"/>
    <p:sldId id="313" r:id="rId7"/>
    <p:sldId id="314" r:id="rId8"/>
    <p:sldId id="315" r:id="rId9"/>
    <p:sldId id="316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Will Today’s ML Work?</a:t>
            </a:r>
          </a:p>
          <a:p>
            <a:pPr>
              <a:defRPr/>
            </a:pPr>
            <a:r>
              <a:rPr lang="en-US" dirty="0"/>
              <a:t>(Probably Not)</a:t>
            </a:r>
          </a:p>
        </c:rich>
      </c:tx>
      <c:layout>
        <c:manualLayout>
          <c:xMode val="edge"/>
          <c:yMode val="edge"/>
          <c:x val="0.2931415248105205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Problem is Too Complex</c:v>
                </c:pt>
                <c:pt idx="1">
                  <c:v>Solution is Too Complex</c:v>
                </c:pt>
                <c:pt idx="2">
                  <c:v>Needs Custom ML Algorithm</c:v>
                </c:pt>
                <c:pt idx="3">
                  <c:v>ML Library Provides a Solution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25</c:v>
                </c:pt>
                <c:pt idx="2">
                  <c:v>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4-4F25-8A4A-32B6301D369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dlecky/CSC485B/blob/main/CSC485_205_PartClassifierTest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omputer.org/csdl/journal/ec/2014/03/06832486/13rRUEgs2x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nvrg.io/clustering-algorithm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ron/handson-ml3/blob/main/09_unsupervised_learning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CSC485B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Machine Learning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1856479"/>
            <a:ext cx="9781327" cy="887671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SUNY Plattsburgh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Dr. Ned Lecky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Class </a:t>
            </a:r>
            <a:r>
              <a:rPr lang="en-US" dirty="0">
                <a:solidFill>
                  <a:srgbClr val="FFFFFF"/>
                </a:solidFill>
              </a:rPr>
              <a:t>11</a:t>
            </a:r>
            <a:r>
              <a:rPr lang="en-US" sz="2000" dirty="0">
                <a:solidFill>
                  <a:srgbClr val="FFFFFF"/>
                </a:solidFill>
              </a:rPr>
              <a:t>- </a:t>
            </a:r>
            <a:r>
              <a:rPr lang="pt-BR" dirty="0">
                <a:solidFill>
                  <a:srgbClr val="FFFFFF"/>
                </a:solidFill>
              </a:rPr>
              <a:t> More on Classifiers, and Clustering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72" y="4951170"/>
            <a:ext cx="1750353" cy="17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al Robots: Cobots Offer Game Changing Benefits - Allied Automation,  Inc.">
            <a:extLst>
              <a:ext uri="{FF2B5EF4-FFF2-40B4-BE49-F238E27FC236}">
                <a16:creationId xmlns:a16="http://schemas.microsoft.com/office/drawing/2014/main" id="{7EE64379-E3A7-53E3-7444-CEF394F4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75" y="3151511"/>
            <a:ext cx="4515243" cy="300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87A-98E2-FB83-0B7B-FA829658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C0CF-2AFD-610C-F2D3-782C1DC3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your own real-world classification problem</a:t>
            </a:r>
          </a:p>
          <a:p>
            <a:pPr lvl="1"/>
            <a:r>
              <a:rPr lang="en-US" dirty="0"/>
              <a:t>Invent a (simple) problem</a:t>
            </a:r>
          </a:p>
          <a:p>
            <a:pPr lvl="1"/>
            <a:r>
              <a:rPr lang="en-US" dirty="0"/>
              <a:t>Generate synthetic data (or acquire something real)</a:t>
            </a:r>
          </a:p>
          <a:p>
            <a:pPr lvl="1"/>
            <a:r>
              <a:rPr lang="en-US" dirty="0"/>
              <a:t>Try different classifiers and adjust your data and approach until you are successful</a:t>
            </a:r>
          </a:p>
          <a:p>
            <a:r>
              <a:rPr lang="en-US" dirty="0"/>
              <a:t>Build your own real-world clustering problem </a:t>
            </a:r>
          </a:p>
          <a:p>
            <a:pPr lvl="1"/>
            <a:r>
              <a:rPr lang="en-US" dirty="0"/>
              <a:t>Invent a (simple) problem</a:t>
            </a:r>
          </a:p>
          <a:p>
            <a:pPr lvl="1"/>
            <a:r>
              <a:rPr lang="en-US" dirty="0"/>
              <a:t>Generate synthetic data (or acquire something real)</a:t>
            </a:r>
          </a:p>
          <a:p>
            <a:pPr lvl="1"/>
            <a:r>
              <a:rPr lang="en-US" dirty="0"/>
              <a:t>Try different clustering algorithms and adjust your data and approach until you are successful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891F2-DE31-8751-6413-DBCD16F5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0AFFA-D7E1-6D78-E192-5D4C67C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1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49DB-410F-E506-0593-8729B71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BC8E-5806-0F1F-4CC6-FB8B959C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Remember my pie chart and try to pick something that you believe will work</a:t>
            </a:r>
          </a:p>
          <a:p>
            <a:r>
              <a:rPr lang="en-US" dirty="0"/>
              <a:t>Picking your problem and generating or collecting your data is the bulk of the work here… the rest is using mostly off-the-shelf code!</a:t>
            </a:r>
          </a:p>
          <a:p>
            <a:r>
              <a:rPr lang="en-US" dirty="0"/>
              <a:t>If you use images, keep them small and low-res or you will fall into a deep hole</a:t>
            </a:r>
          </a:p>
          <a:p>
            <a:r>
              <a:rPr lang="en-US" dirty="0"/>
              <a:t>Classification Ideas</a:t>
            </a:r>
          </a:p>
          <a:p>
            <a:pPr lvl="1"/>
            <a:r>
              <a:rPr lang="en-US" dirty="0"/>
              <a:t>Words, language Identification, weather, …</a:t>
            </a:r>
          </a:p>
          <a:p>
            <a:pPr lvl="1"/>
            <a:r>
              <a:rPr lang="en-US" dirty="0"/>
              <a:t>Try to classify test and training data</a:t>
            </a:r>
          </a:p>
          <a:p>
            <a:r>
              <a:rPr lang="en-US" dirty="0"/>
              <a:t>Clustering Ideas</a:t>
            </a:r>
          </a:p>
          <a:p>
            <a:pPr lvl="1"/>
            <a:r>
              <a:rPr lang="en-US" dirty="0"/>
              <a:t>Look at measurements, scores, weather data</a:t>
            </a:r>
          </a:p>
          <a:p>
            <a:pPr lvl="1"/>
            <a:r>
              <a:rPr lang="en-US" dirty="0"/>
              <a:t>Try to find clusters of results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2313D-D0E6-0288-AFA7-2236F780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F9780-7D74-8567-182F-C139AB40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8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E662-E335-DCD3-3A9E-3F190972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Test Data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4711-5F6B-2FA3-6B57-874DB13C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data that is “really easy”</a:t>
            </a:r>
          </a:p>
          <a:p>
            <a:r>
              <a:rPr lang="en-US" dirty="0">
                <a:hlinkClick r:id="rId2"/>
              </a:rPr>
              <a:t>https://github.com/nedlecky/CSC485B/blob/main/CSC485_205_PartClassifierTest.ipynb</a:t>
            </a:r>
            <a:endParaRPr lang="en-US" dirty="0"/>
          </a:p>
          <a:p>
            <a:pPr lvl="1"/>
            <a:r>
              <a:rPr lang="en-US" dirty="0"/>
              <a:t>Four inputs</a:t>
            </a:r>
          </a:p>
          <a:p>
            <a:pPr lvl="1"/>
            <a:r>
              <a:rPr lang="en-US" dirty="0"/>
              <a:t>Three are identically random</a:t>
            </a:r>
          </a:p>
          <a:p>
            <a:pPr lvl="1"/>
            <a:r>
              <a:rPr lang="en-US" dirty="0"/>
              <a:t>One has the category “built in” in some obvious way</a:t>
            </a:r>
          </a:p>
          <a:p>
            <a:pPr lvl="2"/>
            <a:r>
              <a:rPr lang="en-US" dirty="0"/>
              <a:t>As itself</a:t>
            </a:r>
          </a:p>
          <a:p>
            <a:pPr lvl="2"/>
            <a:r>
              <a:rPr lang="en-US" dirty="0"/>
              <a:t>Or as some other int</a:t>
            </a:r>
          </a:p>
          <a:p>
            <a:pPr lvl="2"/>
            <a:r>
              <a:rPr lang="en-US" dirty="0"/>
              <a:t>Or the number is either 0, even, or odd per category</a:t>
            </a:r>
          </a:p>
          <a:p>
            <a:pPr lvl="2"/>
            <a:r>
              <a:rPr lang="en-US" dirty="0"/>
              <a:t>Or the number is either 2 digits, 3 digits, or 4 digits</a:t>
            </a:r>
          </a:p>
          <a:p>
            <a:r>
              <a:rPr lang="en-US" dirty="0"/>
              <a:t>What do we learn?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65AA-59AC-DBB7-D6D2-11EDE76E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8EEB5-A2CD-648D-0245-10618A8D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8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0F44-F93C-4B1F-92BC-6B886FA6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Lesson?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F55D6-F380-41DD-A42B-16537241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611E-8BE0-4443-817C-A90D2F89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69928F-3BA2-E202-B2EA-DB45F9E94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345583"/>
              </p:ext>
            </p:extLst>
          </p:nvPr>
        </p:nvGraphicFramePr>
        <p:xfrm>
          <a:off x="1590801" y="1300898"/>
          <a:ext cx="8120668" cy="3772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05BBE4-DAB7-3BA0-3B76-E79D512D6C98}"/>
              </a:ext>
            </a:extLst>
          </p:cNvPr>
          <p:cNvSpPr txBox="1"/>
          <p:nvPr/>
        </p:nvSpPr>
        <p:spPr>
          <a:xfrm>
            <a:off x="509048" y="5204953"/>
            <a:ext cx="558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and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Really only work if make sure our problem can be forced into simple math</a:t>
            </a:r>
          </a:p>
        </p:txBody>
      </p:sp>
    </p:spTree>
    <p:extLst>
      <p:ext uri="{BB962C8B-B14F-4D97-AF65-F5344CB8AC3E}">
        <p14:creationId xmlns:p14="http://schemas.microsoft.com/office/powerpoint/2010/main" val="60403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0F-5CDD-A541-AE74-429F9162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Don’t Give 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EB8F-7BDC-F365-4421-87989400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2% of the World’s Problems is a big accomplishment!</a:t>
            </a:r>
          </a:p>
          <a:p>
            <a:pPr lvl="1"/>
            <a:r>
              <a:rPr lang="en-US" dirty="0"/>
              <a:t>Ant the 8% that could be handled with a custom algorithm is low-hanging fruit</a:t>
            </a:r>
          </a:p>
          <a:p>
            <a:r>
              <a:rPr lang="en-US" dirty="0"/>
              <a:t>Just don’t spend too much time working on the other 90%!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C00F3-E831-B8FA-3FD5-4A48B613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51CC7-4EFA-173C-2FB8-1F895FE9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E30B-5467-4072-AD1A-463F8F70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Can </a:t>
            </a:r>
            <a:r>
              <a:rPr lang="en-US"/>
              <a:t>OCR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076B-3A42-4621-B8A2-A302F6BF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Check In!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1D54D-A7AE-4867-BEE9-E207D235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1C673-D167-42F0-BA6A-ED001376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7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66CB-1A42-13B3-5460-177E8206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9A55-B9E3-87DB-E018-35B2B3FFC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146659" cy="39613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We’ve been looking at Supervised Learning</a:t>
            </a:r>
          </a:p>
          <a:p>
            <a:pPr lvl="1"/>
            <a:r>
              <a:rPr lang="en-US" dirty="0"/>
              <a:t>Data provides example inputs with desired outputs</a:t>
            </a:r>
          </a:p>
          <a:p>
            <a:pPr lvl="1"/>
            <a:r>
              <a:rPr lang="en-US" dirty="0"/>
              <a:t>Can be used to train regression or classification models</a:t>
            </a:r>
          </a:p>
          <a:p>
            <a:r>
              <a:rPr lang="en-US" dirty="0"/>
              <a:t>How about unsupervised learning</a:t>
            </a:r>
          </a:p>
          <a:p>
            <a:pPr lvl="1"/>
            <a:r>
              <a:rPr lang="en-US" dirty="0"/>
              <a:t>Best example: clustering</a:t>
            </a:r>
          </a:p>
          <a:p>
            <a:pPr lvl="1"/>
            <a:r>
              <a:rPr lang="en-US" dirty="0"/>
              <a:t>At the left: One cluster? Two? Three?</a:t>
            </a:r>
          </a:p>
          <a:p>
            <a:pPr lvl="1"/>
            <a:r>
              <a:rPr lang="en-US" dirty="0"/>
              <a:t>AND: This is just 2-input data. Our algorithms will work with huge dimensions!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26018-0B10-9C34-B1FD-30C20F4A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35F4-1EDE-9DAD-6C81-E62E052B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7F181-F3C3-2B93-B73E-127DC8B1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61" y="1737280"/>
            <a:ext cx="449642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F122-8284-526F-C8FB-D3D77EA1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2165" cy="882745"/>
          </a:xfrm>
        </p:spPr>
        <p:txBody>
          <a:bodyPr/>
          <a:lstStyle/>
          <a:p>
            <a:r>
              <a:rPr lang="en-US" dirty="0"/>
              <a:t>Lots of Hard-Core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D406-7C46-A1E3-7C77-C02BB1DB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69" y="1335462"/>
            <a:ext cx="8946541" cy="13023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Survey of Clustering Algorithms for Big Data: Taxonomy and Empirical Analysis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https://www.computer.org/csdl/journal/ec/2014/03/06832486/13rRUEgs2xB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D115C-3CFF-D042-8438-7ADC81B7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BCC50-DAA3-1356-BBBC-4B88E1FF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C95ED-0BEF-65F3-C9E9-10B94D67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64" y="2942634"/>
            <a:ext cx="9524213" cy="35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2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86E3-3197-5887-DE96-4BCDF230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Clustering so BIG?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BE1E-7C27-2AEB-FD11-7C3F1ACF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Supervised learning is really more direct math, although</a:t>
            </a:r>
          </a:p>
          <a:p>
            <a:pPr lvl="1"/>
            <a:r>
              <a:rPr lang="en-US" dirty="0"/>
              <a:t>Training can be imprecise and heuristic which creates lots of variation (and academic papers)</a:t>
            </a:r>
          </a:p>
          <a:p>
            <a:r>
              <a:rPr lang="en-US" dirty="0"/>
              <a:t>Clustering and Unsupervised Learning is more heuristic</a:t>
            </a:r>
          </a:p>
          <a:p>
            <a:pPr lvl="1"/>
            <a:r>
              <a:rPr lang="en-US" dirty="0"/>
              <a:t>Methodologies and data analysis and trial-and-error</a:t>
            </a:r>
          </a:p>
          <a:p>
            <a:pPr lvl="1"/>
            <a:r>
              <a:rPr lang="en-US" dirty="0"/>
              <a:t>Fruitful area for many different approaches and techniques</a:t>
            </a:r>
          </a:p>
          <a:p>
            <a:pPr lvl="1"/>
            <a:r>
              <a:rPr lang="en-US" dirty="0"/>
              <a:t>No one “optimal” approach</a:t>
            </a:r>
          </a:p>
          <a:p>
            <a:pPr lvl="2"/>
            <a:r>
              <a:rPr lang="en-US" dirty="0"/>
              <a:t>The only way to know the best approach would be to know the answers!</a:t>
            </a:r>
          </a:p>
          <a:p>
            <a:r>
              <a:rPr lang="en-US" dirty="0"/>
              <a:t>The Beginners Guide to Clustering Algorithms and How to Apply Them in Python</a:t>
            </a:r>
          </a:p>
          <a:p>
            <a:pPr lvl="1"/>
            <a:r>
              <a:rPr lang="en-US" dirty="0">
                <a:hlinkClick r:id="rId2"/>
              </a:rPr>
              <a:t>https://cnvrg.io/clustering-algorithms/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F5AB3-A38A-C5A2-6390-F44FD2A4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C7444-5BFD-0419-F0FB-DA2188FB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2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FE0C-B507-92AD-F014-1FA30B80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Walk Through Ch. 9 </a:t>
            </a:r>
            <a:r>
              <a:rPr lang="en-US" dirty="0" err="1"/>
              <a:t>Geron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8C2A-B53A-5B16-8F31-0C5947E6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our book</a:t>
            </a:r>
          </a:p>
          <a:p>
            <a:pPr lvl="1"/>
            <a:r>
              <a:rPr lang="en-US" dirty="0">
                <a:hlinkClick r:id="rId2"/>
              </a:rPr>
              <a:t>https://github.com/ageron/handson-ml3/blob/main/09_unsupervised_learning.ipynb</a:t>
            </a:r>
            <a:endParaRPr lang="en-US" dirty="0"/>
          </a:p>
          <a:p>
            <a:r>
              <a:rPr lang="en-US" dirty="0"/>
              <a:t>There’s a huge amount here but we can get a flavor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DA6E4-3424-3274-E204-A7EBA51A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7521F-C8EB-8DBD-8D16-CF62FF8A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8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903</TotalTime>
  <Words>621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CSC485B Machine Learning for Robotics</vt:lpstr>
      <vt:lpstr>More Test Data Examples</vt:lpstr>
      <vt:lpstr>The Lesson?</vt:lpstr>
      <vt:lpstr>But Don’t Give Up!</vt:lpstr>
      <vt:lpstr>How Is the Can OCR Going?</vt:lpstr>
      <vt:lpstr>Clustering</vt:lpstr>
      <vt:lpstr>Lots of Hard-Core Computer Science</vt:lpstr>
      <vt:lpstr>Why Is Clustering so BIG?</vt:lpstr>
      <vt:lpstr>A Walk Through Ch. 9 Geron</vt:lpstr>
      <vt:lpstr>Next Assignment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73</cp:revision>
  <dcterms:created xsi:type="dcterms:W3CDTF">2023-01-30T13:51:52Z</dcterms:created>
  <dcterms:modified xsi:type="dcterms:W3CDTF">2023-03-07T16:38:23Z</dcterms:modified>
</cp:coreProperties>
</file>