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34"/>
  </p:notesMasterIdLst>
  <p:sldIdLst>
    <p:sldId id="256" r:id="rId2"/>
    <p:sldId id="356" r:id="rId3"/>
    <p:sldId id="357" r:id="rId4"/>
    <p:sldId id="358" r:id="rId5"/>
    <p:sldId id="359" r:id="rId6"/>
    <p:sldId id="360" r:id="rId7"/>
    <p:sldId id="361" r:id="rId8"/>
    <p:sldId id="363" r:id="rId9"/>
    <p:sldId id="362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38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38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5286F9-BD99-4D9F-8391-AAA4B7ADCD78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FAD49C8-13C0-43C1-8E19-69314F2A0F68}">
      <dgm:prSet/>
      <dgm:spPr/>
      <dgm:t>
        <a:bodyPr/>
        <a:lstStyle/>
        <a:p>
          <a:r>
            <a:rPr lang="en-US" b="0" i="0"/>
            <a:t>Vanishing Gradients / Exploding Gradients</a:t>
          </a:r>
          <a:endParaRPr lang="en-US"/>
        </a:p>
      </dgm:t>
    </dgm:pt>
    <dgm:pt modelId="{0C201E44-FA48-4668-A54D-491FA9B5F550}" type="parTrans" cxnId="{66FDBD6F-0D60-4E76-A8B7-B1F55B0106B4}">
      <dgm:prSet/>
      <dgm:spPr/>
      <dgm:t>
        <a:bodyPr/>
        <a:lstStyle/>
        <a:p>
          <a:endParaRPr lang="en-US"/>
        </a:p>
      </dgm:t>
    </dgm:pt>
    <dgm:pt modelId="{3DE05407-45FC-4650-B763-D18C38A48C3B}" type="sibTrans" cxnId="{66FDBD6F-0D60-4E76-A8B7-B1F55B0106B4}">
      <dgm:prSet/>
      <dgm:spPr/>
      <dgm:t>
        <a:bodyPr/>
        <a:lstStyle/>
        <a:p>
          <a:endParaRPr lang="en-US"/>
        </a:p>
      </dgm:t>
    </dgm:pt>
    <dgm:pt modelId="{F714CE15-5C96-4552-AD3C-8795BB5FFA0A}">
      <dgm:prSet/>
      <dgm:spPr/>
      <dgm:t>
        <a:bodyPr/>
        <a:lstStyle/>
        <a:p>
          <a:r>
            <a:rPr lang="en-US" b="0" i="0"/>
            <a:t>Training data volume may need to be large</a:t>
          </a:r>
          <a:endParaRPr lang="en-US"/>
        </a:p>
      </dgm:t>
    </dgm:pt>
    <dgm:pt modelId="{958AA83C-8452-424B-A6A9-FC2B34680C03}" type="parTrans" cxnId="{07488B5D-79E4-4EAE-A657-648BCE4C70A4}">
      <dgm:prSet/>
      <dgm:spPr/>
      <dgm:t>
        <a:bodyPr/>
        <a:lstStyle/>
        <a:p>
          <a:endParaRPr lang="en-US"/>
        </a:p>
      </dgm:t>
    </dgm:pt>
    <dgm:pt modelId="{73E48BAC-7AA1-4BE6-8B6A-F1AB04F542D9}" type="sibTrans" cxnId="{07488B5D-79E4-4EAE-A657-648BCE4C70A4}">
      <dgm:prSet/>
      <dgm:spPr/>
      <dgm:t>
        <a:bodyPr/>
        <a:lstStyle/>
        <a:p>
          <a:endParaRPr lang="en-US"/>
        </a:p>
      </dgm:t>
    </dgm:pt>
    <dgm:pt modelId="{0EB0653C-F866-4796-96CF-265ACBD9C75A}">
      <dgm:prSet/>
      <dgm:spPr/>
      <dgm:t>
        <a:bodyPr/>
        <a:lstStyle/>
        <a:p>
          <a:r>
            <a:rPr lang="en-US" b="0" i="0"/>
            <a:t>Training time… may be VERY slow</a:t>
          </a:r>
          <a:endParaRPr lang="en-US"/>
        </a:p>
      </dgm:t>
    </dgm:pt>
    <dgm:pt modelId="{1B1F2386-778B-40DC-B3ED-2523AB33AC25}" type="parTrans" cxnId="{B03C3E30-EA65-4D41-B6B2-0D5F71A52A3E}">
      <dgm:prSet/>
      <dgm:spPr/>
      <dgm:t>
        <a:bodyPr/>
        <a:lstStyle/>
        <a:p>
          <a:endParaRPr lang="en-US"/>
        </a:p>
      </dgm:t>
    </dgm:pt>
    <dgm:pt modelId="{C05D12F6-7F38-4FE9-B9EE-E65D90A3258D}" type="sibTrans" cxnId="{B03C3E30-EA65-4D41-B6B2-0D5F71A52A3E}">
      <dgm:prSet/>
      <dgm:spPr/>
      <dgm:t>
        <a:bodyPr/>
        <a:lstStyle/>
        <a:p>
          <a:endParaRPr lang="en-US"/>
        </a:p>
      </dgm:t>
    </dgm:pt>
    <dgm:pt modelId="{D0C97A29-256D-4ACA-8E2F-F3569B5F847D}">
      <dgm:prSet/>
      <dgm:spPr/>
      <dgm:t>
        <a:bodyPr/>
        <a:lstStyle/>
        <a:p>
          <a:r>
            <a:rPr lang="en-US" b="0" i="0"/>
            <a:t>Although execution time (forward) is usually quite fast</a:t>
          </a:r>
          <a:endParaRPr lang="en-US"/>
        </a:p>
      </dgm:t>
    </dgm:pt>
    <dgm:pt modelId="{F2D48A4D-AB79-4CC0-A876-A3BCEB7355A0}" type="parTrans" cxnId="{266C6BFC-4D53-4C9B-90B8-7ECF08FF6315}">
      <dgm:prSet/>
      <dgm:spPr/>
      <dgm:t>
        <a:bodyPr/>
        <a:lstStyle/>
        <a:p>
          <a:endParaRPr lang="en-US"/>
        </a:p>
      </dgm:t>
    </dgm:pt>
    <dgm:pt modelId="{E88848F8-9804-4997-9ACD-41181A525728}" type="sibTrans" cxnId="{266C6BFC-4D53-4C9B-90B8-7ECF08FF6315}">
      <dgm:prSet/>
      <dgm:spPr/>
      <dgm:t>
        <a:bodyPr/>
        <a:lstStyle/>
        <a:p>
          <a:endParaRPr lang="en-US"/>
        </a:p>
      </dgm:t>
    </dgm:pt>
    <dgm:pt modelId="{400D4F7B-3603-4402-AFA7-913B93E3590A}">
      <dgm:prSet/>
      <dgm:spPr/>
      <dgm:t>
        <a:bodyPr/>
        <a:lstStyle/>
        <a:p>
          <a:r>
            <a:rPr lang="en-US" b="0" i="0"/>
            <a:t>Risk of severe overfitting</a:t>
          </a:r>
          <a:endParaRPr lang="en-US"/>
        </a:p>
      </dgm:t>
    </dgm:pt>
    <dgm:pt modelId="{80B85A90-6AC3-47CC-8F7E-5ED122CEAA4C}" type="parTrans" cxnId="{FA1455BA-9F29-4B9F-983F-65B6809DE9F1}">
      <dgm:prSet/>
      <dgm:spPr/>
      <dgm:t>
        <a:bodyPr/>
        <a:lstStyle/>
        <a:p>
          <a:endParaRPr lang="en-US"/>
        </a:p>
      </dgm:t>
    </dgm:pt>
    <dgm:pt modelId="{5399FC46-588F-4646-8565-3B00399627A5}" type="sibTrans" cxnId="{FA1455BA-9F29-4B9F-983F-65B6809DE9F1}">
      <dgm:prSet/>
      <dgm:spPr/>
      <dgm:t>
        <a:bodyPr/>
        <a:lstStyle/>
        <a:p>
          <a:endParaRPr lang="en-US"/>
        </a:p>
      </dgm:t>
    </dgm:pt>
    <dgm:pt modelId="{C8550C23-AC4E-4AB9-8F8D-846298767F9B}" type="pres">
      <dgm:prSet presAssocID="{645286F9-BD99-4D9F-8391-AAA4B7ADCD78}" presName="linear" presStyleCnt="0">
        <dgm:presLayoutVars>
          <dgm:dir/>
          <dgm:animLvl val="lvl"/>
          <dgm:resizeHandles val="exact"/>
        </dgm:presLayoutVars>
      </dgm:prSet>
      <dgm:spPr/>
    </dgm:pt>
    <dgm:pt modelId="{A1B3D32C-64BA-41C9-A67F-739EF1A4FFFA}" type="pres">
      <dgm:prSet presAssocID="{2FAD49C8-13C0-43C1-8E19-69314F2A0F68}" presName="parentLin" presStyleCnt="0"/>
      <dgm:spPr/>
    </dgm:pt>
    <dgm:pt modelId="{12A10B58-7992-4D1E-933C-EC9894CF1832}" type="pres">
      <dgm:prSet presAssocID="{2FAD49C8-13C0-43C1-8E19-69314F2A0F68}" presName="parentLeftMargin" presStyleLbl="node1" presStyleIdx="0" presStyleCnt="4"/>
      <dgm:spPr/>
    </dgm:pt>
    <dgm:pt modelId="{5D2CD43E-F970-4C25-A5EF-A8589B4A065F}" type="pres">
      <dgm:prSet presAssocID="{2FAD49C8-13C0-43C1-8E19-69314F2A0F6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17C6858-7B6A-4E3E-80F8-66F523A6FCB8}" type="pres">
      <dgm:prSet presAssocID="{2FAD49C8-13C0-43C1-8E19-69314F2A0F68}" presName="negativeSpace" presStyleCnt="0"/>
      <dgm:spPr/>
    </dgm:pt>
    <dgm:pt modelId="{3B379DBC-6AE7-492E-B1AD-45E234B78B4E}" type="pres">
      <dgm:prSet presAssocID="{2FAD49C8-13C0-43C1-8E19-69314F2A0F68}" presName="childText" presStyleLbl="conFgAcc1" presStyleIdx="0" presStyleCnt="4">
        <dgm:presLayoutVars>
          <dgm:bulletEnabled val="1"/>
        </dgm:presLayoutVars>
      </dgm:prSet>
      <dgm:spPr/>
    </dgm:pt>
    <dgm:pt modelId="{675A4AD3-7006-48DF-B905-9BB989BA13DA}" type="pres">
      <dgm:prSet presAssocID="{3DE05407-45FC-4650-B763-D18C38A48C3B}" presName="spaceBetweenRectangles" presStyleCnt="0"/>
      <dgm:spPr/>
    </dgm:pt>
    <dgm:pt modelId="{6A41C902-B7E3-4586-A61D-93ADF7FD2565}" type="pres">
      <dgm:prSet presAssocID="{F714CE15-5C96-4552-AD3C-8795BB5FFA0A}" presName="parentLin" presStyleCnt="0"/>
      <dgm:spPr/>
    </dgm:pt>
    <dgm:pt modelId="{DE682A9C-1920-4DAF-9E1E-EBC62934C486}" type="pres">
      <dgm:prSet presAssocID="{F714CE15-5C96-4552-AD3C-8795BB5FFA0A}" presName="parentLeftMargin" presStyleLbl="node1" presStyleIdx="0" presStyleCnt="4"/>
      <dgm:spPr/>
    </dgm:pt>
    <dgm:pt modelId="{D0F2DEEE-943D-48B1-8F69-6D07E1CEE440}" type="pres">
      <dgm:prSet presAssocID="{F714CE15-5C96-4552-AD3C-8795BB5FFA0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EFF0152-BDF3-4C59-B034-8CD7EE78183F}" type="pres">
      <dgm:prSet presAssocID="{F714CE15-5C96-4552-AD3C-8795BB5FFA0A}" presName="negativeSpace" presStyleCnt="0"/>
      <dgm:spPr/>
    </dgm:pt>
    <dgm:pt modelId="{C99EAD0E-9F0E-412C-9653-D00FE1A49B39}" type="pres">
      <dgm:prSet presAssocID="{F714CE15-5C96-4552-AD3C-8795BB5FFA0A}" presName="childText" presStyleLbl="conFgAcc1" presStyleIdx="1" presStyleCnt="4">
        <dgm:presLayoutVars>
          <dgm:bulletEnabled val="1"/>
        </dgm:presLayoutVars>
      </dgm:prSet>
      <dgm:spPr/>
    </dgm:pt>
    <dgm:pt modelId="{B96935A7-33E5-4E0D-B31C-E7FC7201CEC4}" type="pres">
      <dgm:prSet presAssocID="{73E48BAC-7AA1-4BE6-8B6A-F1AB04F542D9}" presName="spaceBetweenRectangles" presStyleCnt="0"/>
      <dgm:spPr/>
    </dgm:pt>
    <dgm:pt modelId="{C0389C8D-6FE1-4A20-BD38-335ABCF0C186}" type="pres">
      <dgm:prSet presAssocID="{0EB0653C-F866-4796-96CF-265ACBD9C75A}" presName="parentLin" presStyleCnt="0"/>
      <dgm:spPr/>
    </dgm:pt>
    <dgm:pt modelId="{2BADDBBD-6497-46AC-96C6-D2DF65F07337}" type="pres">
      <dgm:prSet presAssocID="{0EB0653C-F866-4796-96CF-265ACBD9C75A}" presName="parentLeftMargin" presStyleLbl="node1" presStyleIdx="1" presStyleCnt="4"/>
      <dgm:spPr/>
    </dgm:pt>
    <dgm:pt modelId="{B182FE87-0ED4-4E28-A567-302D41EB88F0}" type="pres">
      <dgm:prSet presAssocID="{0EB0653C-F866-4796-96CF-265ACBD9C75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216AD82-E522-4FE5-BD24-D871AEFA74B9}" type="pres">
      <dgm:prSet presAssocID="{0EB0653C-F866-4796-96CF-265ACBD9C75A}" presName="negativeSpace" presStyleCnt="0"/>
      <dgm:spPr/>
    </dgm:pt>
    <dgm:pt modelId="{3B880512-08FA-439B-957B-1DD2B07C388A}" type="pres">
      <dgm:prSet presAssocID="{0EB0653C-F866-4796-96CF-265ACBD9C75A}" presName="childText" presStyleLbl="conFgAcc1" presStyleIdx="2" presStyleCnt="4">
        <dgm:presLayoutVars>
          <dgm:bulletEnabled val="1"/>
        </dgm:presLayoutVars>
      </dgm:prSet>
      <dgm:spPr/>
    </dgm:pt>
    <dgm:pt modelId="{0A3B903B-B51F-48A8-AFC4-A2AFD61D9800}" type="pres">
      <dgm:prSet presAssocID="{C05D12F6-7F38-4FE9-B9EE-E65D90A3258D}" presName="spaceBetweenRectangles" presStyleCnt="0"/>
      <dgm:spPr/>
    </dgm:pt>
    <dgm:pt modelId="{2DA4C87C-3A7D-4776-88A2-9F791317763F}" type="pres">
      <dgm:prSet presAssocID="{400D4F7B-3603-4402-AFA7-913B93E3590A}" presName="parentLin" presStyleCnt="0"/>
      <dgm:spPr/>
    </dgm:pt>
    <dgm:pt modelId="{4510B100-9D5B-4604-8551-4005961312D7}" type="pres">
      <dgm:prSet presAssocID="{400D4F7B-3603-4402-AFA7-913B93E3590A}" presName="parentLeftMargin" presStyleLbl="node1" presStyleIdx="2" presStyleCnt="4"/>
      <dgm:spPr/>
    </dgm:pt>
    <dgm:pt modelId="{702BF846-D7F6-412B-B9FD-FF926D4FF6CF}" type="pres">
      <dgm:prSet presAssocID="{400D4F7B-3603-4402-AFA7-913B93E3590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EB7E800-690F-45C5-9DB9-0C5E61CC7ADA}" type="pres">
      <dgm:prSet presAssocID="{400D4F7B-3603-4402-AFA7-913B93E3590A}" presName="negativeSpace" presStyleCnt="0"/>
      <dgm:spPr/>
    </dgm:pt>
    <dgm:pt modelId="{45DF8486-AFF5-4E71-BFEB-35B7447B7B85}" type="pres">
      <dgm:prSet presAssocID="{400D4F7B-3603-4402-AFA7-913B93E3590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03C3E30-EA65-4D41-B6B2-0D5F71A52A3E}" srcId="{645286F9-BD99-4D9F-8391-AAA4B7ADCD78}" destId="{0EB0653C-F866-4796-96CF-265ACBD9C75A}" srcOrd="2" destOrd="0" parTransId="{1B1F2386-778B-40DC-B3ED-2523AB33AC25}" sibTransId="{C05D12F6-7F38-4FE9-B9EE-E65D90A3258D}"/>
    <dgm:cxn modelId="{07488B5D-79E4-4EAE-A657-648BCE4C70A4}" srcId="{645286F9-BD99-4D9F-8391-AAA4B7ADCD78}" destId="{F714CE15-5C96-4552-AD3C-8795BB5FFA0A}" srcOrd="1" destOrd="0" parTransId="{958AA83C-8452-424B-A6A9-FC2B34680C03}" sibTransId="{73E48BAC-7AA1-4BE6-8B6A-F1AB04F542D9}"/>
    <dgm:cxn modelId="{66FDBD6F-0D60-4E76-A8B7-B1F55B0106B4}" srcId="{645286F9-BD99-4D9F-8391-AAA4B7ADCD78}" destId="{2FAD49C8-13C0-43C1-8E19-69314F2A0F68}" srcOrd="0" destOrd="0" parTransId="{0C201E44-FA48-4668-A54D-491FA9B5F550}" sibTransId="{3DE05407-45FC-4650-B763-D18C38A48C3B}"/>
    <dgm:cxn modelId="{4A6FBF5A-7E62-4283-B37E-179C7BB9595E}" type="presOf" srcId="{2FAD49C8-13C0-43C1-8E19-69314F2A0F68}" destId="{5D2CD43E-F970-4C25-A5EF-A8589B4A065F}" srcOrd="1" destOrd="0" presId="urn:microsoft.com/office/officeart/2005/8/layout/list1"/>
    <dgm:cxn modelId="{19D1E47F-6D6C-4DD6-BDCB-906BFE5A4584}" type="presOf" srcId="{F714CE15-5C96-4552-AD3C-8795BB5FFA0A}" destId="{DE682A9C-1920-4DAF-9E1E-EBC62934C486}" srcOrd="0" destOrd="0" presId="urn:microsoft.com/office/officeart/2005/8/layout/list1"/>
    <dgm:cxn modelId="{762A8989-E99D-46E1-AB93-106CB12F603A}" type="presOf" srcId="{400D4F7B-3603-4402-AFA7-913B93E3590A}" destId="{702BF846-D7F6-412B-B9FD-FF926D4FF6CF}" srcOrd="1" destOrd="0" presId="urn:microsoft.com/office/officeart/2005/8/layout/list1"/>
    <dgm:cxn modelId="{E189F5A2-1720-4546-8A30-77194CE252F6}" type="presOf" srcId="{0EB0653C-F866-4796-96CF-265ACBD9C75A}" destId="{2BADDBBD-6497-46AC-96C6-D2DF65F07337}" srcOrd="0" destOrd="0" presId="urn:microsoft.com/office/officeart/2005/8/layout/list1"/>
    <dgm:cxn modelId="{7DD1F4AE-DAF5-496F-A48C-5F6243F8DFD8}" type="presOf" srcId="{F714CE15-5C96-4552-AD3C-8795BB5FFA0A}" destId="{D0F2DEEE-943D-48B1-8F69-6D07E1CEE440}" srcOrd="1" destOrd="0" presId="urn:microsoft.com/office/officeart/2005/8/layout/list1"/>
    <dgm:cxn modelId="{FA1455BA-9F29-4B9F-983F-65B6809DE9F1}" srcId="{645286F9-BD99-4D9F-8391-AAA4B7ADCD78}" destId="{400D4F7B-3603-4402-AFA7-913B93E3590A}" srcOrd="3" destOrd="0" parTransId="{80B85A90-6AC3-47CC-8F7E-5ED122CEAA4C}" sibTransId="{5399FC46-588F-4646-8565-3B00399627A5}"/>
    <dgm:cxn modelId="{57151FBD-3E08-42EC-AC2D-572E58B06C90}" type="presOf" srcId="{D0C97A29-256D-4ACA-8E2F-F3569B5F847D}" destId="{3B880512-08FA-439B-957B-1DD2B07C388A}" srcOrd="0" destOrd="0" presId="urn:microsoft.com/office/officeart/2005/8/layout/list1"/>
    <dgm:cxn modelId="{1FBBF7CB-0A95-4290-A418-E2608E84CC0D}" type="presOf" srcId="{2FAD49C8-13C0-43C1-8E19-69314F2A0F68}" destId="{12A10B58-7992-4D1E-933C-EC9894CF1832}" srcOrd="0" destOrd="0" presId="urn:microsoft.com/office/officeart/2005/8/layout/list1"/>
    <dgm:cxn modelId="{E21A6ACD-F5E7-4B89-890A-5347B17262C1}" type="presOf" srcId="{645286F9-BD99-4D9F-8391-AAA4B7ADCD78}" destId="{C8550C23-AC4E-4AB9-8F8D-846298767F9B}" srcOrd="0" destOrd="0" presId="urn:microsoft.com/office/officeart/2005/8/layout/list1"/>
    <dgm:cxn modelId="{D079DDD0-81CE-49BE-98AC-A2EE4F160752}" type="presOf" srcId="{0EB0653C-F866-4796-96CF-265ACBD9C75A}" destId="{B182FE87-0ED4-4E28-A567-302D41EB88F0}" srcOrd="1" destOrd="0" presId="urn:microsoft.com/office/officeart/2005/8/layout/list1"/>
    <dgm:cxn modelId="{F0A4DAD5-0876-4B9E-93DF-0C03307C29BA}" type="presOf" srcId="{400D4F7B-3603-4402-AFA7-913B93E3590A}" destId="{4510B100-9D5B-4604-8551-4005961312D7}" srcOrd="0" destOrd="0" presId="urn:microsoft.com/office/officeart/2005/8/layout/list1"/>
    <dgm:cxn modelId="{266C6BFC-4D53-4C9B-90B8-7ECF08FF6315}" srcId="{0EB0653C-F866-4796-96CF-265ACBD9C75A}" destId="{D0C97A29-256D-4ACA-8E2F-F3569B5F847D}" srcOrd="0" destOrd="0" parTransId="{F2D48A4D-AB79-4CC0-A876-A3BCEB7355A0}" sibTransId="{E88848F8-9804-4997-9ACD-41181A525728}"/>
    <dgm:cxn modelId="{BA05E9D9-282A-4F05-B21C-45E0CE051E10}" type="presParOf" srcId="{C8550C23-AC4E-4AB9-8F8D-846298767F9B}" destId="{A1B3D32C-64BA-41C9-A67F-739EF1A4FFFA}" srcOrd="0" destOrd="0" presId="urn:microsoft.com/office/officeart/2005/8/layout/list1"/>
    <dgm:cxn modelId="{4159EFAF-26F7-4D44-A6D1-DC7B4B2C9126}" type="presParOf" srcId="{A1B3D32C-64BA-41C9-A67F-739EF1A4FFFA}" destId="{12A10B58-7992-4D1E-933C-EC9894CF1832}" srcOrd="0" destOrd="0" presId="urn:microsoft.com/office/officeart/2005/8/layout/list1"/>
    <dgm:cxn modelId="{0E0C93E2-5283-4B5D-892F-353F1E5B96AD}" type="presParOf" srcId="{A1B3D32C-64BA-41C9-A67F-739EF1A4FFFA}" destId="{5D2CD43E-F970-4C25-A5EF-A8589B4A065F}" srcOrd="1" destOrd="0" presId="urn:microsoft.com/office/officeart/2005/8/layout/list1"/>
    <dgm:cxn modelId="{697A35AF-7021-4391-811E-A9FC3E73CE0A}" type="presParOf" srcId="{C8550C23-AC4E-4AB9-8F8D-846298767F9B}" destId="{C17C6858-7B6A-4E3E-80F8-66F523A6FCB8}" srcOrd="1" destOrd="0" presId="urn:microsoft.com/office/officeart/2005/8/layout/list1"/>
    <dgm:cxn modelId="{C97351E3-AD84-4CFB-A893-6A4EBCDA4F21}" type="presParOf" srcId="{C8550C23-AC4E-4AB9-8F8D-846298767F9B}" destId="{3B379DBC-6AE7-492E-B1AD-45E234B78B4E}" srcOrd="2" destOrd="0" presId="urn:microsoft.com/office/officeart/2005/8/layout/list1"/>
    <dgm:cxn modelId="{5655A4A8-7617-41AF-B22C-93CDF8109BED}" type="presParOf" srcId="{C8550C23-AC4E-4AB9-8F8D-846298767F9B}" destId="{675A4AD3-7006-48DF-B905-9BB989BA13DA}" srcOrd="3" destOrd="0" presId="urn:microsoft.com/office/officeart/2005/8/layout/list1"/>
    <dgm:cxn modelId="{FDC056FB-126A-4A55-AC60-AA934D3CCFAB}" type="presParOf" srcId="{C8550C23-AC4E-4AB9-8F8D-846298767F9B}" destId="{6A41C902-B7E3-4586-A61D-93ADF7FD2565}" srcOrd="4" destOrd="0" presId="urn:microsoft.com/office/officeart/2005/8/layout/list1"/>
    <dgm:cxn modelId="{61A391B0-882A-4CD7-AF02-48C0388329F9}" type="presParOf" srcId="{6A41C902-B7E3-4586-A61D-93ADF7FD2565}" destId="{DE682A9C-1920-4DAF-9E1E-EBC62934C486}" srcOrd="0" destOrd="0" presId="urn:microsoft.com/office/officeart/2005/8/layout/list1"/>
    <dgm:cxn modelId="{8C5EBC25-0763-4BC0-AE3F-04F36356CB5D}" type="presParOf" srcId="{6A41C902-B7E3-4586-A61D-93ADF7FD2565}" destId="{D0F2DEEE-943D-48B1-8F69-6D07E1CEE440}" srcOrd="1" destOrd="0" presId="urn:microsoft.com/office/officeart/2005/8/layout/list1"/>
    <dgm:cxn modelId="{5D3368B2-743E-498C-B944-6110699F5842}" type="presParOf" srcId="{C8550C23-AC4E-4AB9-8F8D-846298767F9B}" destId="{3EFF0152-BDF3-4C59-B034-8CD7EE78183F}" srcOrd="5" destOrd="0" presId="urn:microsoft.com/office/officeart/2005/8/layout/list1"/>
    <dgm:cxn modelId="{2752FDE3-0B46-4C43-9E7B-53C9E614D747}" type="presParOf" srcId="{C8550C23-AC4E-4AB9-8F8D-846298767F9B}" destId="{C99EAD0E-9F0E-412C-9653-D00FE1A49B39}" srcOrd="6" destOrd="0" presId="urn:microsoft.com/office/officeart/2005/8/layout/list1"/>
    <dgm:cxn modelId="{BBDBD5BE-1813-425D-AF94-52D91563B01D}" type="presParOf" srcId="{C8550C23-AC4E-4AB9-8F8D-846298767F9B}" destId="{B96935A7-33E5-4E0D-B31C-E7FC7201CEC4}" srcOrd="7" destOrd="0" presId="urn:microsoft.com/office/officeart/2005/8/layout/list1"/>
    <dgm:cxn modelId="{03D5BB87-6373-468C-BAB1-2B7953E16AD1}" type="presParOf" srcId="{C8550C23-AC4E-4AB9-8F8D-846298767F9B}" destId="{C0389C8D-6FE1-4A20-BD38-335ABCF0C186}" srcOrd="8" destOrd="0" presId="urn:microsoft.com/office/officeart/2005/8/layout/list1"/>
    <dgm:cxn modelId="{51A2F1B1-74AE-4E5F-A1F3-37A5EC33CE04}" type="presParOf" srcId="{C0389C8D-6FE1-4A20-BD38-335ABCF0C186}" destId="{2BADDBBD-6497-46AC-96C6-D2DF65F07337}" srcOrd="0" destOrd="0" presId="urn:microsoft.com/office/officeart/2005/8/layout/list1"/>
    <dgm:cxn modelId="{6F327C1B-E21F-4BDE-AD77-F9D30C3D44F5}" type="presParOf" srcId="{C0389C8D-6FE1-4A20-BD38-335ABCF0C186}" destId="{B182FE87-0ED4-4E28-A567-302D41EB88F0}" srcOrd="1" destOrd="0" presId="urn:microsoft.com/office/officeart/2005/8/layout/list1"/>
    <dgm:cxn modelId="{181A1F35-8B66-45A4-AF8D-530058A09E93}" type="presParOf" srcId="{C8550C23-AC4E-4AB9-8F8D-846298767F9B}" destId="{6216AD82-E522-4FE5-BD24-D871AEFA74B9}" srcOrd="9" destOrd="0" presId="urn:microsoft.com/office/officeart/2005/8/layout/list1"/>
    <dgm:cxn modelId="{67D31556-DE90-470D-9716-DD200421EA53}" type="presParOf" srcId="{C8550C23-AC4E-4AB9-8F8D-846298767F9B}" destId="{3B880512-08FA-439B-957B-1DD2B07C388A}" srcOrd="10" destOrd="0" presId="urn:microsoft.com/office/officeart/2005/8/layout/list1"/>
    <dgm:cxn modelId="{D58F8B93-C1BF-4DE8-969D-9B6FC13022B0}" type="presParOf" srcId="{C8550C23-AC4E-4AB9-8F8D-846298767F9B}" destId="{0A3B903B-B51F-48A8-AFC4-A2AFD61D9800}" srcOrd="11" destOrd="0" presId="urn:microsoft.com/office/officeart/2005/8/layout/list1"/>
    <dgm:cxn modelId="{AC2AF7BC-B874-4BB4-AF23-51D930E7D6D9}" type="presParOf" srcId="{C8550C23-AC4E-4AB9-8F8D-846298767F9B}" destId="{2DA4C87C-3A7D-4776-88A2-9F791317763F}" srcOrd="12" destOrd="0" presId="urn:microsoft.com/office/officeart/2005/8/layout/list1"/>
    <dgm:cxn modelId="{3856E90F-ADFC-4B1F-9F4C-D2EE09AE06A7}" type="presParOf" srcId="{2DA4C87C-3A7D-4776-88A2-9F791317763F}" destId="{4510B100-9D5B-4604-8551-4005961312D7}" srcOrd="0" destOrd="0" presId="urn:microsoft.com/office/officeart/2005/8/layout/list1"/>
    <dgm:cxn modelId="{BE734535-1638-4171-8691-9EAD82452082}" type="presParOf" srcId="{2DA4C87C-3A7D-4776-88A2-9F791317763F}" destId="{702BF846-D7F6-412B-B9FD-FF926D4FF6CF}" srcOrd="1" destOrd="0" presId="urn:microsoft.com/office/officeart/2005/8/layout/list1"/>
    <dgm:cxn modelId="{3078A773-E08C-4592-B944-13CA92776A9B}" type="presParOf" srcId="{C8550C23-AC4E-4AB9-8F8D-846298767F9B}" destId="{EEB7E800-690F-45C5-9DB9-0C5E61CC7ADA}" srcOrd="13" destOrd="0" presId="urn:microsoft.com/office/officeart/2005/8/layout/list1"/>
    <dgm:cxn modelId="{A571C384-1FFD-4B7D-8CB9-AB1D12D9DD32}" type="presParOf" srcId="{C8550C23-AC4E-4AB9-8F8D-846298767F9B}" destId="{45DF8486-AFF5-4E71-BFEB-35B7447B7B8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79DBC-6AE7-492E-B1AD-45E234B78B4E}">
      <dsp:nvSpPr>
        <dsp:cNvPr id="0" name=""/>
        <dsp:cNvSpPr/>
      </dsp:nvSpPr>
      <dsp:spPr>
        <a:xfrm>
          <a:off x="0" y="1057162"/>
          <a:ext cx="649605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2CD43E-F970-4C25-A5EF-A8589B4A065F}">
      <dsp:nvSpPr>
        <dsp:cNvPr id="0" name=""/>
        <dsp:cNvSpPr/>
      </dsp:nvSpPr>
      <dsp:spPr>
        <a:xfrm>
          <a:off x="324802" y="835762"/>
          <a:ext cx="4547235" cy="442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Vanishing Gradients / Exploding Gradients</a:t>
          </a:r>
          <a:endParaRPr lang="en-US" sz="1500" kern="1200"/>
        </a:p>
      </dsp:txBody>
      <dsp:txXfrm>
        <a:off x="346418" y="857378"/>
        <a:ext cx="4504003" cy="399568"/>
      </dsp:txXfrm>
    </dsp:sp>
    <dsp:sp modelId="{C99EAD0E-9F0E-412C-9653-D00FE1A49B39}">
      <dsp:nvSpPr>
        <dsp:cNvPr id="0" name=""/>
        <dsp:cNvSpPr/>
      </dsp:nvSpPr>
      <dsp:spPr>
        <a:xfrm>
          <a:off x="0" y="1737562"/>
          <a:ext cx="649605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451605"/>
              <a:satOff val="-2211"/>
              <a:lumOff val="124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F2DEEE-943D-48B1-8F69-6D07E1CEE440}">
      <dsp:nvSpPr>
        <dsp:cNvPr id="0" name=""/>
        <dsp:cNvSpPr/>
      </dsp:nvSpPr>
      <dsp:spPr>
        <a:xfrm>
          <a:off x="324802" y="1516162"/>
          <a:ext cx="4547235" cy="442800"/>
        </a:xfrm>
        <a:prstGeom prst="roundRect">
          <a:avLst/>
        </a:prstGeom>
        <a:gradFill rotWithShape="0">
          <a:gsLst>
            <a:gs pos="0">
              <a:schemeClr val="accent2">
                <a:hueOff val="451605"/>
                <a:satOff val="-2211"/>
                <a:lumOff val="1242"/>
                <a:alphaOff val="0"/>
                <a:tint val="98000"/>
                <a:lumMod val="114000"/>
              </a:schemeClr>
            </a:gs>
            <a:gs pos="100000">
              <a:schemeClr val="accent2">
                <a:hueOff val="451605"/>
                <a:satOff val="-2211"/>
                <a:lumOff val="124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Training data volume may need to be large</a:t>
          </a:r>
          <a:endParaRPr lang="en-US" sz="1500" kern="1200"/>
        </a:p>
      </dsp:txBody>
      <dsp:txXfrm>
        <a:off x="346418" y="1537778"/>
        <a:ext cx="4504003" cy="399568"/>
      </dsp:txXfrm>
    </dsp:sp>
    <dsp:sp modelId="{3B880512-08FA-439B-957B-1DD2B07C388A}">
      <dsp:nvSpPr>
        <dsp:cNvPr id="0" name=""/>
        <dsp:cNvSpPr/>
      </dsp:nvSpPr>
      <dsp:spPr>
        <a:xfrm>
          <a:off x="0" y="2417962"/>
          <a:ext cx="649605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903209"/>
              <a:satOff val="-4421"/>
              <a:lumOff val="24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166" tIns="312420" rIns="50416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Although execution time (forward) is usually quite fast</a:t>
          </a:r>
          <a:endParaRPr lang="en-US" sz="1500" kern="1200"/>
        </a:p>
      </dsp:txBody>
      <dsp:txXfrm>
        <a:off x="0" y="2417962"/>
        <a:ext cx="6496050" cy="637875"/>
      </dsp:txXfrm>
    </dsp:sp>
    <dsp:sp modelId="{B182FE87-0ED4-4E28-A567-302D41EB88F0}">
      <dsp:nvSpPr>
        <dsp:cNvPr id="0" name=""/>
        <dsp:cNvSpPr/>
      </dsp:nvSpPr>
      <dsp:spPr>
        <a:xfrm>
          <a:off x="324802" y="2196562"/>
          <a:ext cx="4547235" cy="442800"/>
        </a:xfrm>
        <a:prstGeom prst="roundRect">
          <a:avLst/>
        </a:prstGeom>
        <a:gradFill rotWithShape="0">
          <a:gsLst>
            <a:gs pos="0">
              <a:schemeClr val="accent2">
                <a:hueOff val="903209"/>
                <a:satOff val="-4421"/>
                <a:lumOff val="2483"/>
                <a:alphaOff val="0"/>
                <a:tint val="98000"/>
                <a:lumMod val="114000"/>
              </a:schemeClr>
            </a:gs>
            <a:gs pos="100000">
              <a:schemeClr val="accent2">
                <a:hueOff val="903209"/>
                <a:satOff val="-4421"/>
                <a:lumOff val="248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Training time… may be VERY slow</a:t>
          </a:r>
          <a:endParaRPr lang="en-US" sz="1500" kern="1200"/>
        </a:p>
      </dsp:txBody>
      <dsp:txXfrm>
        <a:off x="346418" y="2218178"/>
        <a:ext cx="4504003" cy="399568"/>
      </dsp:txXfrm>
    </dsp:sp>
    <dsp:sp modelId="{45DF8486-AFF5-4E71-BFEB-35B7447B7B85}">
      <dsp:nvSpPr>
        <dsp:cNvPr id="0" name=""/>
        <dsp:cNvSpPr/>
      </dsp:nvSpPr>
      <dsp:spPr>
        <a:xfrm>
          <a:off x="0" y="3358237"/>
          <a:ext cx="649605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BF846-D7F6-412B-B9FD-FF926D4FF6CF}">
      <dsp:nvSpPr>
        <dsp:cNvPr id="0" name=""/>
        <dsp:cNvSpPr/>
      </dsp:nvSpPr>
      <dsp:spPr>
        <a:xfrm>
          <a:off x="324802" y="3136837"/>
          <a:ext cx="4547235" cy="442800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Risk of severe overfitting</a:t>
          </a:r>
          <a:endParaRPr lang="en-US" sz="1500" kern="1200"/>
        </a:p>
      </dsp:txBody>
      <dsp:txXfrm>
        <a:off x="346418" y="3158453"/>
        <a:ext cx="4504003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AB576-3C4B-4818-8AA4-97FC8EE79D0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C2151-2C99-4E8D-ABD0-08087D34A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79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E5AC-2EF0-4555-AC29-47A2893F2442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5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5BDE-DE48-4906-A290-73767EB595FE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6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A031-0AD7-4E0E-8DAC-B4E366270BDF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63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5A6C-98EC-4972-ABD3-E88CE4254514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2021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AE15-5221-4298-9948-566BB2D48149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89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9770-2E7A-4609-9D17-0DE2CA2222F0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60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0C3E-D960-4900-878F-474AA93797F1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76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861-E744-4B47-B227-A05186251D55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2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A572-63D4-4A4F-8F99-D7530B5F3559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7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041080" y="6474158"/>
            <a:ext cx="990599" cy="304799"/>
          </a:xfrm>
        </p:spPr>
        <p:txBody>
          <a:bodyPr/>
          <a:lstStyle/>
          <a:p>
            <a:fld id="{D511BB68-1BD3-45B2-9A3D-478090D99416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85" y="6474156"/>
            <a:ext cx="3859795" cy="304801"/>
          </a:xfrm>
        </p:spPr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0937" y="6090313"/>
            <a:ext cx="838199" cy="767687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4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DF8A-D383-472C-B676-89071ECC6FAA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2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28B9-AEC3-4AC7-A96B-C228F223C3DC}" type="datetime1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9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7386-AC50-4779-8BA0-C21410DCA21C}" type="datetime1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9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A086-C693-4256-BFC6-38BDA3DB83BD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4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7851-F9AA-480F-A5A7-8232F5DE193F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8C48-62C8-4EFC-BD62-1ED68DE99A58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5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CA98-C4A1-4DE7-801D-EC8534383335}" type="datetime1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7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6D4746-9BA7-4B4B-B721-0CBECA23DD9F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4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en.wikipedia.org/wiki/Softmax_fun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ageron/handson-ml3/blob/main/11_training_deep_neural_networks.ipynb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nn.html" TargetMode="External"/><Relationship Id="rId2" Type="http://schemas.openxmlformats.org/officeDocument/2006/relationships/hyperlink" Target="https://pytorch.org/docs/stable/optim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1FD8D8F-BAB6-0B7C-4376-D0C0C21ED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4149" y="4935673"/>
            <a:ext cx="4374379" cy="8614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SUNY Plattsburgh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Dr. Ned Lecky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Class 22: Deep Learning- What’s It All About? </a:t>
            </a:r>
          </a:p>
        </p:txBody>
      </p:sp>
      <p:sp>
        <p:nvSpPr>
          <p:cNvPr id="1056" name="Rectangle 1051">
            <a:extLst>
              <a:ext uri="{FF2B5EF4-FFF2-40B4-BE49-F238E27FC236}">
                <a16:creationId xmlns:a16="http://schemas.microsoft.com/office/drawing/2014/main" id="{D2CCF678-F0AD-4A72-8B6B-AC284AF5B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4320057" cy="5578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A71134-07A5-2DA9-8C41-75FA4D8BC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5707" y="4414557"/>
            <a:ext cx="1903653" cy="190365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4C9D9D-D11C-8E3A-5D9D-8898A213A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667" y="1363133"/>
            <a:ext cx="41148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>
                <a:solidFill>
                  <a:schemeClr val="bg1"/>
                </a:solidFill>
              </a:rPr>
              <a:t>CSC485B</a:t>
            </a:r>
            <a:br>
              <a:rPr lang="en-US" sz="5600" dirty="0">
                <a:solidFill>
                  <a:schemeClr val="bg1"/>
                </a:solidFill>
              </a:rPr>
            </a:br>
            <a:r>
              <a:rPr lang="en-US" sz="5600" dirty="0">
                <a:solidFill>
                  <a:schemeClr val="bg1"/>
                </a:solidFill>
              </a:rPr>
              <a:t>Machine Learning for Robotics</a:t>
            </a:r>
          </a:p>
        </p:txBody>
      </p:sp>
      <p:pic>
        <p:nvPicPr>
          <p:cNvPr id="7" name="Picture 2" descr="undefined">
            <a:extLst>
              <a:ext uri="{FF2B5EF4-FFF2-40B4-BE49-F238E27FC236}">
                <a16:creationId xmlns:a16="http://schemas.microsoft.com/office/drawing/2014/main" id="{34837296-E727-87F1-2614-973BFFE71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846" y="143130"/>
            <a:ext cx="4681533" cy="517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72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0DCD-47C1-8543-18EB-B5DC1705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ELU and SEMU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5FC35-F0AA-B87A-D18E-66092E9C1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864" y="1299412"/>
            <a:ext cx="5951841" cy="2668203"/>
          </a:xfrm>
        </p:spPr>
        <p:txBody>
          <a:bodyPr/>
          <a:lstStyle/>
          <a:p>
            <a:r>
              <a:rPr lang="en-US" dirty="0"/>
              <a:t>Exponential Linear Unit- introduced in 2015</a:t>
            </a:r>
          </a:p>
          <a:p>
            <a:pPr lvl="1"/>
            <a:r>
              <a:rPr lang="en-US" dirty="0"/>
              <a:t>2017 improvement: Scaled ELU</a:t>
            </a:r>
          </a:p>
          <a:p>
            <a:r>
              <a:rPr lang="en-US" dirty="0"/>
              <a:t>The math shows that a NN with all SELU activation will self-normalize</a:t>
            </a:r>
          </a:p>
          <a:p>
            <a:pPr lvl="1"/>
            <a:r>
              <a:rPr lang="en-US" dirty="0"/>
              <a:t>Output of each layer will tend to a mean of 0 and a </a:t>
            </a:r>
            <a:r>
              <a:rPr lang="en-US" dirty="0" err="1"/>
              <a:t>stddev</a:t>
            </a:r>
            <a:r>
              <a:rPr lang="en-US" dirty="0"/>
              <a:t> of 1 during training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056DF-EF21-5D7F-9E8E-B53670E2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25710-25FD-C65B-A681-72DE6263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773048-61CB-7532-DCB6-F61F0932D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836" y="347348"/>
            <a:ext cx="5515745" cy="35533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671D82-63F0-1BC6-1101-1F9D30CD9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701" y="3967615"/>
            <a:ext cx="5792008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41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737E1-B969-57DF-D775-3AA1E38B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Activations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A6CF7-2E35-DB5C-BAD2-ECBEE872E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647783" cy="4037395"/>
          </a:xfrm>
        </p:spPr>
        <p:txBody>
          <a:bodyPr/>
          <a:lstStyle/>
          <a:p>
            <a:r>
              <a:rPr lang="en-US" dirty="0"/>
              <a:t>Developed in the 205-2019 timeframe</a:t>
            </a:r>
          </a:p>
          <a:p>
            <a:r>
              <a:rPr lang="en-US" dirty="0"/>
              <a:t>Which to use</a:t>
            </a:r>
          </a:p>
          <a:p>
            <a:pPr lvl="1"/>
            <a:r>
              <a:rPr lang="en-US" dirty="0"/>
              <a:t>DOTA</a:t>
            </a:r>
          </a:p>
          <a:p>
            <a:pPr lvl="1"/>
            <a:r>
              <a:rPr lang="en-US" dirty="0" err="1"/>
              <a:t>ReLU</a:t>
            </a:r>
            <a:r>
              <a:rPr lang="en-US" dirty="0"/>
              <a:t> is a safe (fast) first bet</a:t>
            </a:r>
          </a:p>
          <a:p>
            <a:pPr lvl="1"/>
            <a:r>
              <a:rPr lang="en-US" dirty="0"/>
              <a:t>Swish and Mish are probably the best</a:t>
            </a:r>
          </a:p>
          <a:p>
            <a:pPr lvl="1"/>
            <a:r>
              <a:rPr lang="en-US" dirty="0" err="1"/>
              <a:t>LeakyReLU</a:t>
            </a:r>
            <a:r>
              <a:rPr lang="en-US" dirty="0"/>
              <a:t> is a faster compromise between </a:t>
            </a:r>
            <a:r>
              <a:rPr lang="en-US" dirty="0" err="1"/>
              <a:t>ReLU</a:t>
            </a:r>
            <a:r>
              <a:rPr lang="en-US" dirty="0"/>
              <a:t> and Swish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5E0C4-2AE2-2B85-3B3D-47AB06187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06F68-C962-8596-2E46-540F361E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C32D30-C5D9-C49D-ADDE-92EB35145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496" y="1761892"/>
            <a:ext cx="5658640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91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7EE30-56C7-444F-B334-AA097F3C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78D05-C142-CDC0-4E50-66D21AB36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33394"/>
            <a:ext cx="3859794" cy="4742816"/>
          </a:xfrm>
        </p:spPr>
        <p:txBody>
          <a:bodyPr/>
          <a:lstStyle/>
          <a:p>
            <a:r>
              <a:rPr lang="en-US" dirty="0"/>
              <a:t>He initialization gets your output variance looking like your input variance at the start</a:t>
            </a:r>
          </a:p>
          <a:p>
            <a:r>
              <a:rPr lang="en-US" dirty="0"/>
              <a:t>Everything can still go off the rails during training!!!</a:t>
            </a:r>
          </a:p>
          <a:p>
            <a:r>
              <a:rPr lang="en-US" dirty="0"/>
              <a:t>The math is a bit wonky since the layer needs to work forward AND backward for training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A4C99-984D-2EC0-0B8D-03747740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7271B-D4C3-2856-13F7-CD19052A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2F5F0-7DFC-82A8-55F4-E6EAD8A32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353" y="1347497"/>
            <a:ext cx="6468463" cy="474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8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7347-DFF1-A1BF-A5DC-3B17844F4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in Keras…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4F1DD-38A8-A5B9-402D-DE9D471BF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479884"/>
            <a:ext cx="3649162" cy="4768515"/>
          </a:xfrm>
        </p:spPr>
        <p:txBody>
          <a:bodyPr/>
          <a:lstStyle/>
          <a:p>
            <a:r>
              <a:rPr lang="en-US" dirty="0"/>
              <a:t>Make sense?</a:t>
            </a:r>
          </a:p>
          <a:p>
            <a:r>
              <a:rPr lang="en-US" dirty="0"/>
              <a:t>Wait- what’s </a:t>
            </a:r>
            <a:r>
              <a:rPr lang="en-US" dirty="0" err="1"/>
              <a:t>softmax</a:t>
            </a:r>
            <a:r>
              <a:rPr lang="en-US" dirty="0"/>
              <a:t>?</a:t>
            </a:r>
          </a:p>
          <a:p>
            <a:r>
              <a:rPr lang="en-US" dirty="0">
                <a:hlinkClick r:id="rId2"/>
              </a:rPr>
              <a:t>https://en.wikipedia.org/wiki/Softmax_function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Another trick… gradient clipping</a:t>
            </a:r>
          </a:p>
          <a:p>
            <a:pPr lvl="1"/>
            <a:r>
              <a:rPr lang="en-US" dirty="0"/>
              <a:t>Just limit the gradients to some max/min value during training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E8CE8-A102-4EC3-4BAB-B4B26D824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562B0-042F-B55E-EE4A-4361D2AE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89EED-FA82-9C4D-7F4E-25FBB345E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755" y="2490922"/>
            <a:ext cx="7177814" cy="27789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99DFA8-2FF0-55F7-0862-1EBC71D80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9195" y="5792616"/>
            <a:ext cx="6313609" cy="5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95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C3D79-8009-5596-3277-1F887126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OK, So Where Are We?</a:t>
            </a:r>
          </a:p>
        </p:txBody>
      </p:sp>
      <p:pic>
        <p:nvPicPr>
          <p:cNvPr id="7" name="Picture 6" descr="A calculus formula">
            <a:extLst>
              <a:ext uri="{FF2B5EF4-FFF2-40B4-BE49-F238E27FC236}">
                <a16:creationId xmlns:a16="http://schemas.microsoft.com/office/drawing/2014/main" id="{31A8A97A-A5FD-E6EB-3F94-4E50F994FE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86" r="16229" b="-1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8FF5B-B486-75AC-C665-299F27E6C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FCAC-4929-F614-D573-DD6F5DE1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8" y="2069432"/>
            <a:ext cx="4211053" cy="41789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Deep Learning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Lots of layers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Needs better activation functions (</a:t>
            </a:r>
            <a:r>
              <a:rPr lang="en-US" sz="1400" dirty="0" err="1"/>
              <a:t>LeakyReLU</a:t>
            </a:r>
            <a:r>
              <a:rPr lang="en-US" sz="1400" dirty="0"/>
              <a:t>, Mish, Swish, …)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Needs better initialization (He, …)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Batch Normalization (Rescaling layers) a good idea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Easy to do all of these in Keras or PyTorch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Run through Géron’s Chapter 11 sample code…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hlinkClick r:id="rId4"/>
              </a:rPr>
              <a:t>https://colab.research.google.com/github/ageron/handson-ml3/blob/main/11_training_deep_neural_networks.ipynb</a:t>
            </a:r>
            <a:endParaRPr lang="en-US" sz="1400" dirty="0"/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F60AB-3449-0DFA-5C66-44084820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5" y="6355080"/>
            <a:ext cx="3422033" cy="304801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CSC485B SUNY Plattsburgh</a:t>
            </a:r>
          </a:p>
        </p:txBody>
      </p:sp>
    </p:spTree>
    <p:extLst>
      <p:ext uri="{BB962C8B-B14F-4D97-AF65-F5344CB8AC3E}">
        <p14:creationId xmlns:p14="http://schemas.microsoft.com/office/powerpoint/2010/main" val="4034905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9704B-E896-CD98-45CB-9C62D2E4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Pretrained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C7DDA-569B-275B-7DFF-F6FE069DC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828256" cy="1989693"/>
          </a:xfrm>
        </p:spPr>
        <p:txBody>
          <a:bodyPr/>
          <a:lstStyle/>
          <a:p>
            <a:r>
              <a:rPr lang="en-US" dirty="0"/>
              <a:t>AKA Transfer Learning</a:t>
            </a:r>
          </a:p>
          <a:p>
            <a:pPr lvl="1"/>
            <a:r>
              <a:rPr lang="en-US" dirty="0"/>
              <a:t>Training a huge NN from scratch might be very slow</a:t>
            </a:r>
          </a:p>
          <a:p>
            <a:pPr lvl="1"/>
            <a:r>
              <a:rPr lang="en-US" dirty="0"/>
              <a:t>Try to start with something similar and reuse some of the layers!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DE333-5528-D307-2FD6-B69D8550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709FD-9555-2F6D-14AE-7D7718B3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0567CF-CB24-0AF0-EC8D-2A182D53A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80445"/>
            <a:ext cx="5687219" cy="48679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96A7F2-62EE-2450-DC83-7D2C2B3CE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30" y="4324803"/>
            <a:ext cx="5477639" cy="933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7B61A3-9388-67AE-212D-C866E4373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676" y="5705398"/>
            <a:ext cx="4448796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78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11FC-DD79-954B-BB8F-CB795E59C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Pretraining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BA92B-5EEB-FEEC-0B8B-A24924D5A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3540877" cy="4195481"/>
          </a:xfrm>
        </p:spPr>
        <p:txBody>
          <a:bodyPr/>
          <a:lstStyle/>
          <a:p>
            <a:r>
              <a:rPr lang="en-US" dirty="0"/>
              <a:t>Often very helpful…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6B84E-348E-3041-94DA-8D10C27E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8671D-B73F-AB20-7D87-284AB11E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C5A5DA-73F4-2BAF-DD93-A1F3406AE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890" y="1137222"/>
            <a:ext cx="5820587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67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2F36-615A-6252-2174-9D98AFC8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Buyer Beware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34DB0-8E24-D908-7690-9C951B819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96DAE-BFCB-B854-7708-5E4CF0F3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D4867E-4EE2-C2F4-F40A-22C909D20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86" y="1901759"/>
            <a:ext cx="5515745" cy="2686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D7B228-88D4-EBA7-B067-650879BD4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41358"/>
            <a:ext cx="5896798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68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C4BA-FECE-45EB-4C0D-2409F284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7C51E-478F-C450-4A95-2DFBEA248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Four ways to speed things up</a:t>
            </a:r>
          </a:p>
          <a:p>
            <a:pPr lvl="1"/>
            <a:r>
              <a:rPr lang="en-US" dirty="0"/>
              <a:t>Better weight initialization strategy</a:t>
            </a:r>
          </a:p>
          <a:p>
            <a:pPr lvl="1"/>
            <a:r>
              <a:rPr lang="en-US" dirty="0"/>
              <a:t>Better activation functions</a:t>
            </a:r>
          </a:p>
          <a:p>
            <a:pPr lvl="1"/>
            <a:r>
              <a:rPr lang="en-US" dirty="0"/>
              <a:t>Batch Normalization (Weight Renormalization)</a:t>
            </a:r>
          </a:p>
          <a:p>
            <a:pPr lvl="1"/>
            <a:r>
              <a:rPr lang="en-US" dirty="0"/>
              <a:t>Reuse pretrained network</a:t>
            </a:r>
          </a:p>
          <a:p>
            <a:r>
              <a:rPr lang="en-US" dirty="0"/>
              <a:t>Another big potential win- the optimizer (weight adjuster)</a:t>
            </a:r>
          </a:p>
          <a:p>
            <a:pPr lvl="1"/>
            <a:r>
              <a:rPr lang="en-US" dirty="0"/>
              <a:t>Traditional gradient descent</a:t>
            </a:r>
          </a:p>
          <a:p>
            <a:pPr lvl="1"/>
            <a:r>
              <a:rPr lang="en-US" dirty="0"/>
              <a:t>Momentum</a:t>
            </a:r>
          </a:p>
          <a:p>
            <a:pPr lvl="1"/>
            <a:r>
              <a:rPr lang="en-US" dirty="0"/>
              <a:t>Nesterov accelerated gradient</a:t>
            </a:r>
          </a:p>
          <a:p>
            <a:pPr lvl="1"/>
            <a:r>
              <a:rPr lang="en-US" dirty="0" err="1"/>
              <a:t>AdaGrad</a:t>
            </a:r>
            <a:endParaRPr lang="en-US" dirty="0"/>
          </a:p>
          <a:p>
            <a:pPr lvl="1"/>
            <a:r>
              <a:rPr lang="en-US" dirty="0" err="1"/>
              <a:t>RMSProp</a:t>
            </a:r>
            <a:endParaRPr lang="en-US" dirty="0"/>
          </a:p>
          <a:p>
            <a:pPr lvl="1"/>
            <a:r>
              <a:rPr lang="en-US" dirty="0"/>
              <a:t>Adam and friends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5219E-FAE2-9207-96D3-B529CE07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E5168-E830-B721-4E90-62434145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522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E5225-E930-667C-2592-4F97CB43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F1E3A-F545-11FD-59B2-50052C49C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weight adjustments pick up speed and can also roll over the hill to get to better minima</a:t>
            </a:r>
          </a:p>
          <a:p>
            <a:r>
              <a:rPr lang="en-US" dirty="0"/>
              <a:t>In use since 1960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006F6-12A9-C9F6-0656-33E16827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77527-858C-DF04-093D-83490AAC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5A0BD-AE2C-54F5-4145-5B0988BB1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838" y="3429000"/>
            <a:ext cx="5906324" cy="18290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74E465-B2AD-134B-A9CF-6F25E7972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175" y="5519907"/>
            <a:ext cx="4686954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0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72BB9-02E0-58F5-A6B5-30F69A86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Deep Learning</a:t>
            </a:r>
          </a:p>
        </p:txBody>
      </p:sp>
      <p:sp>
        <p:nvSpPr>
          <p:cNvPr id="205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9" name="Freeform: Shape 2058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61142A69-6784-7BF6-101D-0E842E5AB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1860" y="647698"/>
            <a:ext cx="5034153" cy="556260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F97B3-B890-7F58-9FEA-3218046B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394DA-9DD4-1785-3C43-8A5A3C451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Many layer NNs</a:t>
            </a:r>
          </a:p>
          <a:p>
            <a:r>
              <a:rPr lang="en-US" dirty="0">
                <a:solidFill>
                  <a:srgbClr val="EBEBEB"/>
                </a:solidFill>
              </a:rPr>
              <a:t>Somewhat abandoned in the 1990s and 2000s</a:t>
            </a:r>
          </a:p>
          <a:p>
            <a:r>
              <a:rPr lang="en-US" dirty="0">
                <a:solidFill>
                  <a:srgbClr val="EBEBEB"/>
                </a:solidFill>
              </a:rPr>
              <a:t>Advancements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Better activation functions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More powerful adjustment between layers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GPU hardware to accelerate training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A5878D-4C46-7D59-25FF-DB5D9CCD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4" y="6355080"/>
            <a:ext cx="4206240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>
                    <a:alpha val="60000"/>
                  </a:srgbClr>
                </a:solidFill>
              </a:rPr>
              <a:t>CSC485B SUNY Plattsburgh</a:t>
            </a:r>
          </a:p>
        </p:txBody>
      </p:sp>
    </p:spTree>
    <p:extLst>
      <p:ext uri="{BB962C8B-B14F-4D97-AF65-F5344CB8AC3E}">
        <p14:creationId xmlns:p14="http://schemas.microsoft.com/office/powerpoint/2010/main" val="2348438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5541-B229-670C-0F64-BBE154AD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Nesterov Accelerated Gradient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101BB-493B-C66D-76DF-77627E8E5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431214" cy="4195481"/>
          </a:xfrm>
        </p:spPr>
        <p:txBody>
          <a:bodyPr/>
          <a:lstStyle/>
          <a:p>
            <a:r>
              <a:rPr lang="en-US" dirty="0"/>
              <a:t>NAG</a:t>
            </a:r>
          </a:p>
          <a:p>
            <a:r>
              <a:rPr lang="en-US" dirty="0"/>
              <a:t>Better than pure momentum</a:t>
            </a:r>
          </a:p>
          <a:p>
            <a:r>
              <a:rPr lang="en-US" dirty="0" err="1"/>
              <a:t>Yurii</a:t>
            </a:r>
            <a:r>
              <a:rPr lang="en-US" dirty="0"/>
              <a:t> Nesterov, 1983</a:t>
            </a:r>
          </a:p>
          <a:p>
            <a:r>
              <a:rPr lang="en-US" dirty="0"/>
              <a:t>Really, just look ahead a bit to measure your gradient</a:t>
            </a:r>
          </a:p>
          <a:p>
            <a:r>
              <a:rPr lang="en-US" dirty="0"/>
              <a:t>Very simple fix that rarely hurts!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441E1-2B07-8234-7FED-F4F840B27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59757-C291-74B6-3FA2-25F08543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FA4977-6B2B-B4B2-6E6E-8DBE2A96B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302" y="1827161"/>
            <a:ext cx="5820587" cy="39915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E83584-4078-7157-5F75-702B6823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43" y="4816094"/>
            <a:ext cx="4725059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98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9C40-F59E-D27D-974D-BA1E63E1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AdaGrad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70675-4BCB-CF66-0786-7640D8B43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118393" cy="4195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Adaptive Gradient Descent</a:t>
            </a:r>
          </a:p>
          <a:p>
            <a:pPr lvl="1"/>
            <a:r>
              <a:rPr lang="en-US" dirty="0"/>
              <a:t>Tunes and adapts the learning rate based on steepness of descent</a:t>
            </a:r>
          </a:p>
          <a:p>
            <a:pPr lvl="1"/>
            <a:r>
              <a:rPr lang="en-US" dirty="0"/>
              <a:t>Big advantage: setting the learning rate “exactly right” is less important!</a:t>
            </a:r>
          </a:p>
          <a:p>
            <a:r>
              <a:rPr lang="en-US" dirty="0"/>
              <a:t>Drawback: in deep networks, it can turn the learning rate down too much which slows the training more than we can tolerate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958808-44C4-4F36-610C-8F02989B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E246A-AC2A-BDD0-0D60-B30985B8A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11DAB-D015-8865-D34C-7781EBF47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712" y="2052918"/>
            <a:ext cx="5906324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34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A876-A77E-5C9B-2EB2-77161B21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RMSProp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7448D-43C8-787A-D789-4A080BDB9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Fixes the “conservative” slowdown of </a:t>
            </a:r>
            <a:r>
              <a:rPr lang="en-US" dirty="0" err="1"/>
              <a:t>AdaGrad</a:t>
            </a:r>
            <a:endParaRPr lang="en-US" dirty="0"/>
          </a:p>
          <a:p>
            <a:r>
              <a:rPr lang="en-US" dirty="0"/>
              <a:t>Only looks at the last few gradients and this can keep the training rate higher as you approach the end of training</a:t>
            </a:r>
          </a:p>
          <a:p>
            <a:r>
              <a:rPr lang="en-US" dirty="0"/>
              <a:t>Almost always the best of all (until Adam came around!)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A1FBC-1710-9B6E-E780-3D1E85C9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0EFDE-2E83-C64F-4E7A-D9F6243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0854F1-0920-5D6E-FD30-0401EC8B7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889" y="4548399"/>
            <a:ext cx="5125165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83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04E3-B3A2-1740-3E25-E7665967B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 and Offspring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2B46D-A092-55FC-5778-03C26838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86" y="2052918"/>
            <a:ext cx="4781822" cy="4195481"/>
          </a:xfrm>
        </p:spPr>
        <p:txBody>
          <a:bodyPr/>
          <a:lstStyle/>
          <a:p>
            <a:r>
              <a:rPr lang="en-US" dirty="0"/>
              <a:t>Adaptive Moment Estimation</a:t>
            </a:r>
          </a:p>
          <a:p>
            <a:pPr lvl="1"/>
            <a:r>
              <a:rPr lang="en-US" dirty="0"/>
              <a:t>Combines momentum and </a:t>
            </a:r>
            <a:r>
              <a:rPr lang="en-US" dirty="0" err="1"/>
              <a:t>RMSProp</a:t>
            </a:r>
            <a:endParaRPr lang="en-US" dirty="0"/>
          </a:p>
          <a:p>
            <a:r>
              <a:rPr lang="en-US" dirty="0"/>
              <a:t>Variants</a:t>
            </a:r>
          </a:p>
          <a:p>
            <a:pPr lvl="1"/>
            <a:r>
              <a:rPr lang="en-US" dirty="0" err="1"/>
              <a:t>AdaMax</a:t>
            </a:r>
            <a:r>
              <a:rPr lang="en-US" dirty="0"/>
              <a:t>: Adam with some stabilization</a:t>
            </a:r>
          </a:p>
          <a:p>
            <a:pPr lvl="1"/>
            <a:r>
              <a:rPr lang="en-US" dirty="0" err="1"/>
              <a:t>Nadam</a:t>
            </a:r>
            <a:r>
              <a:rPr lang="en-US" dirty="0"/>
              <a:t>: Adam plus Nesterov (NAG)</a:t>
            </a:r>
          </a:p>
          <a:p>
            <a:pPr lvl="1"/>
            <a:r>
              <a:rPr lang="en-US" dirty="0" err="1"/>
              <a:t>AdamW</a:t>
            </a:r>
            <a:r>
              <a:rPr lang="en-US" dirty="0"/>
              <a:t>: Adam with weight decay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68783-FC41-AEB1-1046-484375FD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82A12-FECB-7A54-4C32-FFD776B3D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80AEB2-CE89-6195-033E-F650D1FF9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533" y="5569797"/>
            <a:ext cx="4839375" cy="581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07587B-8669-93D8-67D2-36F2AE687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717" y="2515956"/>
            <a:ext cx="6583419" cy="268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26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7A32B-2F02-2FF3-F5FA-4D9BCB8B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/ Opinion / Swag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2ACED-570B-E3C2-4C1D-7F58D177F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B84B3-1B7B-1B31-9927-5C1AC071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2ECB45-87AB-AD52-A25C-939C30196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858" y="1204602"/>
            <a:ext cx="5991361" cy="52006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820AB6-CE24-CBAD-F871-625590CC3332}"/>
              </a:ext>
            </a:extLst>
          </p:cNvPr>
          <p:cNvSpPr txBox="1"/>
          <p:nvPr/>
        </p:nvSpPr>
        <p:spPr>
          <a:xfrm>
            <a:off x="470781" y="1273474"/>
            <a:ext cx="5201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the end of the day, these are all HEURISTICS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one can be stated as the best approach for any particular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Re-randomize your weights and success can turn into failure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might want to just design your own for some particular commercial problem</a:t>
            </a:r>
          </a:p>
        </p:txBody>
      </p:sp>
    </p:spTree>
    <p:extLst>
      <p:ext uri="{BB962C8B-B14F-4D97-AF65-F5344CB8AC3E}">
        <p14:creationId xmlns:p14="http://schemas.microsoft.com/office/powerpoint/2010/main" val="1604428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5ECA9-CC03-7A7C-23B0-9ECAE329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7B6D5-24F8-8A90-7A24-F8C2EDD80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14" y="1362648"/>
            <a:ext cx="4755358" cy="419548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major improvement over “dumb” adaptive learning rate: schedule it ourselves!</a:t>
            </a:r>
          </a:p>
          <a:p>
            <a:r>
              <a:rPr lang="en-US" dirty="0"/>
              <a:t>Many things to try</a:t>
            </a:r>
          </a:p>
          <a:p>
            <a:pPr lvl="1"/>
            <a:r>
              <a:rPr lang="en-US" dirty="0"/>
              <a:t>Power Scheduling</a:t>
            </a:r>
          </a:p>
          <a:p>
            <a:pPr lvl="2"/>
            <a:r>
              <a:rPr lang="en-US" dirty="0"/>
              <a:t>Lower with epoch</a:t>
            </a:r>
          </a:p>
          <a:p>
            <a:pPr lvl="1"/>
            <a:r>
              <a:rPr lang="en-US" dirty="0"/>
              <a:t>Exponential Scheduling</a:t>
            </a:r>
          </a:p>
          <a:p>
            <a:pPr lvl="2"/>
            <a:r>
              <a:rPr lang="en-US" dirty="0"/>
              <a:t>Raise with epoch</a:t>
            </a:r>
          </a:p>
          <a:p>
            <a:pPr lvl="1"/>
            <a:r>
              <a:rPr lang="en-US" dirty="0"/>
              <a:t>Piecewise Constant Scheduling</a:t>
            </a:r>
          </a:p>
          <a:p>
            <a:pPr lvl="2"/>
            <a:r>
              <a:rPr lang="en-US" dirty="0"/>
              <a:t>Choose various values based on epoch ranges</a:t>
            </a:r>
          </a:p>
          <a:p>
            <a:pPr lvl="1"/>
            <a:r>
              <a:rPr lang="en-US" dirty="0"/>
              <a:t>Performance Scheduling</a:t>
            </a:r>
          </a:p>
          <a:p>
            <a:pPr lvl="2"/>
            <a:r>
              <a:rPr lang="en-US" dirty="0"/>
              <a:t>Try to compute a better training rate based on how the losses are evolving</a:t>
            </a:r>
          </a:p>
          <a:p>
            <a:pPr lvl="1"/>
            <a:r>
              <a:rPr lang="en-US" dirty="0"/>
              <a:t>1cycle Scheduling- 2018</a:t>
            </a:r>
          </a:p>
          <a:p>
            <a:pPr lvl="2"/>
            <a:r>
              <a:rPr lang="en-US" dirty="0"/>
              <a:t>Almost like a triangle wave!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55647-B59F-B203-7248-384A3C20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FFD9C-7BF4-57DB-89E7-CBFC426D7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F96F7-8A33-6275-332C-D31DE6913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670" y="1790471"/>
            <a:ext cx="5687219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58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A178E-737A-26BE-E71C-C4E33356E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A30D2-99CB-97AC-D7FC-4FD25FF9E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467309" cy="1953503"/>
          </a:xfrm>
        </p:spPr>
        <p:txBody>
          <a:bodyPr/>
          <a:lstStyle/>
          <a:p>
            <a:r>
              <a:rPr lang="en-US" dirty="0"/>
              <a:t>May be built-in to your optimizer (decay)</a:t>
            </a:r>
          </a:p>
          <a:p>
            <a:r>
              <a:rPr lang="en-US" dirty="0"/>
              <a:t>Or you can build a function and pass it into the optimizer</a:t>
            </a:r>
          </a:p>
          <a:p>
            <a:pPr lvl="1"/>
            <a:r>
              <a:rPr lang="en-US" dirty="0"/>
              <a:t>Keras flavors shown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14EAE-7B09-0FEB-79BE-BA575ABF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FE215-0B70-3D12-31EC-1FEDE488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8AB121-6393-ACF4-3997-BA043DB3F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355" y="1432486"/>
            <a:ext cx="5677692" cy="285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D8484C-D682-15A0-1AFB-F35ED30EA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059" y="2052918"/>
            <a:ext cx="5639587" cy="3191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F0726D-1412-3EB9-CF87-FE82D5592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059" y="5389342"/>
            <a:ext cx="5287113" cy="8097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ABC887-A767-8BA3-EB0C-75E976169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9930" y="4006421"/>
            <a:ext cx="2867425" cy="1247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74AA08-505B-8E2B-A9DB-DD1B78F5CA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777" y="5479248"/>
            <a:ext cx="5239481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21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87970-1B76-C03F-1EAB-2DBE6999A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0B145-C1DF-B775-894C-DAD6E8CF6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large number of techniques designed to keep weights from getting overfit or unruly</a:t>
            </a:r>
          </a:p>
          <a:p>
            <a:pPr lvl="1"/>
            <a:r>
              <a:rPr lang="en-US" dirty="0"/>
              <a:t>Early Stopping (don’t overtrain)</a:t>
            </a:r>
          </a:p>
          <a:p>
            <a:pPr lvl="1"/>
            <a:r>
              <a:rPr lang="en-US" dirty="0"/>
              <a:t>Batch Normalization- this is a type of regularizer as well as a training helper</a:t>
            </a:r>
          </a:p>
          <a:p>
            <a:pPr lvl="1"/>
            <a:r>
              <a:rPr lang="en-US" dirty="0"/>
              <a:t>L1 and L2 </a:t>
            </a:r>
            <a:r>
              <a:rPr lang="en-US" dirty="0" err="1"/>
              <a:t>regularizers</a:t>
            </a:r>
            <a:endParaRPr lang="en-US" dirty="0"/>
          </a:p>
          <a:p>
            <a:pPr lvl="1"/>
            <a:r>
              <a:rPr lang="en-US" dirty="0"/>
              <a:t>Next slide: Dropout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A8629-5E91-5C78-2453-A5E6D685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3D99E-50F6-AA4C-CBB3-1B725691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4551BD-4371-F294-4AE5-7DCA84FC6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808" y="3895859"/>
            <a:ext cx="5277587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34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6CEF-EFA6-E739-7614-C407BE7FF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883D2-F826-5AEB-F0B7-5CD00BD54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247776"/>
            <a:ext cx="6383338" cy="5000624"/>
          </a:xfrm>
        </p:spPr>
        <p:txBody>
          <a:bodyPr/>
          <a:lstStyle/>
          <a:p>
            <a:r>
              <a:rPr lang="en-US" dirty="0"/>
              <a:t>Proposed by Hinton in 2012-2014</a:t>
            </a:r>
          </a:p>
          <a:p>
            <a:r>
              <a:rPr lang="en-US" dirty="0"/>
              <a:t>Highly successful</a:t>
            </a:r>
          </a:p>
          <a:p>
            <a:r>
              <a:rPr lang="en-US" dirty="0"/>
              <a:t>Concept</a:t>
            </a:r>
          </a:p>
          <a:p>
            <a:pPr lvl="1"/>
            <a:r>
              <a:rPr lang="en-US" dirty="0"/>
              <a:t>Each neuron has a probability of being dropped out (pretend output=0) during any given training step</a:t>
            </a:r>
          </a:p>
          <a:p>
            <a:pPr lvl="1"/>
            <a:r>
              <a:rPr lang="en-US" dirty="0"/>
              <a:t>Probability is typically 10% - 50%</a:t>
            </a:r>
          </a:p>
          <a:p>
            <a:pPr lvl="1"/>
            <a:r>
              <a:rPr lang="en-US" dirty="0"/>
              <a:t>Why does this work? Forces neurons to not “rely” on other neurons as much</a:t>
            </a:r>
          </a:p>
          <a:p>
            <a:pPr lvl="1"/>
            <a:r>
              <a:rPr lang="en-US" dirty="0"/>
              <a:t>Neurons that fire together wire together… or some such thing!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888DD-22ED-8D25-F39A-3E88948C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E473D-3221-ED77-48BC-808EF460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990A86-1926-AC08-FE87-BC8777DDB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850" y="1823559"/>
            <a:ext cx="4391787" cy="426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9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1701-6025-8F50-AA4B-3CB3B35D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Dropout?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1AB96-B7FA-DBB6-F87B-18B5DDAD5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756957"/>
          </a:xfrm>
        </p:spPr>
        <p:txBody>
          <a:bodyPr/>
          <a:lstStyle/>
          <a:p>
            <a:r>
              <a:rPr lang="en-US" dirty="0"/>
              <a:t>Again, these ideas are built into our libraries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52BEA-00BB-4A64-79A7-95F98800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D1D79-37CE-F957-980A-ABC69AEF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2F3C12-DB74-5BCB-0223-AC89D8D0C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454" y="3042457"/>
            <a:ext cx="5134692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1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9994C-2E54-A58C-EC7B-209B466D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Look Like??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AC097-E042-675C-628F-C01882E89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919"/>
            <a:ext cx="9404723" cy="1376082"/>
          </a:xfrm>
        </p:spPr>
        <p:txBody>
          <a:bodyPr/>
          <a:lstStyle/>
          <a:p>
            <a:r>
              <a:rPr lang="en-US" dirty="0"/>
              <a:t>Todays material is all from Ch 11 </a:t>
            </a:r>
            <a:r>
              <a:rPr lang="en-US" dirty="0" err="1"/>
              <a:t>Géron</a:t>
            </a:r>
            <a:r>
              <a:rPr lang="en-US" dirty="0"/>
              <a:t>…</a:t>
            </a:r>
          </a:p>
          <a:p>
            <a:r>
              <a:rPr lang="en-US" dirty="0"/>
              <a:t>What’s </a:t>
            </a:r>
            <a:r>
              <a:rPr lang="en-US" dirty="0" err="1"/>
              <a:t>selu</a:t>
            </a:r>
            <a:r>
              <a:rPr lang="en-US" dirty="0"/>
              <a:t>, </a:t>
            </a:r>
            <a:r>
              <a:rPr lang="en-US" dirty="0" err="1"/>
              <a:t>lecon_normal</a:t>
            </a:r>
            <a:r>
              <a:rPr lang="en-US" dirty="0"/>
              <a:t>, </a:t>
            </a:r>
            <a:r>
              <a:rPr lang="en-US" dirty="0" err="1"/>
              <a:t>softmax</a:t>
            </a:r>
            <a:r>
              <a:rPr lang="en-US" dirty="0"/>
              <a:t>???</a:t>
            </a:r>
          </a:p>
          <a:p>
            <a:r>
              <a:rPr lang="en-US" dirty="0"/>
              <a:t>These are the things that can make DL work! Let’s explore.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9C000-2224-854C-90EC-0E2E3204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AFCE6-8C56-B9B7-2A3E-232C11EC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D2FCD4-39CA-FD10-F46F-D26E0BB8960F}"/>
              </a:ext>
            </a:extLst>
          </p:cNvPr>
          <p:cNvSpPr txBox="1"/>
          <p:nvPr/>
        </p:nvSpPr>
        <p:spPr>
          <a:xfrm>
            <a:off x="886609" y="3729789"/>
            <a:ext cx="10418782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tf.keras.Sequential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tf.keras.layers.Flatten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input_shape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]))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layer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tf.keras.layers.Dense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selu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kernel_initializer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lecun_normal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tf.keras.layers.Dense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softmax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020813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DBC-0EB3-12BD-8DFC-24CE7FB31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Comments from the Author: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A9F18-5EBF-9E3C-9D97-368306D53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B3F3D-2A98-6FE1-5F00-813BDE13D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457E64-AE80-EE29-E79C-85ACC1E28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0" y="1255405"/>
            <a:ext cx="4254507" cy="23765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D200B2-364F-5A28-2F1A-A07A87E94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50" y="3733272"/>
            <a:ext cx="4254507" cy="15512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F19ABC-D821-0090-1093-B61197693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618" y="1255405"/>
            <a:ext cx="4544492" cy="30226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85E0B0-2785-B786-5728-EAA3ED4CF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618" y="4307157"/>
            <a:ext cx="4731690" cy="164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64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BEF50-08D5-625D-9FFB-1F0A383B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 AND…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E1FF7-004F-5061-E6F5-A5E255A7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all SO problem-dependent</a:t>
            </a:r>
          </a:p>
          <a:p>
            <a:r>
              <a:rPr lang="en-US" dirty="0"/>
              <a:t>Know the options and try them</a:t>
            </a:r>
          </a:p>
          <a:p>
            <a:r>
              <a:rPr lang="en-US" dirty="0"/>
              <a:t>Remember that all these techniques are basically MADE UP</a:t>
            </a:r>
          </a:p>
          <a:p>
            <a:pPr lvl="1"/>
            <a:r>
              <a:rPr lang="en-US" dirty="0"/>
              <a:t>Nothing sacred about any of them</a:t>
            </a:r>
          </a:p>
          <a:p>
            <a:pPr lvl="1"/>
            <a:r>
              <a:rPr lang="en-US" dirty="0"/>
              <a:t>No reason you can’t invent your own</a:t>
            </a:r>
          </a:p>
          <a:p>
            <a:pPr lvl="1"/>
            <a:r>
              <a:rPr lang="en-US" dirty="0"/>
              <a:t>Don’t try zillions of different approaches until the end of time, though!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CDD74-E51C-6B42-6A9A-E6C67DD58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329F09-7A8E-071D-3FF7-33512AD4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33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437B-07B9-A4DD-5486-93EB62D47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in PyTorch?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DCE21-1E8C-E750-DB2F-38448513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029EB-5352-802C-777B-7CC23B19C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8F5211-13B7-6C5D-B564-205A040B3457}"/>
              </a:ext>
            </a:extLst>
          </p:cNvPr>
          <p:cNvSpPr txBox="1"/>
          <p:nvPr/>
        </p:nvSpPr>
        <p:spPr>
          <a:xfrm>
            <a:off x="2559278" y="2136618"/>
            <a:ext cx="54232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What’s Optimization Look Like in PyTorch?</a:t>
            </a:r>
          </a:p>
          <a:p>
            <a:r>
              <a:rPr lang="en-US" dirty="0">
                <a:hlinkClick r:id="rId2"/>
              </a:rPr>
              <a:t>https://pytorch.org/docs/stable/optim.html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And: The COMPLETE PyTorch Zoo- a </a:t>
            </a:r>
            <a:r>
              <a:rPr lang="en-US" dirty="0" err="1"/>
              <a:t>runthrough</a:t>
            </a:r>
            <a:endParaRPr lang="en-US" dirty="0"/>
          </a:p>
          <a:p>
            <a:r>
              <a:rPr lang="en-US" dirty="0">
                <a:hlinkClick r:id="rId3"/>
              </a:rPr>
              <a:t>https://pytorch.org/docs/stable/nn.html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6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1E049-4E82-87FF-E4FB-B2E9F36AE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Problems with DL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80CFD-76AF-0A6F-3884-83AC6EAB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D693A9-FD3B-4916-EC41-2FAB3A92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48250" y="6359311"/>
            <a:ext cx="4206240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accent1"/>
                </a:solidFill>
              </a:rPr>
              <a:t>CSC485B SUNY Plattsburgh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432644C-4273-A338-6EE5-3BC3A2F04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6032457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4758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22C598-016F-2FA1-02BD-6EA50F449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rgbClr val="EBEBEB"/>
                </a:solidFill>
              </a:rPr>
              <a:t>Sigmoid Function Saturation</a:t>
            </a: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A7FCC-E8A3-CB3A-CBBE-13AB8DD3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66F65D3-3176-8C9C-649D-A47957494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Once the outputs saturate, we have no way of mathematically adjusting the weights connected to it in any sensible way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E00FD-6671-0819-2D77-58AA70609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2231" y="6359311"/>
            <a:ext cx="3489546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>
                    <a:alpha val="60000"/>
                  </a:srgbClr>
                </a:solidFill>
              </a:rPr>
              <a:t>CSC485B SUNY Plattsburgh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63A32A-7531-2561-BE27-7E7DB8777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1573930"/>
            <a:ext cx="6495847" cy="43197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01388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00AB-69B8-CB87-4A05-79E16AFD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629222" cy="1400530"/>
          </a:xfrm>
        </p:spPr>
        <p:txBody>
          <a:bodyPr>
            <a:normAutofit/>
          </a:bodyPr>
          <a:lstStyle/>
          <a:p>
            <a:r>
              <a:rPr lang="en-US"/>
              <a:t>Better Activation Functions</a:t>
            </a:r>
            <a:endParaRPr lang="en-US" dirty="0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AB6AAF19-F9D3-45A5-AE5D-78BC81106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7BBF43D6-A5CF-4884-BE66-F395A6C04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D84B17-5D97-85F7-F109-2D19AEEA4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329" y="647699"/>
            <a:ext cx="3760965" cy="2162555"/>
          </a:xfrm>
          <a:prstGeom prst="rect">
            <a:avLst/>
          </a:prstGeom>
          <a:effectLst/>
        </p:spPr>
      </p:pic>
      <p:sp>
        <p:nvSpPr>
          <p:cNvPr id="22" name="Rectangle 17">
            <a:extLst>
              <a:ext uri="{FF2B5EF4-FFF2-40B4-BE49-F238E27FC236}">
                <a16:creationId xmlns:a16="http://schemas.microsoft.com/office/drawing/2014/main" id="{1D4731B7-53A1-43E4-B5FD-B33358A7F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7A7C9-6242-DF56-ACD2-C5DD33873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92D84-5B91-FE33-729C-1E47D704A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5628635" cy="4195481"/>
          </a:xfrm>
        </p:spPr>
        <p:txBody>
          <a:bodyPr>
            <a:normAutofit/>
          </a:bodyPr>
          <a:lstStyle/>
          <a:p>
            <a:r>
              <a:rPr lang="en-US"/>
              <a:t>The core NN activation function is ReLU (Rectified Linear Unit)</a:t>
            </a:r>
          </a:p>
          <a:p>
            <a:pPr lvl="1"/>
            <a:r>
              <a:rPr lang="en-US"/>
              <a:t>Sigmoid looks better</a:t>
            </a:r>
          </a:p>
          <a:p>
            <a:pPr lvl="2"/>
            <a:r>
              <a:rPr lang="en-US"/>
              <a:t>But it is much slower to computer</a:t>
            </a:r>
          </a:p>
          <a:p>
            <a:pPr lvl="1"/>
            <a:r>
              <a:rPr lang="en-US"/>
              <a:t>LeakyReLU(z) = max(az, z)</a:t>
            </a:r>
          </a:p>
          <a:p>
            <a:pPr lvl="2"/>
            <a:r>
              <a:rPr lang="en-US"/>
              <a:t>Still fast to compute</a:t>
            </a:r>
          </a:p>
          <a:p>
            <a:pPr lvl="2"/>
            <a:r>
              <a:rPr lang="en-US"/>
              <a:t>Always has a non-zero slope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5B0F8-7932-2F49-014F-71EFB276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6111" y="6381750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CSC485B SUNY Plattsburgh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0B20B0-3E3C-6281-776B-C13E667B2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742" y="3104895"/>
            <a:ext cx="3980139" cy="304480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43463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8822-EC97-F6EF-70D7-025393DFA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/>
              <a:t>Still Mathematically Challenged</a:t>
            </a:r>
          </a:p>
        </p:txBody>
      </p:sp>
      <p:pic>
        <p:nvPicPr>
          <p:cNvPr id="17" name="Picture 6" descr="Different sizes of barbells">
            <a:extLst>
              <a:ext uri="{FF2B5EF4-FFF2-40B4-BE49-F238E27FC236}">
                <a16:creationId xmlns:a16="http://schemas.microsoft.com/office/drawing/2014/main" id="{3B9F22D2-8962-4F5C-7DA2-43F3F1479C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33" r="5582" b="-1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68455-1BDC-C632-C985-C04D6CFB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4F3D7-3945-FDBC-63C6-6E10377E0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9" y="2438400"/>
            <a:ext cx="3330328" cy="3809999"/>
          </a:xfrm>
        </p:spPr>
        <p:txBody>
          <a:bodyPr>
            <a:normAutofit/>
          </a:bodyPr>
          <a:lstStyle/>
          <a:p>
            <a:r>
              <a:rPr lang="en-US" dirty="0"/>
              <a:t>Discontinuous at z=0 means jittery adjustments to weights near there</a:t>
            </a:r>
          </a:p>
          <a:p>
            <a:r>
              <a:rPr lang="en-US" dirty="0"/>
              <a:t>Also, highly susceptible to behaving quite differently depending on what you set the initial (random?) weights to!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6B27C-38D1-DD8E-8CB1-F407F4C95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5" y="6355080"/>
            <a:ext cx="3422033" cy="304801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CSC485B SUNY Plattsburgh</a:t>
            </a:r>
          </a:p>
        </p:txBody>
      </p:sp>
    </p:spTree>
    <p:extLst>
      <p:ext uri="{BB962C8B-B14F-4D97-AF65-F5344CB8AC3E}">
        <p14:creationId xmlns:p14="http://schemas.microsoft.com/office/powerpoint/2010/main" val="2597642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8822-EC97-F6EF-70D7-025393DF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Glorot</a:t>
            </a:r>
            <a:r>
              <a:rPr lang="en-US" dirty="0"/>
              <a:t>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4F3D7-3945-FDBC-63C6-6E10377E0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76" y="1612615"/>
            <a:ext cx="10499361" cy="14005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Don’t have the signals explode or die out</a:t>
            </a:r>
          </a:p>
          <a:p>
            <a:r>
              <a:rPr lang="en-US" dirty="0"/>
              <a:t>Have variance of outputs of each layer to be similar to variance of inputs</a:t>
            </a:r>
          </a:p>
          <a:p>
            <a:r>
              <a:rPr lang="en-US" dirty="0"/>
              <a:t>Fan-in = in number of inputs to a layer</a:t>
            </a:r>
          </a:p>
          <a:p>
            <a:r>
              <a:rPr lang="en-US" dirty="0"/>
              <a:t>Fan-out = is number of outputs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6B27C-38D1-DD8E-8CB1-F407F4C95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68455-1BDC-C632-C985-C04D6CFB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18C504-2B13-3123-1724-395AC11CC2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198"/>
          <a:stretch/>
        </p:blipFill>
        <p:spPr>
          <a:xfrm>
            <a:off x="2111182" y="3416585"/>
            <a:ext cx="839034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74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82DE5-4236-AC0C-681F-7E0A0638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Battle-Tested Initializations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B123F-46C5-DEB0-223B-CD988E53D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21071"/>
            <a:ext cx="4181729" cy="2737537"/>
          </a:xfrm>
        </p:spPr>
        <p:txBody>
          <a:bodyPr/>
          <a:lstStyle/>
          <a:p>
            <a:r>
              <a:rPr lang="en-US" dirty="0"/>
              <a:t>Set initial weights to get the variance of the outputs similar to the variance of the inputs in some way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3348B-4BEB-B53F-E663-FF46DC7C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E4E56-DF22-B9B7-7E19-2C24AA3F3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C2E877-5221-CBC9-5DAE-3EF5EA995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705" y="1721906"/>
            <a:ext cx="6287331" cy="24417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A06E4F-D64B-3516-32B4-118BADDCA6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341"/>
          <a:stretch/>
        </p:blipFill>
        <p:spPr>
          <a:xfrm>
            <a:off x="3099828" y="4258608"/>
            <a:ext cx="6425482" cy="226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64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1666</TotalTime>
  <Words>1382</Words>
  <Application>Microsoft Office PowerPoint</Application>
  <PresentationFormat>Widescreen</PresentationFormat>
  <Paragraphs>237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Century Gothic</vt:lpstr>
      <vt:lpstr>Courier New</vt:lpstr>
      <vt:lpstr>Wingdings 3</vt:lpstr>
      <vt:lpstr>Ion</vt:lpstr>
      <vt:lpstr>CSC485B Machine Learning for Robotics</vt:lpstr>
      <vt:lpstr>Deep Learning</vt:lpstr>
      <vt:lpstr>What Does it Look Like??</vt:lpstr>
      <vt:lpstr>Problems with DL</vt:lpstr>
      <vt:lpstr>Sigmoid Function Saturation</vt:lpstr>
      <vt:lpstr>Better Activation Functions</vt:lpstr>
      <vt:lpstr>Still Mathematically Challenged</vt:lpstr>
      <vt:lpstr>Glorot Initialization</vt:lpstr>
      <vt:lpstr>Some Battle-Tested Initializations</vt:lpstr>
      <vt:lpstr>ELU and SEMU</vt:lpstr>
      <vt:lpstr>More Activations</vt:lpstr>
      <vt:lpstr>Batch Normalization</vt:lpstr>
      <vt:lpstr>So, in Keras…</vt:lpstr>
      <vt:lpstr>OK, So Where Are We?</vt:lpstr>
      <vt:lpstr>Reusing Pretrained Layers</vt:lpstr>
      <vt:lpstr>Unsupervised Pretraining</vt:lpstr>
      <vt:lpstr>Buyer Beware</vt:lpstr>
      <vt:lpstr>Optimizers</vt:lpstr>
      <vt:lpstr>Momentum</vt:lpstr>
      <vt:lpstr>Nesterov Accelerated Gradient</vt:lpstr>
      <vt:lpstr>AdaGrad</vt:lpstr>
      <vt:lpstr>RMSProp</vt:lpstr>
      <vt:lpstr>Adam and Offspring</vt:lpstr>
      <vt:lpstr>Summary / Opinion / Swag</vt:lpstr>
      <vt:lpstr>Learning Rate Scheduling</vt:lpstr>
      <vt:lpstr>How to do it?</vt:lpstr>
      <vt:lpstr>Regularization</vt:lpstr>
      <vt:lpstr>Dropout</vt:lpstr>
      <vt:lpstr>Implementing Dropout?</vt:lpstr>
      <vt:lpstr>Final Comments from the Author:</vt:lpstr>
      <vt:lpstr>BUT… AND…</vt:lpstr>
      <vt:lpstr>How About in PyTorch?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CSC485B Machine Learning for Robotics</dc:title>
  <dc:creator>Ned Lecky</dc:creator>
  <cp:lastModifiedBy>Ned Lecky</cp:lastModifiedBy>
  <cp:revision>129</cp:revision>
  <dcterms:created xsi:type="dcterms:W3CDTF">2023-01-30T13:51:52Z</dcterms:created>
  <dcterms:modified xsi:type="dcterms:W3CDTF">2023-04-25T11:05:43Z</dcterms:modified>
</cp:coreProperties>
</file>