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2"/>
  </p:notesMasterIdLst>
  <p:sldIdLst>
    <p:sldId id="256" r:id="rId2"/>
    <p:sldId id="394" r:id="rId3"/>
    <p:sldId id="395" r:id="rId4"/>
    <p:sldId id="396" r:id="rId5"/>
    <p:sldId id="398" r:id="rId6"/>
    <p:sldId id="399" r:id="rId7"/>
    <p:sldId id="397" r:id="rId8"/>
    <p:sldId id="400" r:id="rId9"/>
    <p:sldId id="401" r:id="rId10"/>
    <p:sldId id="40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ensorflow.org/tutorials/images/class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pytorch.org/tutorials/intermediate/realtime_r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building-neural-network-framework-in-c-using-backpropagation-8ad589a0752d" TargetMode="External"/><Relationship Id="rId2" Type="http://schemas.openxmlformats.org/officeDocument/2006/relationships/hyperlink" Target="https://towardsdatascience.com/simple-neural-network-implementation-in-c-663f5144754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product/AWR6843AOP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en.wikipedia.org/wiki/Ardu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i.com/lit/wp/spry311a/spry311a.pdf?ts=1683039499310&amp;ref_url=https%253A%252F%252Fwww.ti.com%252Fproduct%252FAWR6843A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.com/sensors/mmwave-radar/industrial/overvie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49" y="4935673"/>
            <a:ext cx="437437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25: Embedded Machine Learning</a:t>
            </a:r>
          </a:p>
        </p:txBody>
      </p:sp>
      <p:sp>
        <p:nvSpPr>
          <p:cNvPr id="1056" name="Rectangle 1051">
            <a:extLst>
              <a:ext uri="{FF2B5EF4-FFF2-40B4-BE49-F238E27FC236}">
                <a16:creationId xmlns:a16="http://schemas.microsoft.com/office/drawing/2014/main" id="{D2CCF678-F0AD-4A72-8B6B-AC284AF5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4320057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5707" y="4414557"/>
            <a:ext cx="1903653" cy="19036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363133"/>
            <a:ext cx="411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CSC485B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Machine Learning for 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5A81B-8DFD-863A-3B1A-ACD1D0AE3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768" y="1152987"/>
            <a:ext cx="549669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E651-412E-988B-A108-B8DD7F66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F83B-55CA-DBAB-6D53-283D264A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opportunities to use ML in very small “edge” devices</a:t>
            </a:r>
          </a:p>
          <a:p>
            <a:r>
              <a:rPr lang="en-US" dirty="0"/>
              <a:t>Getting the code to work and run and have adequate performance is loads of work/fun!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E011-7672-AD0B-3A0E-903D532E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4F6A-4ECB-79CA-AC44-5080F60B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88B8-03F8-4741-5A52-D1E61C85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 on Keras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235A-6FC8-5E40-A827-D753F376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78" y="2052918"/>
            <a:ext cx="4774749" cy="4195481"/>
          </a:xfrm>
        </p:spPr>
        <p:txBody>
          <a:bodyPr>
            <a:normAutofit/>
          </a:bodyPr>
          <a:lstStyle/>
          <a:p>
            <a:r>
              <a:rPr lang="en-US" dirty="0"/>
              <a:t>This example from last time…</a:t>
            </a:r>
          </a:p>
          <a:p>
            <a:pPr lvl="1"/>
            <a:r>
              <a:rPr lang="en-US" dirty="0">
                <a:hlinkClick r:id="rId2"/>
              </a:rPr>
              <a:t>https://www.tensorflow.org/tutorials/images/classification</a:t>
            </a:r>
            <a:endParaRPr lang="en-US" dirty="0"/>
          </a:p>
          <a:p>
            <a:r>
              <a:rPr lang="en-US" dirty="0"/>
              <a:t>Ends with something very </a:t>
            </a:r>
            <a:r>
              <a:rPr lang="en-US" dirty="0" err="1"/>
              <a:t>interestingTensorFlowLite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69D01-19FD-CA18-3B9A-F8808576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B81E-A344-B4F6-627B-8218AD19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92217-F2C7-342E-C6F1-3780194B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2" y="1152983"/>
            <a:ext cx="3587803" cy="2256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301F9-21A6-C42C-4DBB-EDC674928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10" y="3546839"/>
            <a:ext cx="3020986" cy="3079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54A9D-64ED-7AFE-DDF7-4198E8490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129" y="3546839"/>
            <a:ext cx="3126818" cy="30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2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6C0C-B6C3-E63B-9722-1D2B313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B6F-4758-1CD3-B284-F17FFC62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52918"/>
            <a:ext cx="5910282" cy="4195481"/>
          </a:xfrm>
        </p:spPr>
        <p:txBody>
          <a:bodyPr/>
          <a:lstStyle/>
          <a:p>
            <a:r>
              <a:rPr lang="en-US" dirty="0"/>
              <a:t>This example also shows how to take your trained model and run it on small devices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0579-D752-4418-6248-65E46C00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85449-F1C4-6E85-858A-717E56DA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7A52C-3573-1205-0A76-E26959914AC4}"/>
              </a:ext>
            </a:extLst>
          </p:cNvPr>
          <p:cNvSpPr txBox="1"/>
          <p:nvPr/>
        </p:nvSpPr>
        <p:spPr>
          <a:xfrm>
            <a:off x="1936848" y="3346276"/>
            <a:ext cx="8318303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Convert the model.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converter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tf.lite.TFLiteConverter.from_keras_model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(model)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tflite_model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converter.convert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Save the model.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model.tflite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wb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f.write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tflite_model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52F4-52EA-A589-1905-1F2534A1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for Raspberry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A904-6E3F-54C6-63FB-DB6C44A3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64" y="1415144"/>
            <a:ext cx="7043850" cy="619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Another embedded possibility</a:t>
            </a:r>
          </a:p>
          <a:p>
            <a:pPr lvl="1"/>
            <a:r>
              <a:rPr lang="en-US" dirty="0">
                <a:hlinkClick r:id="rId2"/>
              </a:rPr>
              <a:t>https://pytorch.org/tutorials/intermediate/realtime_rpi.html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C813C-927B-A0B1-E14A-1D54B424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0C48-DCAB-ABAC-DD66-0E21EBB5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Raspberry Pi 4 Model B">
            <a:extLst>
              <a:ext uri="{FF2B5EF4-FFF2-40B4-BE49-F238E27FC236}">
                <a16:creationId xmlns:a16="http://schemas.microsoft.com/office/drawing/2014/main" id="{4C5E59E5-CCB6-9E0A-81DA-6936C5DB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72" y="2241330"/>
            <a:ext cx="4327071" cy="432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B5F49-D439-642F-E8AD-C92711C3E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381" y="5737"/>
            <a:ext cx="341042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B57F-E102-D756-09E9-47021FB3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FB47-FC94-F651-EC7E-1140988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56" y="1583628"/>
            <a:ext cx="4730652" cy="4506686"/>
          </a:xfrm>
        </p:spPr>
        <p:txBody>
          <a:bodyPr/>
          <a:lstStyle/>
          <a:p>
            <a:r>
              <a:rPr lang="en-US" dirty="0"/>
              <a:t>PyTorch and TF Lite rely on Python and some sort of Operating System underneath it</a:t>
            </a:r>
          </a:p>
          <a:p>
            <a:r>
              <a:rPr lang="en-US" dirty="0"/>
              <a:t>Raspberry Pi is sort of like minimum viable system for that</a:t>
            </a:r>
          </a:p>
          <a:p>
            <a:pPr lvl="1"/>
            <a:r>
              <a:rPr lang="en-US" dirty="0"/>
              <a:t>NUC is also a good option</a:t>
            </a:r>
          </a:p>
          <a:p>
            <a:r>
              <a:rPr lang="en-US" dirty="0"/>
              <a:t>What if we’re running on something really small? Can we still do ML?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73DDE-DF06-04B4-8100-A26434C5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B171-3381-B8C1-205E-2F8B8539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Where to stream the Monty Python movies and sketches - Polygon">
            <a:extLst>
              <a:ext uri="{FF2B5EF4-FFF2-40B4-BE49-F238E27FC236}">
                <a16:creationId xmlns:a16="http://schemas.microsoft.com/office/drawing/2014/main" id="{AE4EAFB8-93FC-4338-936A-1C53EC8D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30" y="1191327"/>
            <a:ext cx="6762115" cy="45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7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6813-BC3A-F80D-C5EB-20D7DE38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4E46-25A5-68B8-D344-3160A78B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great minimalist implementation in C</a:t>
            </a:r>
          </a:p>
          <a:p>
            <a:pPr lvl="1"/>
            <a:r>
              <a:rPr lang="en-US" dirty="0">
                <a:hlinkClick r:id="rId2"/>
              </a:rPr>
              <a:t>https://towardsdatascience.com/simple-neural-network-implementation-in-c-663f51447547</a:t>
            </a:r>
            <a:endParaRPr lang="en-US" dirty="0"/>
          </a:p>
          <a:p>
            <a:r>
              <a:rPr lang="en-US" dirty="0"/>
              <a:t>Many of the cool ideas we learned for DL could be easily tacked onto this example</a:t>
            </a:r>
          </a:p>
          <a:p>
            <a:r>
              <a:rPr lang="en-US" dirty="0"/>
              <a:t>Virtually any small controller has at least a C compiler!</a:t>
            </a:r>
          </a:p>
          <a:p>
            <a:r>
              <a:rPr lang="en-US" dirty="0"/>
              <a:t>Here’s another hammer-and-tongs neural network implementation</a:t>
            </a:r>
          </a:p>
          <a:p>
            <a:pPr lvl="1"/>
            <a:r>
              <a:rPr lang="en-US" dirty="0">
                <a:hlinkClick r:id="rId3"/>
              </a:rPr>
              <a:t>https://medium.com/analytics-vidhya/building-neural-network-framework-in-c-using-backpropagation-8ad589a0752d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C4258-6685-71B0-CC33-0BC82B4A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23D80-B1F0-8DD4-3F13-0FFFC3CE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C91B-3756-BDAF-BCE7-1697A8EF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small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09EB-EA42-317D-FC37-306B51C7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57" y="1457784"/>
            <a:ext cx="5569630" cy="4195481"/>
          </a:xfrm>
        </p:spPr>
        <p:txBody>
          <a:bodyPr/>
          <a:lstStyle/>
          <a:p>
            <a:r>
              <a:rPr lang="en-US" dirty="0"/>
              <a:t>Very small systems</a:t>
            </a:r>
          </a:p>
          <a:p>
            <a:pPr lvl="1"/>
            <a:r>
              <a:rPr lang="en-US" dirty="0"/>
              <a:t>Arduino</a:t>
            </a:r>
          </a:p>
          <a:p>
            <a:pPr lvl="2"/>
            <a:r>
              <a:rPr lang="en-US" dirty="0">
                <a:hlinkClick r:id="rId2"/>
              </a:rPr>
              <a:t>https://en.wikipedia.org/wiki/Arduino</a:t>
            </a:r>
            <a:endParaRPr lang="en-US" dirty="0"/>
          </a:p>
          <a:p>
            <a:pPr lvl="1"/>
            <a:r>
              <a:rPr lang="en-US" dirty="0"/>
              <a:t>Roll Your Own</a:t>
            </a:r>
          </a:p>
          <a:p>
            <a:pPr lvl="1"/>
            <a:r>
              <a:rPr lang="en-US" dirty="0"/>
              <a:t>My client’s radar sensor</a:t>
            </a:r>
          </a:p>
          <a:p>
            <a:pPr lvl="2"/>
            <a:r>
              <a:rPr lang="en-US" dirty="0">
                <a:hlinkClick r:id="rId3"/>
              </a:rPr>
              <a:t>https://www.ti.com/product/AWR6843AOP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BD6D0-11DA-34FC-8170-A6938B79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C553-CBDA-8A59-2AF7-3F415996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Arduino Official Store | Boards Shields Kits Accessories">
            <a:extLst>
              <a:ext uri="{FF2B5EF4-FFF2-40B4-BE49-F238E27FC236}">
                <a16:creationId xmlns:a16="http://schemas.microsoft.com/office/drawing/2014/main" id="{C5AD939A-F91B-1D02-C60C-580603C1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75" y="325670"/>
            <a:ext cx="3566661" cy="26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inket M0 dev board with SAMD21 chipset.">
            <a:extLst>
              <a:ext uri="{FF2B5EF4-FFF2-40B4-BE49-F238E27FC236}">
                <a16:creationId xmlns:a16="http://schemas.microsoft.com/office/drawing/2014/main" id="{BE7DC4D1-C4D5-F981-F9AC-F3C33DBC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3271971"/>
            <a:ext cx="3916136" cy="293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9F080-E34E-0381-2868-CBABF7961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91966" y="5837912"/>
            <a:ext cx="6651285" cy="451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EFE51-7B11-AF0D-31BF-113D78D60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890" y="3887726"/>
            <a:ext cx="3802248" cy="19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2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4E5B-A14A-C944-3464-D1762F84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775-B4A1-AF95-52A1-AACD9097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92" y="1152984"/>
            <a:ext cx="6427379" cy="1775274"/>
          </a:xfrm>
        </p:spPr>
        <p:txBody>
          <a:bodyPr/>
          <a:lstStyle/>
          <a:p>
            <a:r>
              <a:rPr lang="en-US" dirty="0" err="1"/>
              <a:t>mmWave</a:t>
            </a:r>
            <a:r>
              <a:rPr lang="en-US" dirty="0"/>
              <a:t> radar sensors in robotics applications</a:t>
            </a:r>
          </a:p>
          <a:p>
            <a:r>
              <a:rPr lang="en-US" dirty="0">
                <a:hlinkClick r:id="rId2"/>
              </a:rPr>
              <a:t>https://www.ti.com/lit/wp/spry311a/spry311a.pdf?ts=1683039499310&amp;ref_url=https%253A%252F%252Fwww.ti.com%252Fproduct%252FAWR6843AOP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BDF31-A51D-19FA-62EC-617A10D5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7FA4-21A3-310B-5AA0-BAD71798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BD40-3789-B312-0410-197FDB5A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15" y="28702"/>
            <a:ext cx="4713716" cy="2899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78563-0C88-1562-7230-30B460753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916" y="2928258"/>
            <a:ext cx="7740168" cy="38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9D58-4ACA-1801-7D3D-D4C8D9BA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D6AA-5D65-2D5F-90A3-CDF74EDE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46809" cy="4195481"/>
          </a:xfrm>
        </p:spPr>
        <p:txBody>
          <a:bodyPr/>
          <a:lstStyle/>
          <a:p>
            <a:r>
              <a:rPr lang="en-US" dirty="0"/>
              <a:t>Next Gen</a:t>
            </a:r>
          </a:p>
          <a:p>
            <a:r>
              <a:rPr lang="en-US" dirty="0">
                <a:hlinkClick r:id="rId2"/>
              </a:rPr>
              <a:t>https://www.ti.com/sensors/mmwave-radar/industrial/overview.html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CF87-D4F8-E765-D338-1BB76920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95DE6-70A9-1102-3394-0D626381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61FCF-0002-0F02-51A8-23D5A670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8" y="1317813"/>
            <a:ext cx="549669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09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1777</TotalTime>
  <Words>430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 3</vt:lpstr>
      <vt:lpstr>Ion</vt:lpstr>
      <vt:lpstr>CSC485B Machine Learning for Robotics</vt:lpstr>
      <vt:lpstr>One More Thing on Keras Image Classification</vt:lpstr>
      <vt:lpstr>TensorFlow Lite</vt:lpstr>
      <vt:lpstr>PyTorch for Raspberry Pi</vt:lpstr>
      <vt:lpstr>But Python?</vt:lpstr>
      <vt:lpstr>Minimal Neural Network</vt:lpstr>
      <vt:lpstr>Really small systems</vt:lpstr>
      <vt:lpstr>What Can We Learn</vt:lpstr>
      <vt:lpstr>New Ideas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142</cp:revision>
  <dcterms:created xsi:type="dcterms:W3CDTF">2023-01-30T13:51:52Z</dcterms:created>
  <dcterms:modified xsi:type="dcterms:W3CDTF">2023-05-02T16:02:07Z</dcterms:modified>
</cp:coreProperties>
</file>