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256" r:id="rId2"/>
    <p:sldId id="343" r:id="rId3"/>
    <p:sldId id="338" r:id="rId4"/>
    <p:sldId id="341" r:id="rId5"/>
    <p:sldId id="342" r:id="rId6"/>
    <p:sldId id="339" r:id="rId7"/>
    <p:sldId id="340" r:id="rId8"/>
    <p:sldId id="34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publichealth.columbia.edu/research/population-health-methods/agent-based-model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logoweb.org/launch#http://www.netlogoweb.org/assets/modelslib/IABM%20Textbook/chapter%205/Traffic%20Basic%20Adaptive%20Individuals.nlogo" TargetMode="External"/><Relationship Id="rId2" Type="http://schemas.openxmlformats.org/officeDocument/2006/relationships/hyperlink" Target="http://www.netlogoweb.org/launch#http://www.netlogoweb.org/assets/modelslib/Sample%20Models/Chemistry%20&amp;%20Physics/Mechanics/Random%20Balls.nlog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netlogoweb.org/launch#http://www.netlogoweb.org/assets/modelslib/Sample%20Models/Biology/Ants.nlo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logoweb.org/launch#http://www.netlogoweb.org/assets/modelslib/Sample%20Models/Chemistry%20&amp;%20Physics/Chaos%20in%20a%20Box.nlogo" TargetMode="External"/><Relationship Id="rId2" Type="http://schemas.openxmlformats.org/officeDocument/2006/relationships/hyperlink" Target="http://www.netlogoweb.org/launch#http://ccl.northwestern.edu/netlogo/community/BAM%20Maze%20Generator2.nlog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cl.northwestern.edu/netlogo/bind/" TargetMode="External"/><Relationship Id="rId2" Type="http://schemas.openxmlformats.org/officeDocument/2006/relationships/hyperlink" Target="http://ccl.northwestern.edu/netlog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cl.northwestern.edu/netlogo/docs/programming.html#output" TargetMode="External"/><Relationship Id="rId4" Type="http://schemas.openxmlformats.org/officeDocument/2006/relationships/hyperlink" Target="https://ebookcentral.proquest.com/lib/plattsburgh-ebooks/reader.action?docID=33399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18: Agent Based Modeling and ChatGPT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F4CD3-1E61-70C4-96DF-60689028C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47" y="128587"/>
            <a:ext cx="4887496" cy="3883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0E46CF-01A7-8CA1-0204-0C6FA2EDB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117" y="1572429"/>
            <a:ext cx="5449889" cy="2970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9BE8-B12B-DC35-7DB6-A9F61AF9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sz="3900"/>
              <a:t>Agent Based Modeling</a:t>
            </a:r>
          </a:p>
        </p:txBody>
      </p:sp>
      <p:pic>
        <p:nvPicPr>
          <p:cNvPr id="14" name="Picture 13" descr="Technological background">
            <a:extLst>
              <a:ext uri="{FF2B5EF4-FFF2-40B4-BE49-F238E27FC236}">
                <a16:creationId xmlns:a16="http://schemas.microsoft.com/office/drawing/2014/main" id="{F0AC0959-F8AA-E6A8-A55F-3470DF2A0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3" r="27809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A361B-1C01-FC18-3ABE-9364228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5ED6F-F0CE-08EF-59F2-414E9EFE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3" cy="3048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CSC485B SUNY Plattsburgh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6AEA-F20E-AD75-0C7A-058FE895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Anthology of Articles, Websites, Software</a:t>
            </a:r>
          </a:p>
          <a:p>
            <a:pPr lvl="1"/>
            <a:r>
              <a:rPr lang="en-US" dirty="0">
                <a:hlinkClick r:id="rId4"/>
              </a:rPr>
              <a:t>https://www.publichealth.columbia.edu/research/population-health-methods/agent-based-modeling</a:t>
            </a:r>
            <a:endParaRPr lang="en-US" dirty="0"/>
          </a:p>
          <a:p>
            <a:r>
              <a:rPr lang="en-US" dirty="0"/>
              <a:t>A cool and very simple implementation: NetLogo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85679-8FF7-922F-F797-19047FCB3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15" y="1254797"/>
            <a:ext cx="5230003" cy="40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F2A-9A71-49E4-B866-7201D19D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79" y="452718"/>
            <a:ext cx="9766056" cy="1400530"/>
          </a:xfrm>
        </p:spPr>
        <p:txBody>
          <a:bodyPr/>
          <a:lstStyle/>
          <a:p>
            <a:r>
              <a:rPr lang="en-US" dirty="0"/>
              <a:t>Agent Based Modeling with NetLogo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0064-13BD-4E47-9FA5-53070110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5" y="1188720"/>
            <a:ext cx="11725937" cy="5059679"/>
          </a:xfrm>
        </p:spPr>
        <p:txBody>
          <a:bodyPr>
            <a:normAutofit/>
          </a:bodyPr>
          <a:lstStyle/>
          <a:p>
            <a:r>
              <a:rPr lang="en-US" dirty="0"/>
              <a:t>Some demonstrations:</a:t>
            </a:r>
          </a:p>
          <a:p>
            <a:pPr lvl="1"/>
            <a:r>
              <a:rPr lang="en-US" dirty="0"/>
              <a:t>Random Bouncing Balls- 40 lines of code!</a:t>
            </a:r>
          </a:p>
          <a:p>
            <a:pPr lvl="2"/>
            <a:r>
              <a:rPr lang="en-US" dirty="0">
                <a:hlinkClick r:id="rId2"/>
              </a:rPr>
              <a:t>http://www.netlogoweb.org/launch#http://www.netlogoweb.org/assets/modelslib/Sample%20Models/Chemistry%20&amp;%20Physics/Mechanics/Random%20Balls.nlogo</a:t>
            </a:r>
            <a:endParaRPr lang="en-US" dirty="0"/>
          </a:p>
          <a:p>
            <a:pPr lvl="1"/>
            <a:r>
              <a:rPr lang="en-US" dirty="0"/>
              <a:t>Traffic- 120 lines of code</a:t>
            </a:r>
          </a:p>
          <a:p>
            <a:pPr lvl="2"/>
            <a:r>
              <a:rPr lang="en-US" dirty="0">
                <a:hlinkClick r:id="rId3"/>
              </a:rPr>
              <a:t>http://www.netlogoweb.org/launch#http://www.netlogoweb.org/assets/modelslib/IABM%20Textbook/chapter%205/Traffic%20Basic%20Adaptive%20Individuals.nlogo</a:t>
            </a:r>
            <a:endParaRPr lang="en-US" dirty="0"/>
          </a:p>
          <a:p>
            <a:pPr lvl="1"/>
            <a:r>
              <a:rPr lang="en-US" dirty="0"/>
              <a:t>Ant Simulation with Pheromone signaling- 140 lines of code</a:t>
            </a:r>
          </a:p>
          <a:p>
            <a:pPr lvl="2"/>
            <a:r>
              <a:rPr lang="en-US" dirty="0">
                <a:hlinkClick r:id="rId4"/>
              </a:rPr>
              <a:t>http://www.netlogoweb.org/launch#http://www.netlogoweb.org/assets/modelslib/Sample%20Models/Biology/Ants.nlogo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740D4-08D4-4D5B-9202-E4867F8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0B8D-E91B-405D-B2B2-FF45451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73A20-4278-DDCF-9B24-3E82E4FD9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046" y="4520141"/>
            <a:ext cx="4584976" cy="21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7A8B-F004-E769-90BB-47D6F4C8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specific to our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7137-1076-ED44-9BD2-7661B968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Generation- 100 lines of code</a:t>
            </a:r>
          </a:p>
          <a:p>
            <a:pPr lvl="1"/>
            <a:r>
              <a:rPr lang="en-US" dirty="0">
                <a:hlinkClick r:id="rId2"/>
              </a:rPr>
              <a:t>http://www.netlogoweb.org/launch#http://ccl.northwestern.edu/netlogo/community/BAM%20Maze%20Generator2.nlogo</a:t>
            </a:r>
            <a:endParaRPr lang="en-US" dirty="0"/>
          </a:p>
          <a:p>
            <a:r>
              <a:rPr lang="en-US" dirty="0"/>
              <a:t>Chaos in a Box- 300 lines</a:t>
            </a:r>
          </a:p>
          <a:p>
            <a:pPr lvl="1"/>
            <a:r>
              <a:rPr lang="en-US" dirty="0">
                <a:hlinkClick r:id="rId3"/>
              </a:rPr>
              <a:t>http://www.netlogoweb.org/launch#http://www.netlogoweb.org/assets/modelslib/Sample%20Models/Chemistry%20&amp;%20Physics/Chaos%20in%20a%20Box.nlogo</a:t>
            </a:r>
            <a:endParaRPr lang="en-US" dirty="0"/>
          </a:p>
          <a:p>
            <a:pPr lvl="1"/>
            <a:r>
              <a:rPr lang="en-US" dirty="0"/>
              <a:t>Setup various obstacles: drag and resize</a:t>
            </a:r>
          </a:p>
          <a:p>
            <a:pPr lvl="1"/>
            <a:r>
              <a:rPr lang="en-US" dirty="0"/>
              <a:t>Run one or two turtles and they bounce off things</a:t>
            </a:r>
          </a:p>
          <a:p>
            <a:pPr lvl="1"/>
            <a:r>
              <a:rPr lang="en-US" dirty="0"/>
              <a:t>Could be used to generate a dataset and then create driving rules?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B9F7A-B4B4-3A15-604B-3DA61729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725D-6446-D464-3C12-1DE72F77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F2A-9A71-49E4-B866-7201D19D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NetLogo: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0064-13BD-4E47-9FA5-53070110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8720"/>
            <a:ext cx="8946541" cy="5059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Website</a:t>
            </a:r>
          </a:p>
          <a:p>
            <a:pPr lvl="1"/>
            <a:r>
              <a:rPr lang="en-US" dirty="0">
                <a:hlinkClick r:id="rId2"/>
              </a:rPr>
              <a:t>http://ccl.northwestern.edu/netlogo/</a:t>
            </a:r>
            <a:endParaRPr lang="en-US" dirty="0"/>
          </a:p>
          <a:p>
            <a:r>
              <a:rPr lang="en-US" dirty="0"/>
              <a:t>The Tutorial</a:t>
            </a:r>
          </a:p>
          <a:p>
            <a:pPr lvl="1"/>
            <a:r>
              <a:rPr lang="en-US" dirty="0">
                <a:hlinkClick r:id="rId3"/>
              </a:rPr>
              <a:t>http://ccl.northwestern.edu/netlogo/bind/</a:t>
            </a:r>
            <a:endParaRPr lang="en-US" dirty="0"/>
          </a:p>
          <a:p>
            <a:r>
              <a:rPr lang="en-US" dirty="0"/>
              <a:t>The Textbook</a:t>
            </a:r>
          </a:p>
          <a:p>
            <a:pPr lvl="1"/>
            <a:r>
              <a:rPr lang="en-US" dirty="0"/>
              <a:t>Available FREE online through Feinberg</a:t>
            </a:r>
          </a:p>
          <a:p>
            <a:pPr lvl="1"/>
            <a:r>
              <a:rPr lang="en-US" dirty="0">
                <a:hlinkClick r:id="rId4"/>
              </a:rPr>
              <a:t>https://ebookcentral.proquest.com/lib/plattsburgh-ebooks/reader.action?docID=3339969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could be an “easy” way to generate training data similar to last week in the Intel course</a:t>
            </a:r>
          </a:p>
          <a:p>
            <a:pPr lvl="1"/>
            <a:r>
              <a:rPr lang="en-US" dirty="0"/>
              <a:t>But we’d need File Output…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http://ccl.northwestern.edu/netlogo/docs/programming.html#output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740D4-08D4-4D5B-9202-E4867F8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0B8D-E91B-405D-B2B2-FF45451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A3D9D-49EE-3B69-75A0-BEDC9C6F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Can We Do With…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E4334-3DDB-1965-41CB-34580A9C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43904"/>
            <a:ext cx="5449889" cy="29701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4084E-9E87-77F1-A2B0-5B57866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6B21-D261-C44C-605C-3CD057F3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ChatGPT</a:t>
            </a:r>
          </a:p>
          <a:p>
            <a:r>
              <a:rPr lang="en-US" dirty="0">
                <a:solidFill>
                  <a:srgbClr val="EBEBEB"/>
                </a:solidFill>
              </a:rPr>
              <a:t>I don’t know if it will “win” or get “suppressed” or “commercialized”</a:t>
            </a:r>
          </a:p>
          <a:p>
            <a:r>
              <a:rPr lang="en-US" dirty="0">
                <a:solidFill>
                  <a:srgbClr val="EBEBEB"/>
                </a:solidFill>
              </a:rPr>
              <a:t>But something like it, and better, will exist for as long as we have the ability to run the Internet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6DCA9-71D8-083A-BA68-0F5D771B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558846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109-BEA9-EF62-FE5A-FCBA4627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as 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04BC-2E57-9EBB-8818-DCCBD3CE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WILL BE part of software development workflow for as long as the Internet exists</a:t>
            </a:r>
          </a:p>
          <a:p>
            <a:r>
              <a:rPr lang="en-US" dirty="0"/>
              <a:t>So, we might as well get adept at using it</a:t>
            </a:r>
          </a:p>
          <a:p>
            <a:pPr lvl="1"/>
            <a:r>
              <a:rPr lang="en-US" dirty="0"/>
              <a:t>I put several trial runs on the GitHub, but I’m more interested in trying from scratch!</a:t>
            </a:r>
          </a:p>
          <a:p>
            <a:r>
              <a:rPr lang="en-US" dirty="0"/>
              <a:t>Queries I have tried</a:t>
            </a:r>
          </a:p>
          <a:p>
            <a:pPr lvl="1"/>
            <a:r>
              <a:rPr lang="en-US" dirty="0"/>
              <a:t>Show me how to use a neural network to convert from Celsius to Fahrenheit</a:t>
            </a:r>
          </a:p>
          <a:p>
            <a:pPr lvl="2"/>
            <a:r>
              <a:rPr lang="en-US" dirty="0"/>
              <a:t>Can you do it in scikit-learn?</a:t>
            </a:r>
          </a:p>
          <a:p>
            <a:pPr lvl="2"/>
            <a:r>
              <a:rPr lang="en-US" dirty="0"/>
              <a:t>Can you do it in PyTorch?</a:t>
            </a:r>
          </a:p>
          <a:p>
            <a:pPr lvl="1"/>
            <a:r>
              <a:rPr lang="en-US" dirty="0"/>
              <a:t>Write me a python program to compute the Pythagorean theorem using a neural network in PyTorch</a:t>
            </a:r>
          </a:p>
          <a:p>
            <a:pPr lvl="1"/>
            <a:r>
              <a:rPr lang="en-US" dirty="0"/>
              <a:t>solve the iris database clustering problem using </a:t>
            </a:r>
            <a:r>
              <a:rPr lang="en-US" dirty="0" err="1"/>
              <a:t>pytorch</a:t>
            </a:r>
            <a:endParaRPr lang="en-US" dirty="0"/>
          </a:p>
          <a:p>
            <a:pPr lvl="2"/>
            <a:r>
              <a:rPr lang="en-US" dirty="0"/>
              <a:t>This one is fascinating!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AEC02-925D-366E-2A51-E6DA0A9C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16EFF-536C-C4A5-D05E-BE1349A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7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A3E3-FB7F-6108-7A3B-50F760A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FD4F-124F-9C90-8062-9BA8598E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beat ‘</a:t>
            </a:r>
            <a:r>
              <a:rPr lang="en-US" dirty="0" err="1"/>
              <a:t>em</a:t>
            </a:r>
            <a:r>
              <a:rPr lang="en-US" dirty="0"/>
              <a:t>, join ‘</a:t>
            </a:r>
            <a:r>
              <a:rPr lang="en-US" dirty="0" err="1"/>
              <a:t>em</a:t>
            </a:r>
            <a:r>
              <a:rPr lang="en-US" dirty="0"/>
              <a:t>!</a:t>
            </a:r>
          </a:p>
          <a:p>
            <a:r>
              <a:rPr lang="en-US" dirty="0"/>
              <a:t>Solve a regression, classification, and clustering problem</a:t>
            </a:r>
          </a:p>
          <a:p>
            <a:pPr lvl="1"/>
            <a:r>
              <a:rPr lang="en-US" dirty="0"/>
              <a:t>Use ChatGPT to get you started (or finished)</a:t>
            </a:r>
          </a:p>
          <a:p>
            <a:pPr lvl="1"/>
            <a:r>
              <a:rPr lang="en-US" dirty="0"/>
              <a:t>Evaluate the results</a:t>
            </a:r>
          </a:p>
          <a:p>
            <a:pPr lvl="1"/>
            <a:r>
              <a:rPr lang="en-US" dirty="0"/>
              <a:t>Evaluate the code quality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D62BE-2FD7-94C4-FD2A-7F9CF72D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85346-AB2B-8018-E71C-A7514FD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27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1303</TotalTime>
  <Words>632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Agent Based Modeling</vt:lpstr>
      <vt:lpstr>Agent Based Modeling with NetLogo</vt:lpstr>
      <vt:lpstr>Examples specific to our use case</vt:lpstr>
      <vt:lpstr>NetLogo: More Information</vt:lpstr>
      <vt:lpstr>What Can We Do With…</vt:lpstr>
      <vt:lpstr>ChatGPT as a Tool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100</cp:revision>
  <dcterms:created xsi:type="dcterms:W3CDTF">2023-01-30T13:51:52Z</dcterms:created>
  <dcterms:modified xsi:type="dcterms:W3CDTF">2023-04-06T16:19:33Z</dcterms:modified>
</cp:coreProperties>
</file>