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</p:sldMasterIdLst>
  <p:notesMasterIdLst>
    <p:notesMasterId r:id="rId9"/>
  </p:notesMasterIdLst>
  <p:sldIdLst>
    <p:sldId id="256" r:id="rId2"/>
    <p:sldId id="345" r:id="rId3"/>
    <p:sldId id="346" r:id="rId4"/>
    <p:sldId id="350" r:id="rId5"/>
    <p:sldId id="347" r:id="rId6"/>
    <p:sldId id="349" r:id="rId7"/>
    <p:sldId id="34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0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AB576-3C4B-4818-8AA4-97FC8EE79D0A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C2151-2C99-4E8D-ABD0-08087D34A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79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E5AC-2EF0-4555-AC29-47A2893F2442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57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35BDE-DE48-4906-A290-73767EB595FE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6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A031-0AD7-4E0E-8DAC-B4E366270BDF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63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5A6C-98EC-4972-ABD3-E88CE4254514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2021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AE15-5221-4298-9948-566BB2D48149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89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9770-2E7A-4609-9D17-0DE2CA2222F0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60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0C3E-D960-4900-878F-474AA93797F1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76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861-E744-4B47-B227-A05186251D55}" type="datetime1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29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2A572-63D4-4A4F-8F99-D7530B5F3559}" type="datetime1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73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041080" y="6474158"/>
            <a:ext cx="990599" cy="304799"/>
          </a:xfrm>
        </p:spPr>
        <p:txBody>
          <a:bodyPr/>
          <a:lstStyle/>
          <a:p>
            <a:fld id="{D511BB68-1BD3-45B2-9A3D-478090D99416}" type="datetime1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85" y="6474156"/>
            <a:ext cx="3859795" cy="304801"/>
          </a:xfrm>
        </p:spPr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40937" y="6090313"/>
            <a:ext cx="838199" cy="767687"/>
          </a:xfrm>
        </p:spPr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24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DF8A-D383-472C-B676-89071ECC6FAA}" type="datetime1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25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28B9-AEC3-4AC7-A96B-C228F223C3DC}" type="datetime1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9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7386-AC50-4779-8BA0-C21410DCA21C}" type="datetime1">
              <a:rPr lang="en-US" smtClean="0"/>
              <a:t>4/13/2023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9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A086-C693-4256-BFC6-38BDA3DB83BD}" type="datetime1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41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7851-F9AA-480F-A5A7-8232F5DE193F}" type="datetime1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2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8C48-62C8-4EFC-BD62-1ED68DE99A58}" type="datetime1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52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CA98-C4A1-4DE7-801D-EC8534383335}" type="datetime1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70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76D4746-9BA7-4B4B-B721-0CBECA23DD9F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42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netlogoweb.org/launch#http://www.netlogoweb.org/assets/modelslib/IABM%20Textbook/chapter%205/Traffic%20Basic%20Adaptive.nlog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gymlibrary.dev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flu31ulJlgiRL1dnN2ir8wGh9p7Zij2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geron/handson-ml3/blob/main/18_reinforcement_learning.ipyn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1FD8D8F-BAB6-0B7C-4376-D0C0C21ED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4149" y="4935673"/>
            <a:ext cx="4374379" cy="8614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 dirty="0"/>
              <a:t>SUNY Plattsburgh</a:t>
            </a:r>
          </a:p>
          <a:p>
            <a:pPr>
              <a:lnSpc>
                <a:spcPct val="90000"/>
              </a:lnSpc>
            </a:pPr>
            <a:r>
              <a:rPr lang="en-US" sz="1100" dirty="0"/>
              <a:t>Dr. Ned Lecky</a:t>
            </a:r>
          </a:p>
          <a:p>
            <a:pPr>
              <a:lnSpc>
                <a:spcPct val="90000"/>
              </a:lnSpc>
            </a:pPr>
            <a:r>
              <a:rPr lang="en-US" sz="1100" dirty="0"/>
              <a:t>Class 19: Reinforcement Learning</a:t>
            </a:r>
          </a:p>
        </p:txBody>
      </p:sp>
      <p:sp>
        <p:nvSpPr>
          <p:cNvPr id="1056" name="Rectangle 1051">
            <a:extLst>
              <a:ext uri="{FF2B5EF4-FFF2-40B4-BE49-F238E27FC236}">
                <a16:creationId xmlns:a16="http://schemas.microsoft.com/office/drawing/2014/main" id="{D2CCF678-F0AD-4A72-8B6B-AC284AF5B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4320057" cy="55781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A71134-07A5-2DA9-8C41-75FA4D8BC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25707" y="4414557"/>
            <a:ext cx="1903653" cy="190365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4C9D9D-D11C-8E3A-5D9D-8898A213A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667" y="1363133"/>
            <a:ext cx="41148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 dirty="0">
                <a:solidFill>
                  <a:schemeClr val="bg1"/>
                </a:solidFill>
              </a:rPr>
              <a:t>CSC485B</a:t>
            </a:r>
            <a:br>
              <a:rPr lang="en-US" sz="5600" dirty="0">
                <a:solidFill>
                  <a:schemeClr val="bg1"/>
                </a:solidFill>
              </a:rPr>
            </a:br>
            <a:r>
              <a:rPr lang="en-US" sz="5600" dirty="0">
                <a:solidFill>
                  <a:schemeClr val="bg1"/>
                </a:solidFill>
              </a:rPr>
              <a:t>Machine Learning for Robotics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1B68AD-89FF-A952-243A-274F7ECA2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1585" y="593943"/>
            <a:ext cx="4374379" cy="369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720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EB88-58B7-8B9B-480C-A48C979AB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Reinforcement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69E6F-9302-610E-4F60-C51685369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490664" cy="4195481"/>
          </a:xfrm>
        </p:spPr>
        <p:txBody>
          <a:bodyPr/>
          <a:lstStyle/>
          <a:p>
            <a:r>
              <a:rPr lang="en-US" dirty="0"/>
              <a:t>Really more of a programming paradigm</a:t>
            </a:r>
          </a:p>
          <a:p>
            <a:r>
              <a:rPr lang="en-US" dirty="0"/>
              <a:t>Imagine we have an environment (which can be real or simulated)</a:t>
            </a:r>
          </a:p>
          <a:p>
            <a:r>
              <a:rPr lang="en-US" dirty="0"/>
              <a:t>The environment changes based on Actions taken by an Agent</a:t>
            </a:r>
          </a:p>
          <a:p>
            <a:pPr lvl="1"/>
            <a:r>
              <a:rPr lang="en-US" dirty="0"/>
              <a:t>Maybe the agent moves within the environment</a:t>
            </a:r>
          </a:p>
          <a:p>
            <a:pPr lvl="1"/>
            <a:r>
              <a:rPr lang="en-US" dirty="0"/>
              <a:t>Or maybe something changes in the environment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CDF69-9B7C-1FE1-DBC2-A3EE28F3F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1F02A0-31DD-C02E-4797-BF3BC2618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4585B6-6BA6-9F4B-79FA-89C136B33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2384905"/>
            <a:ext cx="4010585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268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88EE4-147C-4CC6-FD95-A7F62401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Learning Part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9CDC5-A2EA-2CFE-6AFB-FD4857864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5440923" cy="4195481"/>
          </a:xfrm>
        </p:spPr>
        <p:txBody>
          <a:bodyPr/>
          <a:lstStyle/>
          <a:p>
            <a:r>
              <a:rPr lang="en-US" dirty="0"/>
              <a:t>We take actions based on some primitive algorithm which we call a policy</a:t>
            </a:r>
          </a:p>
          <a:p>
            <a:r>
              <a:rPr lang="en-US" dirty="0"/>
              <a:t>We observe how the environment changes and evaluate whether we like or dislike what is happening (a “reward” function)</a:t>
            </a:r>
          </a:p>
          <a:p>
            <a:r>
              <a:rPr lang="en-US" dirty="0"/>
              <a:t>Then, we try to improve the policy over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F1C99-109F-C255-574F-349AB5E4A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75CE4B-84BC-4EAD-5D7D-7AF8B744D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4F3480-63B7-2901-3C01-7E52BADFA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451" y="1971438"/>
            <a:ext cx="4010585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673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C2FE2-4DC2-A990-C4DB-28D4B2C41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Learning in NetLogo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981DC-9B39-47D1-F0B6-C59660AB9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977" y="1152983"/>
            <a:ext cx="10602912" cy="4195481"/>
          </a:xfrm>
        </p:spPr>
        <p:txBody>
          <a:bodyPr/>
          <a:lstStyle/>
          <a:p>
            <a:r>
              <a:rPr lang="en-US" dirty="0"/>
              <a:t>This is still ML!</a:t>
            </a:r>
          </a:p>
          <a:p>
            <a:r>
              <a:rPr lang="en-US" dirty="0">
                <a:hlinkClick r:id="rId2"/>
              </a:rPr>
              <a:t>http://www.netlogoweb.org/launch#http://www.netlogoweb.org/assets/modelslib/IABM%20Textbook/chapter%205/Traffic%20Basic%20Adaptive.nlogo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4C8BD8-4B3E-2AF2-E8BD-6668EB640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D8C9EC-9119-C000-29C1-B245B4164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8871E6-4A12-D22C-2BD6-E9E063D82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675" y="2393911"/>
            <a:ext cx="7164799" cy="438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433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4574F-03DE-D170-A777-55028BEEF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Gym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3F836-E0AC-3470-CD97-D2D31D852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5127159" cy="4195481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https://www.gymlibrary.dev/</a:t>
            </a:r>
            <a:endParaRPr lang="en-US" dirty="0"/>
          </a:p>
          <a:p>
            <a:r>
              <a:rPr lang="en-US" dirty="0"/>
              <a:t>Quite a few built-in environments for testing</a:t>
            </a:r>
          </a:p>
          <a:p>
            <a:r>
              <a:rPr lang="en-US" dirty="0"/>
              <a:t>Let’s take a look at what’s available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FB03DD-E0A5-C27C-90E0-44DC6420D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04B07-3464-6C9F-FC37-380566FD5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28E201-60C8-AD0C-43FD-51D0AF523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528" y="1478541"/>
            <a:ext cx="4696777" cy="390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251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DAC4F-BF2B-29F9-EF9C-94C8BE7AE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Gym in </a:t>
            </a:r>
            <a:r>
              <a:rPr lang="en-US" dirty="0" err="1"/>
              <a:t>Colab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C68D6-F581-1FDF-3710-204C3B829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has a nice overview</a:t>
            </a:r>
          </a:p>
          <a:p>
            <a:r>
              <a:rPr lang="en-US" dirty="0">
                <a:hlinkClick r:id="rId2"/>
              </a:rPr>
              <a:t>https://colab.research.google.com/drive/1flu31ulJlgiRL1dnN2ir8wGh9p7Zij2t</a:t>
            </a:r>
            <a:endParaRPr lang="en-US" dirty="0"/>
          </a:p>
          <a:p>
            <a:r>
              <a:rPr lang="en-US" dirty="0"/>
              <a:t>Which doesn’t quite work……..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731BCD-72C5-6344-6DBB-D16FCD141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41C607-C7D4-B3AF-7FBF-43D7B8644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683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9C2C9-5AFF-A2B6-77EA-9A2D17714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Geron</a:t>
            </a:r>
            <a:r>
              <a:rPr lang="en-US" dirty="0"/>
              <a:t> Chapter 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874CB-B334-F36B-9C71-DEFAAD083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Nice RL walkthrough with use of Gym</a:t>
            </a:r>
          </a:p>
          <a:p>
            <a:r>
              <a:rPr lang="en-US" dirty="0">
                <a:hlinkClick r:id="rId2"/>
              </a:rPr>
              <a:t>https://github.com/ageron/handson-ml3/blob/main/18_reinforcement_learning.ipynb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B8F327-BDDB-9E10-5458-E261877AA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81414F-85B9-EE42-0BFF-D6EA26108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0404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1369</TotalTime>
  <Words>265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CSC485B Machine Learning for Robotics</vt:lpstr>
      <vt:lpstr>What Is Reinforcement Learning?</vt:lpstr>
      <vt:lpstr>The Learning Part</vt:lpstr>
      <vt:lpstr>Simple Learning in NetLogo</vt:lpstr>
      <vt:lpstr>Gym Library</vt:lpstr>
      <vt:lpstr>Gym in Colab</vt:lpstr>
      <vt:lpstr>Geron Chapter 18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CSC485B Machine Learning for Robotics</dc:title>
  <dc:creator>Ned Lecky</dc:creator>
  <cp:lastModifiedBy>Ned Lecky</cp:lastModifiedBy>
  <cp:revision>104</cp:revision>
  <dcterms:created xsi:type="dcterms:W3CDTF">2023-01-30T13:51:52Z</dcterms:created>
  <dcterms:modified xsi:type="dcterms:W3CDTF">2023-04-13T15:12:34Z</dcterms:modified>
</cp:coreProperties>
</file>