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0"/>
  </p:notesMasterIdLst>
  <p:sldIdLst>
    <p:sldId id="256" r:id="rId2"/>
    <p:sldId id="357" r:id="rId3"/>
    <p:sldId id="348" r:id="rId4"/>
    <p:sldId id="351" r:id="rId5"/>
    <p:sldId id="356" r:id="rId6"/>
    <p:sldId id="354" r:id="rId7"/>
    <p:sldId id="353" r:id="rId8"/>
    <p:sldId id="35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F179AF-D77C-4B9A-8AFC-F9B837E3A8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CA7044-08DE-4B10-9C58-C301B24A43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Use a NN to compute a set the values of P, I, and D!</a:t>
          </a:r>
        </a:p>
      </dgm:t>
    </dgm:pt>
    <dgm:pt modelId="{CEDC9F31-B784-456F-B4B2-C449FADFBAE7}" type="parTrans" cxnId="{A8B75E28-2DF7-471B-84E6-DDE784AAC17D}">
      <dgm:prSet/>
      <dgm:spPr/>
      <dgm:t>
        <a:bodyPr/>
        <a:lstStyle/>
        <a:p>
          <a:endParaRPr lang="en-US"/>
        </a:p>
      </dgm:t>
    </dgm:pt>
    <dgm:pt modelId="{43A1BC8B-B4CD-43B9-A135-A8F634094C85}" type="sibTrans" cxnId="{A8B75E28-2DF7-471B-84E6-DDE784AAC17D}">
      <dgm:prSet/>
      <dgm:spPr/>
      <dgm:t>
        <a:bodyPr/>
        <a:lstStyle/>
        <a:p>
          <a:endParaRPr lang="en-US"/>
        </a:p>
      </dgm:t>
    </dgm:pt>
    <dgm:pt modelId="{8AA38C94-E39A-4132-85C7-A6850C621C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How would we proceed?</a:t>
          </a:r>
        </a:p>
      </dgm:t>
    </dgm:pt>
    <dgm:pt modelId="{871D9E33-5E16-4BD0-95C7-7CBFB657B81F}" type="parTrans" cxnId="{2B212892-2FE3-4B59-90A9-06E869E66718}">
      <dgm:prSet/>
      <dgm:spPr/>
      <dgm:t>
        <a:bodyPr/>
        <a:lstStyle/>
        <a:p>
          <a:endParaRPr lang="en-US"/>
        </a:p>
      </dgm:t>
    </dgm:pt>
    <dgm:pt modelId="{9B61948C-6387-4AF0-A4AE-5F80959AB17D}" type="sibTrans" cxnId="{2B212892-2FE3-4B59-90A9-06E869E66718}">
      <dgm:prSet/>
      <dgm:spPr/>
      <dgm:t>
        <a:bodyPr/>
        <a:lstStyle/>
        <a:p>
          <a:endParaRPr lang="en-US"/>
        </a:p>
      </dgm:t>
    </dgm:pt>
    <dgm:pt modelId="{78484305-CBAB-4A82-80A4-DCFE75A407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ChatGPT</a:t>
          </a:r>
        </a:p>
      </dgm:t>
    </dgm:pt>
    <dgm:pt modelId="{F5897192-2B06-4659-9BE1-C979663E1538}" type="parTrans" cxnId="{83D21EAA-C874-41F4-B183-A3E2F6F31BB9}">
      <dgm:prSet/>
      <dgm:spPr/>
      <dgm:t>
        <a:bodyPr/>
        <a:lstStyle/>
        <a:p>
          <a:endParaRPr lang="en-US"/>
        </a:p>
      </dgm:t>
    </dgm:pt>
    <dgm:pt modelId="{164B0E74-0363-4A32-A456-7B9781198A78}" type="sibTrans" cxnId="{83D21EAA-C874-41F4-B183-A3E2F6F31BB9}">
      <dgm:prSet/>
      <dgm:spPr/>
      <dgm:t>
        <a:bodyPr/>
        <a:lstStyle/>
        <a:p>
          <a:endParaRPr lang="en-US"/>
        </a:p>
      </dgm:t>
    </dgm:pt>
    <dgm:pt modelId="{24ABF1A0-C57D-456F-8B48-858E9A07503D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Can you use machine learning to set the gain values of a PID controller?</a:t>
          </a:r>
        </a:p>
      </dgm:t>
    </dgm:pt>
    <dgm:pt modelId="{19555FA4-EA0D-4C2B-89C4-9F87A81D12E9}" type="parTrans" cxnId="{5DB71F07-B371-47FA-BEDC-5051F6EE3006}">
      <dgm:prSet/>
      <dgm:spPr/>
      <dgm:t>
        <a:bodyPr/>
        <a:lstStyle/>
        <a:p>
          <a:endParaRPr lang="en-US"/>
        </a:p>
      </dgm:t>
    </dgm:pt>
    <dgm:pt modelId="{D2E5B876-0053-4ABA-AA78-4F2B6F5BFB6A}" type="sibTrans" cxnId="{5DB71F07-B371-47FA-BEDC-5051F6EE3006}">
      <dgm:prSet/>
      <dgm:spPr/>
      <dgm:t>
        <a:bodyPr/>
        <a:lstStyle/>
        <a:p>
          <a:endParaRPr lang="en-US"/>
        </a:p>
      </dgm:t>
    </dgm:pt>
    <dgm:pt modelId="{2C100CDC-7D20-4DDB-8305-CC3BB64EA84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Can you show me an example in PyTorch?</a:t>
          </a:r>
        </a:p>
      </dgm:t>
    </dgm:pt>
    <dgm:pt modelId="{6A965EFB-77D0-4EE4-8134-5C31725E8ED5}" type="parTrans" cxnId="{8DCA9665-9327-4FAE-A940-659917380908}">
      <dgm:prSet/>
      <dgm:spPr/>
      <dgm:t>
        <a:bodyPr/>
        <a:lstStyle/>
        <a:p>
          <a:endParaRPr lang="en-US"/>
        </a:p>
      </dgm:t>
    </dgm:pt>
    <dgm:pt modelId="{DFCC91A1-A0DE-4E61-ACDA-C703642BFF3E}" type="sibTrans" cxnId="{8DCA9665-9327-4FAE-A940-659917380908}">
      <dgm:prSet/>
      <dgm:spPr/>
      <dgm:t>
        <a:bodyPr/>
        <a:lstStyle/>
        <a:p>
          <a:endParaRPr lang="en-US"/>
        </a:p>
      </dgm:t>
    </dgm:pt>
    <dgm:pt modelId="{A1FAFB73-BD62-49E7-B4AF-23EC9B63AE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This is a great example of how we can use example code and experimentation to get an idea and then see if we can get some help from the Internet to get started</a:t>
          </a:r>
        </a:p>
      </dgm:t>
    </dgm:pt>
    <dgm:pt modelId="{BA0CCEA2-CAA4-47CE-9CF6-B0E67304E6FA}" type="parTrans" cxnId="{31132655-36B9-40C7-ABC7-70791A082D3B}">
      <dgm:prSet/>
      <dgm:spPr/>
      <dgm:t>
        <a:bodyPr/>
        <a:lstStyle/>
        <a:p>
          <a:endParaRPr lang="en-US"/>
        </a:p>
      </dgm:t>
    </dgm:pt>
    <dgm:pt modelId="{E078A942-BEC8-4DEA-963C-23B3C0BB17D3}" type="sibTrans" cxnId="{31132655-36B9-40C7-ABC7-70791A082D3B}">
      <dgm:prSet/>
      <dgm:spPr/>
      <dgm:t>
        <a:bodyPr/>
        <a:lstStyle/>
        <a:p>
          <a:endParaRPr lang="en-US"/>
        </a:p>
      </dgm:t>
    </dgm:pt>
    <dgm:pt modelId="{33EFE7EC-A6A2-462B-9E3B-7FEEEE7F3BA8}" type="pres">
      <dgm:prSet presAssocID="{7DF179AF-D77C-4B9A-8AFC-F9B837E3A854}" presName="root" presStyleCnt="0">
        <dgm:presLayoutVars>
          <dgm:dir/>
          <dgm:resizeHandles val="exact"/>
        </dgm:presLayoutVars>
      </dgm:prSet>
      <dgm:spPr/>
    </dgm:pt>
    <dgm:pt modelId="{5FDA9817-0FE6-4EC1-A72A-740C198F7218}" type="pres">
      <dgm:prSet presAssocID="{49CA7044-08DE-4B10-9C58-C301B24A433C}" presName="compNode" presStyleCnt="0"/>
      <dgm:spPr/>
    </dgm:pt>
    <dgm:pt modelId="{A488316E-836D-4497-AD52-BD5A7E59D687}" type="pres">
      <dgm:prSet presAssocID="{49CA7044-08DE-4B10-9C58-C301B24A433C}" presName="bgRect" presStyleLbl="bgShp" presStyleIdx="0" presStyleCnt="3"/>
      <dgm:spPr/>
    </dgm:pt>
    <dgm:pt modelId="{72270C45-6734-40EA-801D-CB5BF6F06FD2}" type="pres">
      <dgm:prSet presAssocID="{49CA7044-08DE-4B10-9C58-C301B24A43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0DAE1AAE-D2C7-4120-B831-A63FCAAE09CC}" type="pres">
      <dgm:prSet presAssocID="{49CA7044-08DE-4B10-9C58-C301B24A433C}" presName="spaceRect" presStyleCnt="0"/>
      <dgm:spPr/>
    </dgm:pt>
    <dgm:pt modelId="{4435B5E0-7DD7-47A3-AF0D-235484F76ACE}" type="pres">
      <dgm:prSet presAssocID="{49CA7044-08DE-4B10-9C58-C301B24A433C}" presName="parTx" presStyleLbl="revTx" presStyleIdx="0" presStyleCnt="4">
        <dgm:presLayoutVars>
          <dgm:chMax val="0"/>
          <dgm:chPref val="0"/>
        </dgm:presLayoutVars>
      </dgm:prSet>
      <dgm:spPr/>
    </dgm:pt>
    <dgm:pt modelId="{2AED38C6-CE02-4879-8A13-405D2195DF08}" type="pres">
      <dgm:prSet presAssocID="{43A1BC8B-B4CD-43B9-A135-A8F634094C85}" presName="sibTrans" presStyleCnt="0"/>
      <dgm:spPr/>
    </dgm:pt>
    <dgm:pt modelId="{6205894D-37CB-44D7-89C4-0CF01B371047}" type="pres">
      <dgm:prSet presAssocID="{8AA38C94-E39A-4132-85C7-A6850C621CB6}" presName="compNode" presStyleCnt="0"/>
      <dgm:spPr/>
    </dgm:pt>
    <dgm:pt modelId="{F4B9B1F5-634A-4E10-8CA7-B09357962EE5}" type="pres">
      <dgm:prSet presAssocID="{8AA38C94-E39A-4132-85C7-A6850C621CB6}" presName="bgRect" presStyleLbl="bgShp" presStyleIdx="1" presStyleCnt="3"/>
      <dgm:spPr/>
    </dgm:pt>
    <dgm:pt modelId="{CB4EC64A-3B27-4057-B15F-0F70E53CB996}" type="pres">
      <dgm:prSet presAssocID="{8AA38C94-E39A-4132-85C7-A6850C621C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DA3D5BA-15D1-4965-9B55-57B9E438FD08}" type="pres">
      <dgm:prSet presAssocID="{8AA38C94-E39A-4132-85C7-A6850C621CB6}" presName="spaceRect" presStyleCnt="0"/>
      <dgm:spPr/>
    </dgm:pt>
    <dgm:pt modelId="{84ED6D4B-9C82-4D6A-A866-2B2A79001C1A}" type="pres">
      <dgm:prSet presAssocID="{8AA38C94-E39A-4132-85C7-A6850C621CB6}" presName="parTx" presStyleLbl="revTx" presStyleIdx="1" presStyleCnt="4">
        <dgm:presLayoutVars>
          <dgm:chMax val="0"/>
          <dgm:chPref val="0"/>
        </dgm:presLayoutVars>
      </dgm:prSet>
      <dgm:spPr/>
    </dgm:pt>
    <dgm:pt modelId="{5E12B572-72D6-46B1-BB07-606CC23508F8}" type="pres">
      <dgm:prSet presAssocID="{8AA38C94-E39A-4132-85C7-A6850C621CB6}" presName="desTx" presStyleLbl="revTx" presStyleIdx="2" presStyleCnt="4">
        <dgm:presLayoutVars/>
      </dgm:prSet>
      <dgm:spPr/>
    </dgm:pt>
    <dgm:pt modelId="{E1E7050F-848A-4873-ADE1-DD6EE40259E6}" type="pres">
      <dgm:prSet presAssocID="{9B61948C-6387-4AF0-A4AE-5F80959AB17D}" presName="sibTrans" presStyleCnt="0"/>
      <dgm:spPr/>
    </dgm:pt>
    <dgm:pt modelId="{D04BFEEB-1A81-499C-BEC3-3ABFB78FAB5A}" type="pres">
      <dgm:prSet presAssocID="{A1FAFB73-BD62-49E7-B4AF-23EC9B63AEA5}" presName="compNode" presStyleCnt="0"/>
      <dgm:spPr/>
    </dgm:pt>
    <dgm:pt modelId="{50ECD89D-5FD9-421A-9A97-53810CC7634B}" type="pres">
      <dgm:prSet presAssocID="{A1FAFB73-BD62-49E7-B4AF-23EC9B63AEA5}" presName="bgRect" presStyleLbl="bgShp" presStyleIdx="2" presStyleCnt="3"/>
      <dgm:spPr/>
    </dgm:pt>
    <dgm:pt modelId="{E6BF5BC7-DAC1-4C61-9895-CA06459EFF5E}" type="pres">
      <dgm:prSet presAssocID="{A1FAFB73-BD62-49E7-B4AF-23EC9B63AE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6AE65E44-E971-402C-9ADF-2D9EAD7975CD}" type="pres">
      <dgm:prSet presAssocID="{A1FAFB73-BD62-49E7-B4AF-23EC9B63AEA5}" presName="spaceRect" presStyleCnt="0"/>
      <dgm:spPr/>
    </dgm:pt>
    <dgm:pt modelId="{91920775-9C6D-4D5D-AFF8-2D57C89AC380}" type="pres">
      <dgm:prSet presAssocID="{A1FAFB73-BD62-49E7-B4AF-23EC9B63AEA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7E74105-BDFD-4948-A23C-C42CD33D3587}" type="presOf" srcId="{78484305-CBAB-4A82-80A4-DCFE75A407C7}" destId="{5E12B572-72D6-46B1-BB07-606CC23508F8}" srcOrd="0" destOrd="0" presId="urn:microsoft.com/office/officeart/2018/2/layout/IconVerticalSolidList"/>
    <dgm:cxn modelId="{5DB71F07-B371-47FA-BEDC-5051F6EE3006}" srcId="{78484305-CBAB-4A82-80A4-DCFE75A407C7}" destId="{24ABF1A0-C57D-456F-8B48-858E9A07503D}" srcOrd="0" destOrd="0" parTransId="{19555FA4-EA0D-4C2B-89C4-9F87A81D12E9}" sibTransId="{D2E5B876-0053-4ABA-AA78-4F2B6F5BFB6A}"/>
    <dgm:cxn modelId="{736D5324-51A6-4C25-8A12-B07596702226}" type="presOf" srcId="{2C100CDC-7D20-4DDB-8305-CC3BB64EA840}" destId="{5E12B572-72D6-46B1-BB07-606CC23508F8}" srcOrd="0" destOrd="2" presId="urn:microsoft.com/office/officeart/2018/2/layout/IconVerticalSolidList"/>
    <dgm:cxn modelId="{A8B75E28-2DF7-471B-84E6-DDE784AAC17D}" srcId="{7DF179AF-D77C-4B9A-8AFC-F9B837E3A854}" destId="{49CA7044-08DE-4B10-9C58-C301B24A433C}" srcOrd="0" destOrd="0" parTransId="{CEDC9F31-B784-456F-B4B2-C449FADFBAE7}" sibTransId="{43A1BC8B-B4CD-43B9-A135-A8F634094C85}"/>
    <dgm:cxn modelId="{9EC7CF2C-3EA7-46D4-B897-08634ECCFAB8}" type="presOf" srcId="{8AA38C94-E39A-4132-85C7-A6850C621CB6}" destId="{84ED6D4B-9C82-4D6A-A866-2B2A79001C1A}" srcOrd="0" destOrd="0" presId="urn:microsoft.com/office/officeart/2018/2/layout/IconVerticalSolidList"/>
    <dgm:cxn modelId="{EF0CD560-696E-4006-93CE-83E4FE8DB2B1}" type="presOf" srcId="{7DF179AF-D77C-4B9A-8AFC-F9B837E3A854}" destId="{33EFE7EC-A6A2-462B-9E3B-7FEEEE7F3BA8}" srcOrd="0" destOrd="0" presId="urn:microsoft.com/office/officeart/2018/2/layout/IconVerticalSolidList"/>
    <dgm:cxn modelId="{D3D55445-2053-4503-9D37-50815FC8EB5D}" type="presOf" srcId="{A1FAFB73-BD62-49E7-B4AF-23EC9B63AEA5}" destId="{91920775-9C6D-4D5D-AFF8-2D57C89AC380}" srcOrd="0" destOrd="0" presId="urn:microsoft.com/office/officeart/2018/2/layout/IconVerticalSolidList"/>
    <dgm:cxn modelId="{8DCA9665-9327-4FAE-A940-659917380908}" srcId="{78484305-CBAB-4A82-80A4-DCFE75A407C7}" destId="{2C100CDC-7D20-4DDB-8305-CC3BB64EA840}" srcOrd="1" destOrd="0" parTransId="{6A965EFB-77D0-4EE4-8134-5C31725E8ED5}" sibTransId="{DFCC91A1-A0DE-4E61-ACDA-C703642BFF3E}"/>
    <dgm:cxn modelId="{31132655-36B9-40C7-ABC7-70791A082D3B}" srcId="{7DF179AF-D77C-4B9A-8AFC-F9B837E3A854}" destId="{A1FAFB73-BD62-49E7-B4AF-23EC9B63AEA5}" srcOrd="2" destOrd="0" parTransId="{BA0CCEA2-CAA4-47CE-9CF6-B0E67304E6FA}" sibTransId="{E078A942-BEC8-4DEA-963C-23B3C0BB17D3}"/>
    <dgm:cxn modelId="{F44EFC8D-33E6-46CA-BD4B-C0284B5F08B3}" type="presOf" srcId="{24ABF1A0-C57D-456F-8B48-858E9A07503D}" destId="{5E12B572-72D6-46B1-BB07-606CC23508F8}" srcOrd="0" destOrd="1" presId="urn:microsoft.com/office/officeart/2018/2/layout/IconVerticalSolidList"/>
    <dgm:cxn modelId="{2B212892-2FE3-4B59-90A9-06E869E66718}" srcId="{7DF179AF-D77C-4B9A-8AFC-F9B837E3A854}" destId="{8AA38C94-E39A-4132-85C7-A6850C621CB6}" srcOrd="1" destOrd="0" parTransId="{871D9E33-5E16-4BD0-95C7-7CBFB657B81F}" sibTransId="{9B61948C-6387-4AF0-A4AE-5F80959AB17D}"/>
    <dgm:cxn modelId="{DF9262A5-B70C-4492-A640-FDAC4C8EECD7}" type="presOf" srcId="{49CA7044-08DE-4B10-9C58-C301B24A433C}" destId="{4435B5E0-7DD7-47A3-AF0D-235484F76ACE}" srcOrd="0" destOrd="0" presId="urn:microsoft.com/office/officeart/2018/2/layout/IconVerticalSolidList"/>
    <dgm:cxn modelId="{83D21EAA-C874-41F4-B183-A3E2F6F31BB9}" srcId="{8AA38C94-E39A-4132-85C7-A6850C621CB6}" destId="{78484305-CBAB-4A82-80A4-DCFE75A407C7}" srcOrd="0" destOrd="0" parTransId="{F5897192-2B06-4659-9BE1-C979663E1538}" sibTransId="{164B0E74-0363-4A32-A456-7B9781198A78}"/>
    <dgm:cxn modelId="{1C2C2E08-8EEA-43CD-AAEA-464B13E19108}" type="presParOf" srcId="{33EFE7EC-A6A2-462B-9E3B-7FEEEE7F3BA8}" destId="{5FDA9817-0FE6-4EC1-A72A-740C198F7218}" srcOrd="0" destOrd="0" presId="urn:microsoft.com/office/officeart/2018/2/layout/IconVerticalSolidList"/>
    <dgm:cxn modelId="{D37650FF-A047-4B93-BD7D-D3FE6755052E}" type="presParOf" srcId="{5FDA9817-0FE6-4EC1-A72A-740C198F7218}" destId="{A488316E-836D-4497-AD52-BD5A7E59D687}" srcOrd="0" destOrd="0" presId="urn:microsoft.com/office/officeart/2018/2/layout/IconVerticalSolidList"/>
    <dgm:cxn modelId="{9E319B33-34D1-431E-A716-38540339C239}" type="presParOf" srcId="{5FDA9817-0FE6-4EC1-A72A-740C198F7218}" destId="{72270C45-6734-40EA-801D-CB5BF6F06FD2}" srcOrd="1" destOrd="0" presId="urn:microsoft.com/office/officeart/2018/2/layout/IconVerticalSolidList"/>
    <dgm:cxn modelId="{B7B854CE-0BA9-4FED-AEC9-1FD9A85967A2}" type="presParOf" srcId="{5FDA9817-0FE6-4EC1-A72A-740C198F7218}" destId="{0DAE1AAE-D2C7-4120-B831-A63FCAAE09CC}" srcOrd="2" destOrd="0" presId="urn:microsoft.com/office/officeart/2018/2/layout/IconVerticalSolidList"/>
    <dgm:cxn modelId="{59F10F42-60B5-4A6C-B819-2AE6A73C61ED}" type="presParOf" srcId="{5FDA9817-0FE6-4EC1-A72A-740C198F7218}" destId="{4435B5E0-7DD7-47A3-AF0D-235484F76ACE}" srcOrd="3" destOrd="0" presId="urn:microsoft.com/office/officeart/2018/2/layout/IconVerticalSolidList"/>
    <dgm:cxn modelId="{B4F585EF-F41C-4007-AB46-6EDC51200D13}" type="presParOf" srcId="{33EFE7EC-A6A2-462B-9E3B-7FEEEE7F3BA8}" destId="{2AED38C6-CE02-4879-8A13-405D2195DF08}" srcOrd="1" destOrd="0" presId="urn:microsoft.com/office/officeart/2018/2/layout/IconVerticalSolidList"/>
    <dgm:cxn modelId="{29570277-45EE-4464-9C66-7D48505A3672}" type="presParOf" srcId="{33EFE7EC-A6A2-462B-9E3B-7FEEEE7F3BA8}" destId="{6205894D-37CB-44D7-89C4-0CF01B371047}" srcOrd="2" destOrd="0" presId="urn:microsoft.com/office/officeart/2018/2/layout/IconVerticalSolidList"/>
    <dgm:cxn modelId="{DA6003AC-745B-4BBA-BF8D-AEEE0BE71CD5}" type="presParOf" srcId="{6205894D-37CB-44D7-89C4-0CF01B371047}" destId="{F4B9B1F5-634A-4E10-8CA7-B09357962EE5}" srcOrd="0" destOrd="0" presId="urn:microsoft.com/office/officeart/2018/2/layout/IconVerticalSolidList"/>
    <dgm:cxn modelId="{D61CCD65-128E-499A-A4D3-440D8B595CF2}" type="presParOf" srcId="{6205894D-37CB-44D7-89C4-0CF01B371047}" destId="{CB4EC64A-3B27-4057-B15F-0F70E53CB996}" srcOrd="1" destOrd="0" presId="urn:microsoft.com/office/officeart/2018/2/layout/IconVerticalSolidList"/>
    <dgm:cxn modelId="{9D90229C-D75C-4738-B1C6-2F75B5356B01}" type="presParOf" srcId="{6205894D-37CB-44D7-89C4-0CF01B371047}" destId="{DDA3D5BA-15D1-4965-9B55-57B9E438FD08}" srcOrd="2" destOrd="0" presId="urn:microsoft.com/office/officeart/2018/2/layout/IconVerticalSolidList"/>
    <dgm:cxn modelId="{6DF772C7-2A6F-4506-8899-9BC63B0C8456}" type="presParOf" srcId="{6205894D-37CB-44D7-89C4-0CF01B371047}" destId="{84ED6D4B-9C82-4D6A-A866-2B2A79001C1A}" srcOrd="3" destOrd="0" presId="urn:microsoft.com/office/officeart/2018/2/layout/IconVerticalSolidList"/>
    <dgm:cxn modelId="{90D652C7-B9A9-4B88-A23D-EA1C55FA5A6F}" type="presParOf" srcId="{6205894D-37CB-44D7-89C4-0CF01B371047}" destId="{5E12B572-72D6-46B1-BB07-606CC23508F8}" srcOrd="4" destOrd="0" presId="urn:microsoft.com/office/officeart/2018/2/layout/IconVerticalSolidList"/>
    <dgm:cxn modelId="{8D3018A7-6C01-426A-91E2-9D39DD8B4E49}" type="presParOf" srcId="{33EFE7EC-A6A2-462B-9E3B-7FEEEE7F3BA8}" destId="{E1E7050F-848A-4873-ADE1-DD6EE40259E6}" srcOrd="3" destOrd="0" presId="urn:microsoft.com/office/officeart/2018/2/layout/IconVerticalSolidList"/>
    <dgm:cxn modelId="{5849E4B2-FA3E-45E4-8146-18460C8A2B16}" type="presParOf" srcId="{33EFE7EC-A6A2-462B-9E3B-7FEEEE7F3BA8}" destId="{D04BFEEB-1A81-499C-BEC3-3ABFB78FAB5A}" srcOrd="4" destOrd="0" presId="urn:microsoft.com/office/officeart/2018/2/layout/IconVerticalSolidList"/>
    <dgm:cxn modelId="{B1FB5AB4-0C72-412D-A39A-3C1B242B449B}" type="presParOf" srcId="{D04BFEEB-1A81-499C-BEC3-3ABFB78FAB5A}" destId="{50ECD89D-5FD9-421A-9A97-53810CC7634B}" srcOrd="0" destOrd="0" presId="urn:microsoft.com/office/officeart/2018/2/layout/IconVerticalSolidList"/>
    <dgm:cxn modelId="{90E8CD66-5E44-41D7-A784-4827F2267312}" type="presParOf" srcId="{D04BFEEB-1A81-499C-BEC3-3ABFB78FAB5A}" destId="{E6BF5BC7-DAC1-4C61-9895-CA06459EFF5E}" srcOrd="1" destOrd="0" presId="urn:microsoft.com/office/officeart/2018/2/layout/IconVerticalSolidList"/>
    <dgm:cxn modelId="{849848AD-2B41-4F36-8316-29B1F5A63E7D}" type="presParOf" srcId="{D04BFEEB-1A81-499C-BEC3-3ABFB78FAB5A}" destId="{6AE65E44-E971-402C-9ADF-2D9EAD7975CD}" srcOrd="2" destOrd="0" presId="urn:microsoft.com/office/officeart/2018/2/layout/IconVerticalSolidList"/>
    <dgm:cxn modelId="{2EFB5668-37DC-42C0-967A-D00DD049F6F2}" type="presParOf" srcId="{D04BFEEB-1A81-499C-BEC3-3ABFB78FAB5A}" destId="{91920775-9C6D-4D5D-AFF8-2D57C89AC3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8316E-836D-4497-AD52-BD5A7E59D687}">
      <dsp:nvSpPr>
        <dsp:cNvPr id="0" name=""/>
        <dsp:cNvSpPr/>
      </dsp:nvSpPr>
      <dsp:spPr>
        <a:xfrm>
          <a:off x="0" y="512"/>
          <a:ext cx="8946541" cy="1198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70C45-6734-40EA-801D-CB5BF6F06FD2}">
      <dsp:nvSpPr>
        <dsp:cNvPr id="0" name=""/>
        <dsp:cNvSpPr/>
      </dsp:nvSpPr>
      <dsp:spPr>
        <a:xfrm>
          <a:off x="362520" y="270155"/>
          <a:ext cx="659128" cy="659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5B5E0-7DD7-47A3-AF0D-235484F76ACE}">
      <dsp:nvSpPr>
        <dsp:cNvPr id="0" name=""/>
        <dsp:cNvSpPr/>
      </dsp:nvSpPr>
      <dsp:spPr>
        <a:xfrm>
          <a:off x="1384170" y="512"/>
          <a:ext cx="7562370" cy="11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32" tIns="126832" rIns="126832" bIns="12683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Use a NN to compute a set the values of P, I, and D!</a:t>
          </a:r>
        </a:p>
      </dsp:txBody>
      <dsp:txXfrm>
        <a:off x="1384170" y="512"/>
        <a:ext cx="7562370" cy="1198416"/>
      </dsp:txXfrm>
    </dsp:sp>
    <dsp:sp modelId="{F4B9B1F5-634A-4E10-8CA7-B09357962EE5}">
      <dsp:nvSpPr>
        <dsp:cNvPr id="0" name=""/>
        <dsp:cNvSpPr/>
      </dsp:nvSpPr>
      <dsp:spPr>
        <a:xfrm>
          <a:off x="0" y="1498532"/>
          <a:ext cx="8946541" cy="1198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EC64A-3B27-4057-B15F-0F70E53CB996}">
      <dsp:nvSpPr>
        <dsp:cNvPr id="0" name=""/>
        <dsp:cNvSpPr/>
      </dsp:nvSpPr>
      <dsp:spPr>
        <a:xfrm>
          <a:off x="362520" y="1768176"/>
          <a:ext cx="659128" cy="659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D6D4B-9C82-4D6A-A866-2B2A79001C1A}">
      <dsp:nvSpPr>
        <dsp:cNvPr id="0" name=""/>
        <dsp:cNvSpPr/>
      </dsp:nvSpPr>
      <dsp:spPr>
        <a:xfrm>
          <a:off x="1384170" y="1498532"/>
          <a:ext cx="4025943" cy="11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32" tIns="126832" rIns="126832" bIns="12683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How would we proceed?</a:t>
          </a:r>
        </a:p>
      </dsp:txBody>
      <dsp:txXfrm>
        <a:off x="1384170" y="1498532"/>
        <a:ext cx="4025943" cy="1198416"/>
      </dsp:txXfrm>
    </dsp:sp>
    <dsp:sp modelId="{5E12B572-72D6-46B1-BB07-606CC23508F8}">
      <dsp:nvSpPr>
        <dsp:cNvPr id="0" name=""/>
        <dsp:cNvSpPr/>
      </dsp:nvSpPr>
      <dsp:spPr>
        <a:xfrm>
          <a:off x="5410114" y="1498532"/>
          <a:ext cx="3536426" cy="11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32" tIns="126832" rIns="126832" bIns="12683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ChatGPT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Can you use machine learning to set the gain values of a PID controller?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Can you show me an example in PyTorch?</a:t>
          </a:r>
        </a:p>
      </dsp:txBody>
      <dsp:txXfrm>
        <a:off x="5410114" y="1498532"/>
        <a:ext cx="3536426" cy="1198416"/>
      </dsp:txXfrm>
    </dsp:sp>
    <dsp:sp modelId="{50ECD89D-5FD9-421A-9A97-53810CC7634B}">
      <dsp:nvSpPr>
        <dsp:cNvPr id="0" name=""/>
        <dsp:cNvSpPr/>
      </dsp:nvSpPr>
      <dsp:spPr>
        <a:xfrm>
          <a:off x="0" y="2996552"/>
          <a:ext cx="8946541" cy="1198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F5BC7-DAC1-4C61-9895-CA06459EFF5E}">
      <dsp:nvSpPr>
        <dsp:cNvPr id="0" name=""/>
        <dsp:cNvSpPr/>
      </dsp:nvSpPr>
      <dsp:spPr>
        <a:xfrm>
          <a:off x="362520" y="3266196"/>
          <a:ext cx="659128" cy="659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20775-9C6D-4D5D-AFF8-2D57C89AC380}">
      <dsp:nvSpPr>
        <dsp:cNvPr id="0" name=""/>
        <dsp:cNvSpPr/>
      </dsp:nvSpPr>
      <dsp:spPr>
        <a:xfrm>
          <a:off x="1384170" y="2996552"/>
          <a:ext cx="7562370" cy="11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32" tIns="126832" rIns="126832" bIns="12683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This is a great example of how we can use example code and experimentation to get an idea and then see if we can get some help from the Internet to get started</a:t>
          </a:r>
        </a:p>
      </dsp:txBody>
      <dsp:txXfrm>
        <a:off x="1384170" y="2996552"/>
        <a:ext cx="7562370" cy="1198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576-3C4B-4818-8AA4-97FC8EE79D0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151-2C99-4E8D-ABD0-08087D34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E5AC-2EF0-4555-AC29-47A2893F244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5BDE-DE48-4906-A290-73767EB595FE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031-0AD7-4E0E-8DAC-B4E366270BDF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5A6C-98EC-4972-ABD3-E88CE4254514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E15-5221-4298-9948-566BB2D48149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770-2E7A-4609-9D17-0DE2CA2222F0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0C3E-D960-4900-878F-474AA93797F1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861-E744-4B47-B227-A05186251D55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A572-63D4-4A4F-8F99-D7530B5F3559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41080" y="6474158"/>
            <a:ext cx="990599" cy="304799"/>
          </a:xfrm>
        </p:spPr>
        <p:txBody>
          <a:bodyPr/>
          <a:lstStyle/>
          <a:p>
            <a:fld id="{D511BB68-1BD3-45B2-9A3D-478090D99416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85" y="6474156"/>
            <a:ext cx="3859795" cy="304801"/>
          </a:xfrm>
        </p:spPr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0937" y="6090313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DF8A-D383-472C-B676-89071ECC6FAA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28B9-AEC3-4AC7-A96B-C228F223C3DC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7386-AC50-4779-8BA0-C21410DCA21C}" type="datetime1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086-C693-4256-BFC6-38BDA3DB83BD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7851-F9AA-480F-A5A7-8232F5DE193F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8C48-62C8-4EFC-BD62-1ED68DE99A58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CA98-C4A1-4DE7-801D-EC8534383335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D4746-9BA7-4B4B-B721-0CBECA23DD9F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netlogoweb.org/launch#http://www.netlogoweb.org/assets/modelslib/IABM%20Textbook/chapter%205/Traffic%20Basic%20Adaptive%20Individuals.nlog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ron/handson-ml3/blob/main/18_reinforcement_learning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D_controlle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49" y="4935673"/>
            <a:ext cx="4374379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SUNY Plattsburgh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Dr. Ned Lecky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Class 20: More RL</a:t>
            </a:r>
          </a:p>
        </p:txBody>
      </p:sp>
      <p:sp>
        <p:nvSpPr>
          <p:cNvPr id="1056" name="Rectangle 1051">
            <a:extLst>
              <a:ext uri="{FF2B5EF4-FFF2-40B4-BE49-F238E27FC236}">
                <a16:creationId xmlns:a16="http://schemas.microsoft.com/office/drawing/2014/main" id="{D2CCF678-F0AD-4A72-8B6B-AC284AF5B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4320057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5707" y="4414557"/>
            <a:ext cx="1903653" cy="19036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7" y="1363133"/>
            <a:ext cx="4114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chemeClr val="bg1"/>
                </a:solidFill>
              </a:rPr>
              <a:t>CSC485B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</a:rPr>
              <a:t>Machine Learning for Robotics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53DE1-499A-7EE0-F872-5595AE3FB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122" y="1023184"/>
            <a:ext cx="4010585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4E253-DDB2-B344-EABB-BB3DEE7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Briefly: More NetLogo </a:t>
            </a: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5EC6D-2CBF-4A8F-2FE5-FBE06512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3EC9-AA49-1EC9-4857-FD9B2D08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Let’s take a look at</a:t>
            </a:r>
          </a:p>
          <a:p>
            <a:pPr lvl="1"/>
            <a:r>
              <a:rPr lang="en-US" sz="1400">
                <a:solidFill>
                  <a:srgbClr val="FFFFFF"/>
                </a:solidFill>
                <a:hlinkClick r:id="rId2"/>
              </a:rPr>
              <a:t>http://www.netlogoweb.org/launch#http://www.netlogoweb.org/assets/modelslib/IABM%20Textbook/chapter%205/Traffic%20Basic%20Adaptive%20Individuals.nlogo</a:t>
            </a:r>
            <a:endParaRPr lang="en-US" sz="1400">
              <a:solidFill>
                <a:srgbClr val="FFFFFF"/>
              </a:solidFill>
            </a:endParaRPr>
          </a:p>
          <a:p>
            <a:r>
              <a:rPr lang="en-US" sz="1400">
                <a:solidFill>
                  <a:srgbClr val="FFFFFF"/>
                </a:solidFill>
              </a:rPr>
              <a:t>This is much more sophisticated and still ONLY 120 LINES OF CODE!!!!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9FF96-22EE-F080-AA61-5B4DDF56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2231" y="6359311"/>
            <a:ext cx="34895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60000"/>
                  </a:srgbClr>
                </a:solidFill>
              </a:rPr>
              <a:t>CSC485B SUNY Plattsburgh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28E03-3B2A-70BB-092E-4AB5AB355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1" y="2126078"/>
            <a:ext cx="6495847" cy="32154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7474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C2C9-5AFF-A2B6-77EA-9A2D1771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51" y="79043"/>
            <a:ext cx="9404723" cy="697072"/>
          </a:xfrm>
        </p:spPr>
        <p:txBody>
          <a:bodyPr/>
          <a:lstStyle/>
          <a:p>
            <a:r>
              <a:rPr lang="en-US" dirty="0"/>
              <a:t>Continuing </a:t>
            </a:r>
            <a:r>
              <a:rPr lang="en-US" dirty="0" err="1"/>
              <a:t>Géron</a:t>
            </a:r>
            <a:r>
              <a:rPr lang="en-US" dirty="0"/>
              <a:t> Chapter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74CB-B334-F36B-9C71-DEFAAD083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86" y="2052918"/>
            <a:ext cx="5431864" cy="4195481"/>
          </a:xfrm>
        </p:spPr>
        <p:txBody>
          <a:bodyPr/>
          <a:lstStyle/>
          <a:p>
            <a:r>
              <a:rPr lang="en-US" dirty="0"/>
              <a:t>We saw the crude control time</a:t>
            </a:r>
          </a:p>
          <a:p>
            <a:r>
              <a:rPr lang="en-US" dirty="0"/>
              <a:t>How about experimenting with the policy?</a:t>
            </a:r>
          </a:p>
          <a:p>
            <a:r>
              <a:rPr lang="en-US" dirty="0">
                <a:hlinkClick r:id="rId2"/>
              </a:rPr>
              <a:t>https://github.com/ageron/handson-ml3/blob/main/18_reinforcement_learning.ipynb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8F327-BDDB-9E10-5458-E261877A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1414F-85B9-EE42-0BFF-D6EA2610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5E47D-0FA0-4181-2F0B-DC1F48CCA3D8}"/>
              </a:ext>
            </a:extLst>
          </p:cNvPr>
          <p:cNvSpPr txBox="1"/>
          <p:nvPr/>
        </p:nvSpPr>
        <p:spPr>
          <a:xfrm>
            <a:off x="5321312" y="776115"/>
            <a:ext cx="81636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basic_policy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angle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Original   mean 41 max 63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#return 0 if angle &lt; 0 else 1  # 41 63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Tweak  mean 43 max 72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#if angle &lt; 0.01: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 return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#if angle &gt; -0.01: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 return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(0,1)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Pure random  mean 22 max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(0,1)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Other thoughts??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#Lookup Tables?????</a:t>
            </a:r>
          </a:p>
        </p:txBody>
      </p:sp>
    </p:spTree>
    <p:extLst>
      <p:ext uri="{BB962C8B-B14F-4D97-AF65-F5344CB8AC3E}">
        <p14:creationId xmlns:p14="http://schemas.microsoft.com/office/powerpoint/2010/main" val="394004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B6D6-F417-B894-2102-41B6C3A4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Tracking the best 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493E-2406-9F73-DB89-59B574FF0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58432"/>
            <a:ext cx="8946541" cy="498996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totals = []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best_reward = 0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best_seed = 0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episode in range(500):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episode_rewards = 0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obs, info = env.reset(seed=episode)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for step in range(200):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action = basic_policy(obs)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obs, reward, done, truncated, info = env.step(action)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episode_rewards += reward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if episode_rewards &gt; best_reward: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best_reward = episode_rewards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best_seed = episode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if done or truncated: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totals.append(episode_rewards)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print(f'best_reward={best_reward} seed={best_seed}')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np.mean(totals), np.std(totals), min(totals), max(totals)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08CA2-5824-3D1D-6A42-716A78C0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B6A0-911A-975A-1935-910E0A06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520B7-9BB0-96EA-8689-7E30CF4911CF}"/>
              </a:ext>
            </a:extLst>
          </p:cNvPr>
          <p:cNvSpPr txBox="1"/>
          <p:nvPr/>
        </p:nvSpPr>
        <p:spPr>
          <a:xfrm>
            <a:off x="6826819" y="3041965"/>
            <a:ext cx="3223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And to plot, just use best_seed in the plotting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6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46DE6-A1EF-73FE-1031-D778DF00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Now We Use ML!!!!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24095D2-89CB-8A56-5E24-07770E2AA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Not yet. Our author does and the results are interesting, but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we’re missing out on trying other techniques that might be simpler</a:t>
            </a:r>
          </a:p>
          <a:p>
            <a:r>
              <a:rPr lang="en-US">
                <a:solidFill>
                  <a:srgbClr val="FFFFFF"/>
                </a:solidFill>
              </a:rPr>
              <a:t>Like what?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How about a PID controller!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BF7EB-86D0-1A6F-6D9A-C2765922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60000"/>
                  </a:srgbClr>
                </a:solidFill>
              </a:rPr>
              <a:t>CSC485B SUNY Plattsburgh</a:t>
            </a:r>
          </a:p>
        </p:txBody>
      </p:sp>
      <p:pic>
        <p:nvPicPr>
          <p:cNvPr id="7" name="Picture 6" descr="Gadgets on a desk">
            <a:extLst>
              <a:ext uri="{FF2B5EF4-FFF2-40B4-BE49-F238E27FC236}">
                <a16:creationId xmlns:a16="http://schemas.microsoft.com/office/drawing/2014/main" id="{A89564F7-314C-CDBE-E03B-36739DD3A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0" r="3197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0794E-3648-9A9A-FEDF-5A5255FA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0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81350-640A-498A-30F4-64B10BCC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IS a PID Controller?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957CAE-56B0-3496-C6E0-B544290E4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933839"/>
            <a:ext cx="5449889" cy="2990318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4E8A8-D887-0173-5B03-0F5180E7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AEDF-16E2-E110-5D56-163FCF67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  <a:hlinkClick r:id="rId3"/>
              </a:rPr>
              <a:t>https://en.wikipedia.org/wiki/PID_controller</a:t>
            </a:r>
            <a:endParaRPr lang="en-US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These are ubiquitous but have some problems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P, I, and D can be tricky to set- they strongly interact 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The also may not be constant in real world problems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Time-varying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Temperature varying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85F61-9BD8-2BD2-947D-3D06FB33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4" y="6355080"/>
            <a:ext cx="4206240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60000"/>
                  </a:srgbClr>
                </a:solidFill>
              </a:rPr>
              <a:t>CSC485B SUNY Plattsburgh</a:t>
            </a:r>
          </a:p>
        </p:txBody>
      </p:sp>
    </p:spTree>
    <p:extLst>
      <p:ext uri="{BB962C8B-B14F-4D97-AF65-F5344CB8AC3E}">
        <p14:creationId xmlns:p14="http://schemas.microsoft.com/office/powerpoint/2010/main" val="1506419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56D97-95B3-E4BC-706B-E8DD7AB5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Classical PID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F573D-0ED4-333F-DBCF-EE57E5F6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E9E83-F3A4-2DE9-87DB-54F8E08D4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First thing I would try is a PD controller (KI = 0)</a:t>
            </a:r>
            <a:endParaRPr lang="en-US"/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angle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dangle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KP = 0.1 # Guess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KD = 0.1 # Guess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0 if KP * angle + KD * dangle &lt; 0 else 1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endParaRPr lang="en-US">
              <a:latin typeface="+mn-lt"/>
              <a:cs typeface="Courier New" panose="02070309020205020404" pitchFamily="49" charset="0"/>
            </a:endParaRPr>
          </a:p>
          <a:p>
            <a:pPr marL="285750">
              <a:lnSpc>
                <a:spcPct val="90000"/>
              </a:lnSpc>
            </a:pPr>
            <a:r>
              <a:rPr lang="en-US" dirty="0">
                <a:latin typeface="+mn-lt"/>
                <a:cs typeface="Courier New" panose="02070309020205020404" pitchFamily="49" charset="0"/>
              </a:rPr>
              <a:t>Let’s give it a shot!</a:t>
            </a:r>
            <a:endParaRPr lang="en-US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8B535-720B-CE1B-42FE-66658599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CSC485B SUNY Plattsburgh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9924D-505A-1818-68F5-7DBF558A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3445699"/>
            <a:ext cx="5451627" cy="18671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76926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579A-9A61-2200-D167-5B2E9C65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a Really Cool Project could be…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E81386F-F30C-28EB-C1AA-17287B544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488261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DD3C5-3286-E13F-17C2-F78F6658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25B85-E081-EFD9-20F8-32387FCE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30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1422</TotalTime>
  <Words>657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Wingdings 3</vt:lpstr>
      <vt:lpstr>Ion</vt:lpstr>
      <vt:lpstr>CSC485B Machine Learning for Robotics</vt:lpstr>
      <vt:lpstr>Briefly: More NetLogo </vt:lpstr>
      <vt:lpstr>Continuing Géron Chapter 18</vt:lpstr>
      <vt:lpstr>Tracking the best result</vt:lpstr>
      <vt:lpstr>Now We Use ML!!!!</vt:lpstr>
      <vt:lpstr>What IS a PID Controller?</vt:lpstr>
      <vt:lpstr>Classical PID control</vt:lpstr>
      <vt:lpstr>So a Really Cool Project could be…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112</cp:revision>
  <dcterms:created xsi:type="dcterms:W3CDTF">2023-01-30T13:51:52Z</dcterms:created>
  <dcterms:modified xsi:type="dcterms:W3CDTF">2023-04-13T16:17:12Z</dcterms:modified>
</cp:coreProperties>
</file>