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</p:sldMasterIdLst>
  <p:notesMasterIdLst>
    <p:notesMasterId r:id="rId9"/>
  </p:notesMasterIdLst>
  <p:sldIdLst>
    <p:sldId id="256" r:id="rId2"/>
    <p:sldId id="287" r:id="rId3"/>
    <p:sldId id="337" r:id="rId4"/>
    <p:sldId id="336" r:id="rId5"/>
    <p:sldId id="335" r:id="rId6"/>
    <p:sldId id="338" r:id="rId7"/>
    <p:sldId id="32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3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AB576-3C4B-4818-8AA4-97FC8EE79D0A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C2151-2C99-4E8D-ABD0-08087D34A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79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E5AC-2EF0-4555-AC29-47A2893F2442}" type="datetime1">
              <a:rPr lang="en-US" smtClean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57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35BDE-DE48-4906-A290-73767EB595FE}" type="datetime1">
              <a:rPr lang="en-US" smtClean="0"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6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A031-0AD7-4E0E-8DAC-B4E366270BDF}" type="datetime1">
              <a:rPr lang="en-US" smtClean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63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5A6C-98EC-4972-ABD3-E88CE4254514}" type="datetime1">
              <a:rPr lang="en-US" smtClean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2021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AE15-5221-4298-9948-566BB2D48149}" type="datetime1">
              <a:rPr lang="en-US" smtClean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89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9770-2E7A-4609-9D17-0DE2CA2222F0}" type="datetime1">
              <a:rPr lang="en-US" smtClean="0"/>
              <a:t>4/4/2023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60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0C3E-D960-4900-878F-474AA93797F1}" type="datetime1">
              <a:rPr lang="en-US" smtClean="0"/>
              <a:t>4/4/2023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76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861-E744-4B47-B227-A05186251D55}" type="datetime1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29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2A572-63D4-4A4F-8F99-D7530B5F3559}" type="datetime1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73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041080" y="6474158"/>
            <a:ext cx="990599" cy="304799"/>
          </a:xfrm>
        </p:spPr>
        <p:txBody>
          <a:bodyPr/>
          <a:lstStyle/>
          <a:p>
            <a:fld id="{D511BB68-1BD3-45B2-9A3D-478090D99416}" type="datetime1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85" y="6474156"/>
            <a:ext cx="3859795" cy="304801"/>
          </a:xfrm>
        </p:spPr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40937" y="6090313"/>
            <a:ext cx="838199" cy="767687"/>
          </a:xfrm>
        </p:spPr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24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DF8A-D383-472C-B676-89071ECC6FAA}" type="datetime1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25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28B9-AEC3-4AC7-A96B-C228F223C3DC}" type="datetime1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9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7386-AC50-4779-8BA0-C21410DCA21C}" type="datetime1">
              <a:rPr lang="en-US" smtClean="0"/>
              <a:t>4/4/2023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9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A086-C693-4256-BFC6-38BDA3DB83BD}" type="datetime1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41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7851-F9AA-480F-A5A7-8232F5DE193F}" type="datetime1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2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8C48-62C8-4EFC-BD62-1ED68DE99A58}" type="datetime1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52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CA98-C4A1-4DE7-801D-EC8534383335}" type="datetime1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70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76D4746-9BA7-4B4B-B721-0CBECA23DD9F}" type="datetime1">
              <a:rPr lang="en-US" smtClean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42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geron/handson-ml3/blob/main/08_dimensionality_reduction.ipyn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ytorch.org/tutorials/beginner/basics/quickstart_tutorial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tlogoweb.org/launch#http://www.netlogoweb.org/assets/modelslib/Sample%20Models/Biology/Ants.nlogo" TargetMode="External"/><Relationship Id="rId2" Type="http://schemas.openxmlformats.org/officeDocument/2006/relationships/hyperlink" Target="http://www.netlogoweb.org/launch#http://www.netlogoweb.org/assets/modelslib/Sample%20Models/Chemistry%20&amp;%20Physics/Thermostat.nlog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bookcentral.proquest.com/lib/plattsburgh-ebooks/reader.action?docID=3339969" TargetMode="External"/><Relationship Id="rId5" Type="http://schemas.openxmlformats.org/officeDocument/2006/relationships/hyperlink" Target="http://ccl.northwestern.edu/netlogo/bind/" TargetMode="External"/><Relationship Id="rId4" Type="http://schemas.openxmlformats.org/officeDocument/2006/relationships/hyperlink" Target="http://ccl.northwestern.edu/netlogo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1FD8D8F-BAB6-0B7C-4376-D0C0C21ED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64047" y="3883730"/>
            <a:ext cx="4374379" cy="8614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 dirty="0"/>
              <a:t>SUNY Plattsburgh</a:t>
            </a:r>
          </a:p>
          <a:p>
            <a:pPr>
              <a:lnSpc>
                <a:spcPct val="90000"/>
              </a:lnSpc>
            </a:pPr>
            <a:r>
              <a:rPr lang="en-US" sz="1100" dirty="0"/>
              <a:t>Dr. Ned Lecky</a:t>
            </a:r>
          </a:p>
          <a:p>
            <a:pPr>
              <a:lnSpc>
                <a:spcPct val="90000"/>
              </a:lnSpc>
            </a:pPr>
            <a:r>
              <a:rPr lang="en-US" sz="1100" dirty="0"/>
              <a:t>Class 17: Some Background</a:t>
            </a:r>
          </a:p>
        </p:txBody>
      </p:sp>
      <p:sp>
        <p:nvSpPr>
          <p:cNvPr id="1056" name="Rectangle 1051">
            <a:extLst>
              <a:ext uri="{FF2B5EF4-FFF2-40B4-BE49-F238E27FC236}">
                <a16:creationId xmlns:a16="http://schemas.microsoft.com/office/drawing/2014/main" id="{D2CCF678-F0AD-4A72-8B6B-AC284AF5B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4320057" cy="55781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A71134-07A5-2DA9-8C41-75FA4D8BC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58612" y="4314440"/>
            <a:ext cx="1903653" cy="190365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9620D3-E9B0-9ED9-9040-F2A7466D3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47" y="639905"/>
            <a:ext cx="6191039" cy="3049086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4C9D9D-D11C-8E3A-5D9D-8898A213A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667" y="1363133"/>
            <a:ext cx="41148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 dirty="0">
                <a:solidFill>
                  <a:schemeClr val="bg1"/>
                </a:solidFill>
              </a:rPr>
              <a:t>CSC485B</a:t>
            </a:r>
            <a:br>
              <a:rPr lang="en-US" sz="5600" dirty="0">
                <a:solidFill>
                  <a:schemeClr val="bg1"/>
                </a:solidFill>
              </a:rPr>
            </a:br>
            <a:r>
              <a:rPr lang="en-US" sz="5600" dirty="0">
                <a:solidFill>
                  <a:schemeClr val="bg1"/>
                </a:solidFill>
              </a:rPr>
              <a:t>Machine Learning for Robotics</a:t>
            </a:r>
          </a:p>
        </p:txBody>
      </p:sp>
    </p:spTree>
    <p:extLst>
      <p:ext uri="{BB962C8B-B14F-4D97-AF65-F5344CB8AC3E}">
        <p14:creationId xmlns:p14="http://schemas.microsoft.com/office/powerpoint/2010/main" val="1060720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75935-9C82-456B-30A3-A3979799F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11" y="4231"/>
            <a:ext cx="9404723" cy="1400530"/>
          </a:xfrm>
        </p:spPr>
        <p:txBody>
          <a:bodyPr/>
          <a:lstStyle/>
          <a:p>
            <a:r>
              <a:rPr lang="en-US" dirty="0"/>
              <a:t>Dimensionality Reduction:</a:t>
            </a:r>
            <a:br>
              <a:rPr lang="en-US" dirty="0"/>
            </a:br>
            <a:r>
              <a:rPr lang="en-US" dirty="0" err="1"/>
              <a:t>LeOCR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24B18E-F254-5AA7-F233-3A726C551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20" y="1570962"/>
            <a:ext cx="5668166" cy="40963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AEC715-918F-D6B0-0C97-230BC593A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475" y="651823"/>
            <a:ext cx="914528" cy="7240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89E023-1028-7F36-F1A8-C12C35F11B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52" t="15598" r="59744" b="7798"/>
          <a:stretch/>
        </p:blipFill>
        <p:spPr>
          <a:xfrm rot="360340">
            <a:off x="5943039" y="1695450"/>
            <a:ext cx="800100" cy="15906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492A59C-F3CD-C6E1-D911-A3656B7B3BBA}"/>
              </a:ext>
            </a:extLst>
          </p:cNvPr>
          <p:cNvSpPr/>
          <p:nvPr/>
        </p:nvSpPr>
        <p:spPr>
          <a:xfrm>
            <a:off x="6023256" y="1657959"/>
            <a:ext cx="704850" cy="150495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8739BE-BBDF-2535-2FF5-6539B42C4C43}"/>
              </a:ext>
            </a:extLst>
          </p:cNvPr>
          <p:cNvCxnSpPr>
            <a:cxnSpLocks/>
          </p:cNvCxnSpPr>
          <p:nvPr/>
        </p:nvCxnSpPr>
        <p:spPr>
          <a:xfrm>
            <a:off x="5772840" y="2257425"/>
            <a:ext cx="114231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0F9D1E5-DBDD-5BF1-2BC7-D1CCC43097DA}"/>
              </a:ext>
            </a:extLst>
          </p:cNvPr>
          <p:cNvCxnSpPr>
            <a:cxnSpLocks/>
          </p:cNvCxnSpPr>
          <p:nvPr/>
        </p:nvCxnSpPr>
        <p:spPr>
          <a:xfrm>
            <a:off x="5772840" y="2562225"/>
            <a:ext cx="114231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DC1E150-F479-F590-9651-6505DB55FDCC}"/>
              </a:ext>
            </a:extLst>
          </p:cNvPr>
          <p:cNvCxnSpPr>
            <a:cxnSpLocks/>
          </p:cNvCxnSpPr>
          <p:nvPr/>
        </p:nvCxnSpPr>
        <p:spPr>
          <a:xfrm>
            <a:off x="5791890" y="2876550"/>
            <a:ext cx="114231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5EB564-631A-0959-C131-6E462218D02C}"/>
              </a:ext>
            </a:extLst>
          </p:cNvPr>
          <p:cNvCxnSpPr>
            <a:cxnSpLocks/>
          </p:cNvCxnSpPr>
          <p:nvPr/>
        </p:nvCxnSpPr>
        <p:spPr>
          <a:xfrm>
            <a:off x="5772840" y="1943100"/>
            <a:ext cx="114231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7BC1A6A-5D4A-810F-D16E-36AE807F0B52}"/>
              </a:ext>
            </a:extLst>
          </p:cNvPr>
          <p:cNvCxnSpPr>
            <a:cxnSpLocks/>
          </p:cNvCxnSpPr>
          <p:nvPr/>
        </p:nvCxnSpPr>
        <p:spPr>
          <a:xfrm>
            <a:off x="6156606" y="1462088"/>
            <a:ext cx="0" cy="1966912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FEF5EE8-68C7-9668-073D-23629C820E4E}"/>
              </a:ext>
            </a:extLst>
          </p:cNvPr>
          <p:cNvCxnSpPr>
            <a:cxnSpLocks/>
          </p:cNvCxnSpPr>
          <p:nvPr/>
        </p:nvCxnSpPr>
        <p:spPr>
          <a:xfrm>
            <a:off x="6309006" y="1462088"/>
            <a:ext cx="0" cy="1966912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786EAAA-CFCF-0A8E-E298-CD278BA7EAC2}"/>
              </a:ext>
            </a:extLst>
          </p:cNvPr>
          <p:cNvCxnSpPr>
            <a:cxnSpLocks/>
          </p:cNvCxnSpPr>
          <p:nvPr/>
        </p:nvCxnSpPr>
        <p:spPr>
          <a:xfrm>
            <a:off x="6461406" y="1462088"/>
            <a:ext cx="0" cy="1966912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DF8358B-2126-78CE-07A8-10A549B69687}"/>
                  </a:ext>
                </a:extLst>
              </p:cNvPr>
              <p:cNvSpPr txBox="1"/>
              <p:nvPr/>
            </p:nvSpPr>
            <p:spPr>
              <a:xfrm>
                <a:off x="7496304" y="582836"/>
                <a:ext cx="4410866" cy="5692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Segment into individual characters with classical blob-finding code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Divide into 5x5 grid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Measure </a:t>
                </a:r>
                <a:r>
                  <a:rPr lang="en-US" i="1" dirty="0"/>
                  <a:t>Occupation Ratio </a:t>
                </a:r>
                <a:r>
                  <a:rPr lang="en-US" dirty="0"/>
                  <a:t>for all 25 grid squares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Augment data with ratios of Occupation Ratios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NW / SE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NE / SW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Etc. (but not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/>
                  <a:t> =150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Train on many instances of each used character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Vary size, cam angle, print quality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Compute mean and </a:t>
                </a:r>
                <a:r>
                  <a:rPr lang="en-US" dirty="0" err="1"/>
                  <a:t>StdDev</a:t>
                </a:r>
                <a:r>
                  <a:rPr lang="en-US" dirty="0"/>
                  <a:t> for all parameters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Build 2-layer NN classifier for each character- computes probability of character being A, B, etc.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Return best match and confidence (how far away is 2</a:t>
                </a:r>
                <a:r>
                  <a:rPr lang="en-US" baseline="30000" dirty="0"/>
                  <a:t>nd</a:t>
                </a:r>
                <a:r>
                  <a:rPr lang="en-US" dirty="0"/>
                  <a:t> best match??)</a:t>
                </a: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DF8358B-2126-78CE-07A8-10A549B69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304" y="582836"/>
                <a:ext cx="4410866" cy="5692328"/>
              </a:xfrm>
              <a:prstGeom prst="rect">
                <a:avLst/>
              </a:prstGeom>
              <a:blipFill>
                <a:blip r:embed="rId4"/>
                <a:stretch>
                  <a:fillRect l="-1107" t="-643" r="-2075" b="-10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4DFBC96-85E2-3B69-2BCE-9848EF5C866B}"/>
                  </a:ext>
                </a:extLst>
              </p:cNvPr>
              <p:cNvSpPr txBox="1"/>
              <p:nvPr/>
            </p:nvSpPr>
            <p:spPr>
              <a:xfrm>
                <a:off x="1309492" y="5863155"/>
                <a:ext cx="4623894" cy="575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𝑂𝑐𝑐𝑢𝑝𝑎𝑡𝑖𝑜𝑛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𝑅𝑎𝑡𝑖𝑜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𝐷𝑎𝑟𝑘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𝑃𝑖𝑥𝑒𝑙𝑠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𝑃𝑖𝑥𝑒𝑙𝑠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4DFBC96-85E2-3B69-2BCE-9848EF5C8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492" y="5863155"/>
                <a:ext cx="4623894" cy="5751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B52B4CC-BCA9-020D-F06C-08C1A1E520F3}"/>
              </a:ext>
            </a:extLst>
          </p:cNvPr>
          <p:cNvCxnSpPr/>
          <p:nvPr/>
        </p:nvCxnSpPr>
        <p:spPr>
          <a:xfrm flipH="1">
            <a:off x="6651908" y="1046957"/>
            <a:ext cx="2212833" cy="1239044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11A4DD1-0709-39C5-1711-B62AF6A0D89A}"/>
              </a:ext>
            </a:extLst>
          </p:cNvPr>
          <p:cNvCxnSpPr>
            <a:cxnSpLocks/>
          </p:cNvCxnSpPr>
          <p:nvPr/>
        </p:nvCxnSpPr>
        <p:spPr>
          <a:xfrm>
            <a:off x="6585231" y="1462088"/>
            <a:ext cx="0" cy="1966912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907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7264D-A2EF-4129-9F20-8543A9BEC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Dimensionality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39197-C25E-4C57-A7DF-46373AE4A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intro: Dimensionality Reduction</a:t>
            </a:r>
          </a:p>
          <a:p>
            <a:pPr lvl="1"/>
            <a:r>
              <a:rPr lang="en-US" dirty="0"/>
              <a:t>Let’s look at our text (</a:t>
            </a:r>
            <a:r>
              <a:rPr lang="en-US" dirty="0" err="1"/>
              <a:t>Géron</a:t>
            </a:r>
            <a:r>
              <a:rPr lang="en-US" dirty="0"/>
              <a:t>): Ch. 8 Dimensionality Reduction </a:t>
            </a:r>
          </a:p>
          <a:p>
            <a:pPr lvl="1"/>
            <a:r>
              <a:rPr lang="en-US" dirty="0">
                <a:hlinkClick r:id="rId2"/>
              </a:rPr>
              <a:t>https://github.com/ageron/handson-ml3/blob/main/08_dimensionality_reduction.ipynb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9A00DA-A664-473C-8869-CDCFBC29A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5AB7B2-DCD2-42BE-AB77-78A2BC853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779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0E410-B661-479A-8221-0012A5A66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Week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28C78-4445-474F-BAF4-F1C130E0E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code</a:t>
            </a:r>
          </a:p>
          <a:p>
            <a:r>
              <a:rPr lang="en-US" dirty="0"/>
              <a:t>Tricky getting it all running</a:t>
            </a:r>
          </a:p>
          <a:p>
            <a:r>
              <a:rPr lang="en-US" dirty="0"/>
              <a:t>We need some PyTorch background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A77C8A-5C5E-4554-A3AD-C75C7333C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A55AF0-89AE-473F-941E-754CA7B47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024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4E84A-7A92-C5AC-7AC9-98F499430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PyTorch Tutorial 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BCAE3-9AA1-793A-A0A0-0B8E9126C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Walkthrough Together</a:t>
            </a:r>
          </a:p>
          <a:p>
            <a:pPr lvl="1"/>
            <a:r>
              <a:rPr lang="en-US">
                <a:hlinkClick r:id="rId2"/>
              </a:rPr>
              <a:t>https://pytorch.org/tutorials/beginner/basics/quickstart_tutorial.html</a:t>
            </a:r>
            <a:endParaRPr lang="en-US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7B12BC-9FC4-504A-37E3-B4C0DB997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DE9487-0F20-DA7F-81EC-016669902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16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D4F2A-9A71-49E4-B866-7201D19D6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Else: ABM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00064-13BD-4E47-9FA5-530701100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188720"/>
            <a:ext cx="8946541" cy="505967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Walk-through:</a:t>
            </a:r>
          </a:p>
          <a:p>
            <a:pPr lvl="1"/>
            <a:r>
              <a:rPr lang="en-US" dirty="0"/>
              <a:t>Thermostat:</a:t>
            </a:r>
          </a:p>
          <a:p>
            <a:pPr lvl="2"/>
            <a:r>
              <a:rPr lang="en-US" dirty="0">
                <a:hlinkClick r:id="rId2"/>
              </a:rPr>
              <a:t>http://www.netlogoweb.org/launch#http://www.netlogoweb.org/assets/modelslib/Sample%20Models/Chemistry%20&amp;%20Physics/Thermostat.nlogo</a:t>
            </a:r>
            <a:endParaRPr lang="en-US" dirty="0"/>
          </a:p>
          <a:p>
            <a:pPr lvl="1"/>
            <a:r>
              <a:rPr lang="en-US" dirty="0"/>
              <a:t>Ant Simulation</a:t>
            </a:r>
          </a:p>
          <a:p>
            <a:pPr lvl="2"/>
            <a:r>
              <a:rPr lang="en-US" dirty="0">
                <a:hlinkClick r:id="rId3"/>
              </a:rPr>
              <a:t>http://www.netlogoweb.org/launch#http://www.netlogoweb.org/assets/modelslib/Sample%20Models/Biology/Ants.nlogo</a:t>
            </a:r>
            <a:endParaRPr lang="en-US" dirty="0"/>
          </a:p>
          <a:p>
            <a:r>
              <a:rPr lang="en-US" dirty="0"/>
              <a:t>What IS this stuff?? Let’s take a look at:</a:t>
            </a:r>
          </a:p>
          <a:p>
            <a:pPr lvl="1"/>
            <a:r>
              <a:rPr lang="en-US" dirty="0">
                <a:hlinkClick r:id="rId4"/>
              </a:rPr>
              <a:t>http://ccl.northwestern.edu/netlogo/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http://ccl.northwestern.edu/netlogo/bind/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More In Depth: Intro to Agent-Based Modeling</a:t>
            </a:r>
          </a:p>
          <a:p>
            <a:pPr lvl="1"/>
            <a:r>
              <a:rPr lang="en-US" dirty="0">
                <a:hlinkClick r:id="rId6"/>
              </a:rPr>
              <a:t>https://ebookcentral.proquest.com/lib/plattsburgh-ebooks/reader.action?docID=3339969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This could be an “easy” way to generate training data similar to last week in the Intel course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B740D4-08D4-4D5B-9202-E4867F8A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F00B8D-E91B-405D-B2B2-FF4545101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85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E92A8BB-07B9-40DB-984F-2CB1A2535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DDB745-6C26-4B79-9EF2-08E3E4AB9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602420-E85A-2637-EBC3-BC9595EAF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73B850FF-6169-4056-8077-06FFA93A5366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7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80B3FE6C-0A59-4114-88CB-3C3172D6A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2835162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223304-ECA1-0DD3-9134-C3CD7E87DC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458" y="640082"/>
            <a:ext cx="8790930" cy="2373552"/>
          </a:xfrm>
          <a:prstGeom prst="rect">
            <a:avLst/>
          </a:prstGeom>
          <a:effectLst/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DA3A238-516A-4076-B3C2-230D91350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36999"/>
            <a:ext cx="12191696" cy="3721001"/>
          </a:xfrm>
          <a:custGeom>
            <a:avLst/>
            <a:gdLst>
              <a:gd name="connsiteX0" fmla="*/ 1 w 12191696"/>
              <a:gd name="connsiteY0" fmla="*/ 0 h 3721001"/>
              <a:gd name="connsiteX1" fmla="*/ 71932 w 12191696"/>
              <a:gd name="connsiteY1" fmla="*/ 12261 h 3721001"/>
              <a:gd name="connsiteX2" fmla="*/ 282849 w 12191696"/>
              <a:gd name="connsiteY2" fmla="*/ 48342 h 3721001"/>
              <a:gd name="connsiteX3" fmla="*/ 436464 w 12191696"/>
              <a:gd name="connsiteY3" fmla="*/ 73565 h 3721001"/>
              <a:gd name="connsiteX4" fmla="*/ 619339 w 12191696"/>
              <a:gd name="connsiteY4" fmla="*/ 100188 h 3721001"/>
              <a:gd name="connsiteX5" fmla="*/ 836351 w 12191696"/>
              <a:gd name="connsiteY5" fmla="*/ 132066 h 3721001"/>
              <a:gd name="connsiteX6" fmla="*/ 1076528 w 12191696"/>
              <a:gd name="connsiteY6" fmla="*/ 165696 h 3721001"/>
              <a:gd name="connsiteX7" fmla="*/ 1347183 w 12191696"/>
              <a:gd name="connsiteY7" fmla="*/ 201077 h 3721001"/>
              <a:gd name="connsiteX8" fmla="*/ 1642223 w 12191696"/>
              <a:gd name="connsiteY8" fmla="*/ 238560 h 3721001"/>
              <a:gd name="connsiteX9" fmla="*/ 1962864 w 12191696"/>
              <a:gd name="connsiteY9" fmla="*/ 276043 h 3721001"/>
              <a:gd name="connsiteX10" fmla="*/ 2304232 w 12191696"/>
              <a:gd name="connsiteY10" fmla="*/ 314226 h 3721001"/>
              <a:gd name="connsiteX11" fmla="*/ 2672421 w 12191696"/>
              <a:gd name="connsiteY11" fmla="*/ 349608 h 3721001"/>
              <a:gd name="connsiteX12" fmla="*/ 3057678 w 12191696"/>
              <a:gd name="connsiteY12" fmla="*/ 383588 h 3721001"/>
              <a:gd name="connsiteX13" fmla="*/ 3464881 w 12191696"/>
              <a:gd name="connsiteY13" fmla="*/ 414415 h 3721001"/>
              <a:gd name="connsiteX14" fmla="*/ 3889152 w 12191696"/>
              <a:gd name="connsiteY14" fmla="*/ 443841 h 3721001"/>
              <a:gd name="connsiteX15" fmla="*/ 4331710 w 12191696"/>
              <a:gd name="connsiteY15" fmla="*/ 471515 h 3721001"/>
              <a:gd name="connsiteX16" fmla="*/ 4558476 w 12191696"/>
              <a:gd name="connsiteY16" fmla="*/ 481324 h 3721001"/>
              <a:gd name="connsiteX17" fmla="*/ 4790118 w 12191696"/>
              <a:gd name="connsiteY17" fmla="*/ 492183 h 3721001"/>
              <a:gd name="connsiteX18" fmla="*/ 5025418 w 12191696"/>
              <a:gd name="connsiteY18" fmla="*/ 502342 h 3721001"/>
              <a:gd name="connsiteX19" fmla="*/ 5261937 w 12191696"/>
              <a:gd name="connsiteY19" fmla="*/ 508998 h 3721001"/>
              <a:gd name="connsiteX20" fmla="*/ 5503333 w 12191696"/>
              <a:gd name="connsiteY20" fmla="*/ 514953 h 3721001"/>
              <a:gd name="connsiteX21" fmla="*/ 5747166 w 12191696"/>
              <a:gd name="connsiteY21" fmla="*/ 521259 h 3721001"/>
              <a:gd name="connsiteX22" fmla="*/ 5995877 w 12191696"/>
              <a:gd name="connsiteY22" fmla="*/ 525462 h 3721001"/>
              <a:gd name="connsiteX23" fmla="*/ 6247026 w 12191696"/>
              <a:gd name="connsiteY23" fmla="*/ 525462 h 3721001"/>
              <a:gd name="connsiteX24" fmla="*/ 6500613 w 12191696"/>
              <a:gd name="connsiteY24" fmla="*/ 527564 h 3721001"/>
              <a:gd name="connsiteX25" fmla="*/ 6756639 w 12191696"/>
              <a:gd name="connsiteY25" fmla="*/ 525462 h 3721001"/>
              <a:gd name="connsiteX26" fmla="*/ 7016322 w 12191696"/>
              <a:gd name="connsiteY26" fmla="*/ 521259 h 3721001"/>
              <a:gd name="connsiteX27" fmla="*/ 7276005 w 12191696"/>
              <a:gd name="connsiteY27" fmla="*/ 517405 h 3721001"/>
              <a:gd name="connsiteX28" fmla="*/ 7539345 w 12191696"/>
              <a:gd name="connsiteY28" fmla="*/ 508998 h 3721001"/>
              <a:gd name="connsiteX29" fmla="*/ 7805124 w 12191696"/>
              <a:gd name="connsiteY29" fmla="*/ 500240 h 3721001"/>
              <a:gd name="connsiteX30" fmla="*/ 8070903 w 12191696"/>
              <a:gd name="connsiteY30" fmla="*/ 490081 h 3721001"/>
              <a:gd name="connsiteX31" fmla="*/ 8339121 w 12191696"/>
              <a:gd name="connsiteY31" fmla="*/ 475719 h 3721001"/>
              <a:gd name="connsiteX32" fmla="*/ 8609776 w 12191696"/>
              <a:gd name="connsiteY32" fmla="*/ 458554 h 3721001"/>
              <a:gd name="connsiteX33" fmla="*/ 8881651 w 12191696"/>
              <a:gd name="connsiteY33" fmla="*/ 442089 h 3721001"/>
              <a:gd name="connsiteX34" fmla="*/ 9153526 w 12191696"/>
              <a:gd name="connsiteY34" fmla="*/ 421071 h 3721001"/>
              <a:gd name="connsiteX35" fmla="*/ 9429058 w 12191696"/>
              <a:gd name="connsiteY35" fmla="*/ 395848 h 3721001"/>
              <a:gd name="connsiteX36" fmla="*/ 9700933 w 12191696"/>
              <a:gd name="connsiteY36" fmla="*/ 370626 h 3721001"/>
              <a:gd name="connsiteX37" fmla="*/ 9977684 w 12191696"/>
              <a:gd name="connsiteY37" fmla="*/ 341551 h 3721001"/>
              <a:gd name="connsiteX38" fmla="*/ 10255655 w 12191696"/>
              <a:gd name="connsiteY38" fmla="*/ 309672 h 3721001"/>
              <a:gd name="connsiteX39" fmla="*/ 10529968 w 12191696"/>
              <a:gd name="connsiteY39" fmla="*/ 276043 h 3721001"/>
              <a:gd name="connsiteX40" fmla="*/ 10807939 w 12191696"/>
              <a:gd name="connsiteY40" fmla="*/ 236808 h 3721001"/>
              <a:gd name="connsiteX41" fmla="*/ 11084690 w 12191696"/>
              <a:gd name="connsiteY41" fmla="*/ 194771 h 3721001"/>
              <a:gd name="connsiteX42" fmla="*/ 11362661 w 12191696"/>
              <a:gd name="connsiteY42" fmla="*/ 153085 h 3721001"/>
              <a:gd name="connsiteX43" fmla="*/ 11639412 w 12191696"/>
              <a:gd name="connsiteY43" fmla="*/ 104392 h 3721001"/>
              <a:gd name="connsiteX44" fmla="*/ 11914945 w 12191696"/>
              <a:gd name="connsiteY44" fmla="*/ 54648 h 3721001"/>
              <a:gd name="connsiteX45" fmla="*/ 12191696 w 12191696"/>
              <a:gd name="connsiteY45" fmla="*/ 2452 h 3721001"/>
              <a:gd name="connsiteX46" fmla="*/ 12191696 w 12191696"/>
              <a:gd name="connsiteY46" fmla="*/ 2802467 h 3721001"/>
              <a:gd name="connsiteX47" fmla="*/ 12191695 w 12191696"/>
              <a:gd name="connsiteY47" fmla="*/ 2802467 h 3721001"/>
              <a:gd name="connsiteX48" fmla="*/ 12191695 w 12191696"/>
              <a:gd name="connsiteY48" fmla="*/ 3721001 h 3721001"/>
              <a:gd name="connsiteX49" fmla="*/ 0 w 12191696"/>
              <a:gd name="connsiteY49" fmla="*/ 3721001 h 3721001"/>
              <a:gd name="connsiteX50" fmla="*/ 0 w 12191696"/>
              <a:gd name="connsiteY50" fmla="*/ 2233825 h 3721001"/>
              <a:gd name="connsiteX51" fmla="*/ 1 w 12191696"/>
              <a:gd name="connsiteY51" fmla="*/ 2233825 h 3721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696" h="3721001">
                <a:moveTo>
                  <a:pt x="1" y="0"/>
                </a:moveTo>
                <a:lnTo>
                  <a:pt x="71932" y="12261"/>
                </a:lnTo>
                <a:lnTo>
                  <a:pt x="282849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3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802467"/>
                </a:lnTo>
                <a:lnTo>
                  <a:pt x="12191695" y="2802467"/>
                </a:lnTo>
                <a:lnTo>
                  <a:pt x="12191695" y="3721001"/>
                </a:lnTo>
                <a:lnTo>
                  <a:pt x="0" y="3721001"/>
                </a:lnTo>
                <a:lnTo>
                  <a:pt x="0" y="2233825"/>
                </a:lnTo>
                <a:lnTo>
                  <a:pt x="1" y="223382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9533BB-14D2-A642-FBBE-4C366422A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5" y="3928983"/>
            <a:ext cx="9182945" cy="17933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IDLR Week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673AAD-52DC-608F-2251-81C23A996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036869" y="2139999"/>
            <a:ext cx="1689199" cy="304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900" b="0" i="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CSC485B SUNY Plattsburgh</a:t>
            </a:r>
          </a:p>
        </p:txBody>
      </p:sp>
    </p:spTree>
    <p:extLst>
      <p:ext uri="{BB962C8B-B14F-4D97-AF65-F5344CB8AC3E}">
        <p14:creationId xmlns:p14="http://schemas.microsoft.com/office/powerpoint/2010/main" val="15617464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1137</TotalTime>
  <Words>384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Cambria Math</vt:lpstr>
      <vt:lpstr>Century Gothic</vt:lpstr>
      <vt:lpstr>Wingdings 3</vt:lpstr>
      <vt:lpstr>Ion</vt:lpstr>
      <vt:lpstr>CSC485B Machine Learning for Robotics</vt:lpstr>
      <vt:lpstr>Dimensionality Reduction: LeOCR</vt:lpstr>
      <vt:lpstr> Dimensionality Reduction</vt:lpstr>
      <vt:lpstr>Intel Week 2</vt:lpstr>
      <vt:lpstr>PyTorch Tutorial Walkthrough</vt:lpstr>
      <vt:lpstr>Something Else: ABM</vt:lpstr>
      <vt:lpstr>IDLR Week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CSC485B Machine Learning for Robotics</dc:title>
  <dc:creator>Ned Lecky</dc:creator>
  <cp:lastModifiedBy>Ned Lecky</cp:lastModifiedBy>
  <cp:revision>94</cp:revision>
  <dcterms:created xsi:type="dcterms:W3CDTF">2023-01-30T13:51:52Z</dcterms:created>
  <dcterms:modified xsi:type="dcterms:W3CDTF">2023-04-04T16:00:31Z</dcterms:modified>
</cp:coreProperties>
</file>