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6"/>
  </p:notesMasterIdLst>
  <p:sldIdLst>
    <p:sldId id="256" r:id="rId2"/>
    <p:sldId id="277" r:id="rId3"/>
    <p:sldId id="297" r:id="rId4"/>
    <p:sldId id="304" r:id="rId5"/>
    <p:sldId id="279" r:id="rId6"/>
    <p:sldId id="301" r:id="rId7"/>
    <p:sldId id="299" r:id="rId8"/>
    <p:sldId id="298" r:id="rId9"/>
    <p:sldId id="302" r:id="rId10"/>
    <p:sldId id="303" r:id="rId11"/>
    <p:sldId id="300" r:id="rId12"/>
    <p:sldId id="305" r:id="rId13"/>
    <p:sldId id="307" r:id="rId14"/>
    <p:sldId id="3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6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aptive-vision.com/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ites.google.com/lecky.com/brighton-beach-lab/h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vtec.com/products/halc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ites.google.com/lecky.com/brighton-beach-lab/using-machine-learning/the-calibration-probl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mundoptics.com/f/uc-series-fixed-focal-length-lenses/1502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CSC485B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887671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SUNY Plattsburgh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Dr. Ned Lecky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Class 09- </a:t>
            </a:r>
            <a:r>
              <a:rPr lang="pt-BR" dirty="0">
                <a:solidFill>
                  <a:srgbClr val="FFFFFF"/>
                </a:solidFill>
              </a:rPr>
              <a:t> Regression Wrap-Up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72" y="4951170"/>
            <a:ext cx="1750353" cy="17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al Robots: Cobots Offer Game Changing Benefits - Allied Automation,  Inc.">
            <a:extLst>
              <a:ext uri="{FF2B5EF4-FFF2-40B4-BE49-F238E27FC236}">
                <a16:creationId xmlns:a16="http://schemas.microsoft.com/office/drawing/2014/main" id="{7EE64379-E3A7-53E3-7444-CEF394F4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5" y="3151511"/>
            <a:ext cx="4515243" cy="30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82E7-A869-0664-C915-CE0BD610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recommend auto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9D08-72B8-28BA-ED6D-C5492CA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align connector to be “perfect”</a:t>
            </a:r>
          </a:p>
          <a:p>
            <a:r>
              <a:rPr lang="en-US" dirty="0"/>
              <a:t>Adjust, focus, lock-down all cameras</a:t>
            </a:r>
          </a:p>
          <a:p>
            <a:r>
              <a:rPr lang="en-US" dirty="0"/>
              <a:t>Run a robot program that offsets the connecter relative to perfect and acquires the measurement data</a:t>
            </a:r>
          </a:p>
          <a:p>
            <a:r>
              <a:rPr lang="en-US" dirty="0"/>
              <a:t>Now train something non-linear that doesn’t care much about input independence and you have a working calibration</a:t>
            </a:r>
          </a:p>
          <a:p>
            <a:r>
              <a:rPr lang="en-US" dirty="0"/>
              <a:t>AND: this process is automated and can be repeated at any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8DB98-805A-7F56-3C9B-649F8E2B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5A32A-4C27-2FA5-9567-3CC0D8C6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3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7E6A-550D-B899-D397-2806EC7D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BBDC-6A06-D8D6-E22D-7131B415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understand your data</a:t>
            </a:r>
          </a:p>
          <a:p>
            <a:r>
              <a:rPr lang="en-US" dirty="0"/>
              <a:t>You need to design a process…</a:t>
            </a:r>
          </a:p>
          <a:p>
            <a:pPr lvl="1"/>
            <a:r>
              <a:rPr lang="en-US" dirty="0"/>
              <a:t>Get data</a:t>
            </a:r>
          </a:p>
          <a:p>
            <a:pPr lvl="1"/>
            <a:r>
              <a:rPr lang="en-US" dirty="0"/>
              <a:t>Scale it appropriately</a:t>
            </a:r>
          </a:p>
          <a:p>
            <a:pPr lvl="1"/>
            <a:r>
              <a:rPr lang="en-US" dirty="0"/>
              <a:t>Augment inputs (maybe add x**2, or sin(x), or something you know will help)</a:t>
            </a:r>
          </a:p>
          <a:p>
            <a:pPr lvl="1"/>
            <a:r>
              <a:rPr lang="en-US" dirty="0"/>
              <a:t>Partition the problem into pieces if you can</a:t>
            </a:r>
          </a:p>
          <a:p>
            <a:pPr lvl="2"/>
            <a:r>
              <a:rPr lang="en-US" dirty="0"/>
              <a:t>Everyone likes end-to-end one-step ML because that looks cooler</a:t>
            </a:r>
          </a:p>
          <a:p>
            <a:pPr lvl="3"/>
            <a:r>
              <a:rPr lang="en-US" dirty="0"/>
              <a:t>Rarely meets customer requirements</a:t>
            </a:r>
          </a:p>
          <a:p>
            <a:pPr lvl="2"/>
            <a:r>
              <a:rPr lang="en-US" dirty="0"/>
              <a:t>(Log in to DMF???)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5287C-5192-84FB-8720-EB8051E8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273A8-814C-AADA-E19A-BC8D75A0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9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4178-BE7A-7D0F-D5C2-AA9C501A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1CC7-2C96-BB56-A275-427F129C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walkthrough, not really a requirement!</a:t>
            </a:r>
          </a:p>
          <a:p>
            <a:r>
              <a:rPr lang="en-US" dirty="0"/>
              <a:t>And a tiny intro to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  <a:p>
            <a:pPr lvl="1"/>
            <a:r>
              <a:rPr lang="en-US" dirty="0">
                <a:hlinkClick r:id="rId2"/>
              </a:rPr>
              <a:t>https://keras.io/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6D5F-E835-2678-0090-95475C52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4F7D8-8F84-D1FD-A49C-274A0084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9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1362-C9C6-4B2E-8BE4-4C1E015B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F129-B2B0-4A34-B4CF-BAF7D44C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I’m suffering with right now</a:t>
            </a:r>
          </a:p>
          <a:p>
            <a:r>
              <a:rPr lang="en-US" dirty="0"/>
              <a:t>A large team in Poland is working on making this reliable right now</a:t>
            </a:r>
          </a:p>
          <a:p>
            <a:pPr lvl="1"/>
            <a:r>
              <a:rPr lang="en-US" dirty="0">
                <a:hlinkClick r:id="rId2"/>
              </a:rPr>
              <a:t>Aurora Vision </a:t>
            </a:r>
            <a:r>
              <a:rPr lang="en-US" dirty="0"/>
              <a:t>(formerly Adaptive Vision, now part of Zebra Technologies)</a:t>
            </a:r>
          </a:p>
          <a:p>
            <a:r>
              <a:rPr lang="en-US" dirty="0"/>
              <a:t>What makes things hard?</a:t>
            </a:r>
          </a:p>
          <a:p>
            <a:r>
              <a:rPr lang="en-US" dirty="0"/>
              <a:t>How else might we solve this problem </a:t>
            </a:r>
            <a:r>
              <a:rPr lang="en-US"/>
              <a:t>(without ML/DL??)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B7635-3FC1-4119-8E13-345D56F3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70010-4DDD-4AF3-B781-F4E795E4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31F6-27F2-D8F2-8DC4-2089EDDB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CSC485: Where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C11A-752A-1F34-F78D-A4A7DDA3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with </a:t>
            </a:r>
            <a:r>
              <a:rPr lang="en-US" dirty="0" err="1"/>
              <a:t>ScikitLearn</a:t>
            </a:r>
            <a:r>
              <a:rPr lang="en-US" dirty="0"/>
              <a:t> (instead of Regression)</a:t>
            </a:r>
          </a:p>
          <a:p>
            <a:r>
              <a:rPr lang="en-US" dirty="0"/>
              <a:t>And we can mix in </a:t>
            </a:r>
            <a:r>
              <a:rPr lang="en-US" dirty="0" err="1"/>
              <a:t>Keras</a:t>
            </a:r>
            <a:r>
              <a:rPr lang="en-US" dirty="0"/>
              <a:t> to use other techniques as we go, BUT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SciKit</a:t>
            </a:r>
            <a:r>
              <a:rPr lang="en-US" dirty="0"/>
              <a:t> learn fails, you may do no better with “more” poorly thought-out ML!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C8FB9-B1F8-7CEF-44B1-130B1CAF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72A4-F31F-2BFF-B322-5F6D6858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CC49-0CB9-8532-67A8-64E6A6C4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5220"/>
            <a:ext cx="9404723" cy="1400530"/>
          </a:xfrm>
        </p:spPr>
        <p:txBody>
          <a:bodyPr/>
          <a:lstStyle/>
          <a:p>
            <a:r>
              <a:rPr lang="en-US" dirty="0"/>
              <a:t>Recall: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C67E-2619-A3CA-DB6B-973A0410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regression is just taking one or more input variables and using them to predict one or more output variables (SISO, MISO, MIMO)</a:t>
            </a:r>
          </a:p>
          <a:p>
            <a:r>
              <a:rPr lang="en-US" dirty="0"/>
              <a:t>MUCH mathematical theory BUT</a:t>
            </a:r>
          </a:p>
          <a:p>
            <a:pPr lvl="1"/>
            <a:r>
              <a:rPr lang="en-US" dirty="0"/>
              <a:t>The bulk of the theory assumes LINEAR equations</a:t>
            </a:r>
          </a:p>
          <a:p>
            <a:pPr lvl="1"/>
            <a:r>
              <a:rPr lang="en-US" dirty="0"/>
              <a:t>Much theory also assumes that the input variables are independent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A399C-1B79-BA94-9AA3-A4EF0754429C}"/>
              </a:ext>
            </a:extLst>
          </p:cNvPr>
          <p:cNvSpPr/>
          <p:nvPr/>
        </p:nvSpPr>
        <p:spPr>
          <a:xfrm>
            <a:off x="7231547" y="941350"/>
            <a:ext cx="115293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4AB236-8224-8D54-16A9-B6F0DBAA4FF8}"/>
              </a:ext>
            </a:extLst>
          </p:cNvPr>
          <p:cNvSpPr/>
          <p:nvPr/>
        </p:nvSpPr>
        <p:spPr>
          <a:xfrm>
            <a:off x="6417758" y="1064639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2BB77C-07EE-8E22-C17E-2CC62F944D43}"/>
              </a:ext>
            </a:extLst>
          </p:cNvPr>
          <p:cNvSpPr/>
          <p:nvPr/>
        </p:nvSpPr>
        <p:spPr>
          <a:xfrm>
            <a:off x="8384486" y="1064639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7DD81D-2300-409D-8835-675BD5D0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E4B1B2-52CA-4445-8EC4-021EEE4D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0745-6240-41DC-89A7-4B0B8BA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Potential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4501-37D7-41BF-A7C7-7BEDE62E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40118"/>
            <a:ext cx="4256088" cy="591775"/>
          </a:xfrm>
        </p:spPr>
        <p:txBody>
          <a:bodyPr/>
          <a:lstStyle/>
          <a:p>
            <a:r>
              <a:rPr lang="en-US" dirty="0"/>
              <a:t>You did this as Homework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53D6F0-99A7-4476-9D1A-57F41AEC20E7}"/>
              </a:ext>
            </a:extLst>
          </p:cNvPr>
          <p:cNvSpPr/>
          <p:nvPr/>
        </p:nvSpPr>
        <p:spPr>
          <a:xfrm>
            <a:off x="3352800" y="2125133"/>
            <a:ext cx="1261533" cy="88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SMALL</a:t>
            </a:r>
          </a:p>
          <a:p>
            <a:pPr algn="ctr"/>
            <a:r>
              <a:rPr lang="en-US" dirty="0"/>
              <a:t>MLP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D18F8FB-9526-4A21-A261-E23BA7847B16}"/>
              </a:ext>
            </a:extLst>
          </p:cNvPr>
          <p:cNvSpPr/>
          <p:nvPr/>
        </p:nvSpPr>
        <p:spPr>
          <a:xfrm>
            <a:off x="1998133" y="2253377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6E5E2-145A-4701-9114-6FF448D9DDBB}"/>
              </a:ext>
            </a:extLst>
          </p:cNvPr>
          <p:cNvSpPr txBox="1"/>
          <p:nvPr/>
        </p:nvSpPr>
        <p:spPr>
          <a:xfrm>
            <a:off x="872067" y="1960138"/>
            <a:ext cx="104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side1</a:t>
            </a:r>
          </a:p>
          <a:p>
            <a:r>
              <a:rPr lang="en-US" dirty="0"/>
              <a:t>side2</a:t>
            </a:r>
          </a:p>
          <a:p>
            <a:r>
              <a:rPr lang="en-US" dirty="0"/>
              <a:t>side1^2</a:t>
            </a:r>
          </a:p>
          <a:p>
            <a:r>
              <a:rPr lang="en-US" dirty="0"/>
              <a:t>side2^2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6A40AEF-578E-492A-A142-4B52C77D1553}"/>
              </a:ext>
            </a:extLst>
          </p:cNvPr>
          <p:cNvSpPr/>
          <p:nvPr/>
        </p:nvSpPr>
        <p:spPr>
          <a:xfrm>
            <a:off x="4614333" y="2253377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691C0-8086-4986-B208-4E6E35A7C975}"/>
              </a:ext>
            </a:extLst>
          </p:cNvPr>
          <p:cNvSpPr txBox="1"/>
          <p:nvPr/>
        </p:nvSpPr>
        <p:spPr>
          <a:xfrm>
            <a:off x="6096000" y="225337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hypotenuse^2</a:t>
            </a:r>
          </a:p>
          <a:p>
            <a:r>
              <a:rPr lang="en-US" dirty="0"/>
              <a:t>area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B7725-602A-4CA5-87FB-503A0FBB1EA7}"/>
              </a:ext>
            </a:extLst>
          </p:cNvPr>
          <p:cNvSpPr/>
          <p:nvPr/>
        </p:nvSpPr>
        <p:spPr>
          <a:xfrm>
            <a:off x="4109679" y="5105400"/>
            <a:ext cx="1261533" cy="88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SMALL MLP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B53C81-4B40-41B2-889E-1B2EEA58E16F}"/>
              </a:ext>
            </a:extLst>
          </p:cNvPr>
          <p:cNvSpPr/>
          <p:nvPr/>
        </p:nvSpPr>
        <p:spPr>
          <a:xfrm>
            <a:off x="2755012" y="5233644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C73BB-246E-4A1A-8954-69FD4C30A515}"/>
              </a:ext>
            </a:extLst>
          </p:cNvPr>
          <p:cNvSpPr txBox="1"/>
          <p:nvPr/>
        </p:nvSpPr>
        <p:spPr>
          <a:xfrm>
            <a:off x="1393203" y="5105400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side1</a:t>
            </a:r>
          </a:p>
          <a:p>
            <a:r>
              <a:rPr lang="en-US" dirty="0"/>
              <a:t>side2</a:t>
            </a:r>
          </a:p>
          <a:p>
            <a:r>
              <a:rPr lang="en-US" dirty="0"/>
              <a:t>hypotenuse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DDD225-4BBF-4BC1-BFEE-9591A3875BAF}"/>
              </a:ext>
            </a:extLst>
          </p:cNvPr>
          <p:cNvSpPr/>
          <p:nvPr/>
        </p:nvSpPr>
        <p:spPr>
          <a:xfrm>
            <a:off x="5371212" y="5233644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1ADF0-2838-4AD4-BC9F-65FF0208D067}"/>
              </a:ext>
            </a:extLst>
          </p:cNvPr>
          <p:cNvSpPr txBox="1"/>
          <p:nvPr/>
        </p:nvSpPr>
        <p:spPr>
          <a:xfrm>
            <a:off x="6809672" y="533939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perimeter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C3673A-3AB9-4B1D-837D-BB24098D28C6}"/>
              </a:ext>
            </a:extLst>
          </p:cNvPr>
          <p:cNvSpPr/>
          <p:nvPr/>
        </p:nvSpPr>
        <p:spPr>
          <a:xfrm>
            <a:off x="3725334" y="3537417"/>
            <a:ext cx="1261533" cy="88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y=sqrt(x)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65BA94-F952-444D-9161-A139D748D19F}"/>
              </a:ext>
            </a:extLst>
          </p:cNvPr>
          <p:cNvSpPr/>
          <p:nvPr/>
        </p:nvSpPr>
        <p:spPr>
          <a:xfrm>
            <a:off x="2370667" y="3665661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561DF-9298-420D-8785-EC2961A33616}"/>
              </a:ext>
            </a:extLst>
          </p:cNvPr>
          <p:cNvSpPr txBox="1"/>
          <p:nvPr/>
        </p:nvSpPr>
        <p:spPr>
          <a:xfrm>
            <a:off x="496964" y="376788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hypotenuse^2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1803CE-5037-4BCF-B4F8-C81251D81151}"/>
              </a:ext>
            </a:extLst>
          </p:cNvPr>
          <p:cNvSpPr/>
          <p:nvPr/>
        </p:nvSpPr>
        <p:spPr>
          <a:xfrm>
            <a:off x="4986867" y="3665661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C34C7-63FE-4789-BF47-C645BD56A6A4}"/>
              </a:ext>
            </a:extLst>
          </p:cNvPr>
          <p:cNvSpPr txBox="1"/>
          <p:nvPr/>
        </p:nvSpPr>
        <p:spPr>
          <a:xfrm>
            <a:off x="6425327" y="377362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8265D54-725B-48BF-890E-511516F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94807F9-5B1E-4B72-9D91-A210AD94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52CF-5A89-B25B-CB85-45BD2AB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This Have Any Practical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B553-8EA2-1F8B-998E-D9C744ED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in this course, then HOPEFULLY!</a:t>
            </a:r>
          </a:p>
          <a:p>
            <a:r>
              <a:rPr lang="en-US" dirty="0"/>
              <a:t>So, an example?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9AF28-A122-D158-94A8-0DFBA36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1C0C5-FDA0-DEBC-BC87-15C1E473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0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552C-92F8-742C-BC17-C4A18588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Brighton Beach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B89B-E107-47BA-1F55-671B1884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264636"/>
            <a:ext cx="8946541" cy="298376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https://sites.google.com/lecky.com/brighton-beach-lab/home</a:t>
            </a:r>
            <a:endParaRPr lang="en-US" dirty="0"/>
          </a:p>
          <a:p>
            <a:r>
              <a:rPr lang="en-US" dirty="0"/>
              <a:t>The core problem: Plug Insertion</a:t>
            </a:r>
          </a:p>
          <a:p>
            <a:pPr lvl="1"/>
            <a:r>
              <a:rPr lang="en-US" dirty="0"/>
              <a:t>The socket moves relative to the world</a:t>
            </a:r>
          </a:p>
          <a:p>
            <a:pPr lvl="1"/>
            <a:r>
              <a:rPr lang="en-US" dirty="0"/>
              <a:t>The grasp of the plug in the gripper is unknown</a:t>
            </a:r>
          </a:p>
          <a:p>
            <a:pPr lvl="1"/>
            <a:r>
              <a:rPr lang="en-US" dirty="0"/>
              <a:t>Exact alignment to &lt;&lt; 1mm is required and that is at the limit of the robot</a:t>
            </a:r>
          </a:p>
          <a:p>
            <a:pPr lvl="1"/>
            <a:r>
              <a:rPr lang="en-US" dirty="0"/>
              <a:t>Inspection just prior to insertion will be required to be successful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7B997-D331-D742-6583-66691B721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00" y="1164015"/>
            <a:ext cx="5845795" cy="19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4952-472B-52B6-FB06-577C2B1E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Alignment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BB1C-D26B-9714-B243-D21937C3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99" y="1668552"/>
            <a:ext cx="2421123" cy="4616838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>
                <a:hlinkClick r:id="rId2"/>
              </a:rPr>
              <a:t>HALCON</a:t>
            </a:r>
            <a:r>
              <a:rPr lang="en-US" dirty="0"/>
              <a:t> from MVTec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E228E-4709-D1A4-5E6C-DA6B0C56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C019-A816-46A0-757A-A081ADC1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F342A-291C-D451-0295-E11E5AA9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21" y="1542109"/>
            <a:ext cx="9349379" cy="44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8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2880-4D2B-EF2D-42C9-F2754F4E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31" y="79043"/>
            <a:ext cx="9404723" cy="1400530"/>
          </a:xfrm>
        </p:spPr>
        <p:txBody>
          <a:bodyPr/>
          <a:lstStyle/>
          <a:p>
            <a:r>
              <a:rPr lang="en-US" dirty="0"/>
              <a:t>BBL Theoretical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B49B-5462-B694-833C-DDDA93D0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6" y="2052918"/>
            <a:ext cx="4368044" cy="4195481"/>
          </a:xfrm>
        </p:spPr>
        <p:txBody>
          <a:bodyPr/>
          <a:lstStyle/>
          <a:p>
            <a:r>
              <a:rPr lang="en-US" dirty="0"/>
              <a:t>Compare theoretical calibration (by hand) with what </a:t>
            </a:r>
            <a:r>
              <a:rPr lang="en-US" dirty="0" err="1"/>
              <a:t>LinearRegression</a:t>
            </a:r>
            <a:r>
              <a:rPr lang="en-US" dirty="0"/>
              <a:t> comes up with</a:t>
            </a:r>
          </a:p>
          <a:p>
            <a:pPr lvl="1"/>
            <a:r>
              <a:rPr lang="en-US" dirty="0">
                <a:hlinkClick r:id="rId2"/>
              </a:rPr>
              <a:t>https://sites.google.com/lecky.com/brighton-beach-lab/using-machine-learning/the-calibration-problem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E8FB3-20C2-F41E-FAFB-7E9B68E5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CAAC2-71CB-45F7-D912-AED5F600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C4D4C-8E6C-90E8-7EB1-92509256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329" y="697757"/>
            <a:ext cx="7562399" cy="57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8355-5BAA-9352-06CF-078B81A9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15" y="54335"/>
            <a:ext cx="9404723" cy="852666"/>
          </a:xfrm>
        </p:spPr>
        <p:txBody>
          <a:bodyPr/>
          <a:lstStyle/>
          <a:p>
            <a:r>
              <a:rPr lang="en-US" dirty="0"/>
              <a:t>But it’s not accurate enough!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C3195-772E-9E71-42A5-D5414B63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94749-2329-C084-B609-8F0C8042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A79EA-5B7F-FC81-1224-173022F4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80" y="907001"/>
            <a:ext cx="7152776" cy="5719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3F320-E0BE-FF4A-8328-1D4797A8855F}"/>
              </a:ext>
            </a:extLst>
          </p:cNvPr>
          <p:cNvSpPr txBox="1"/>
          <p:nvPr/>
        </p:nvSpPr>
        <p:spPr>
          <a:xfrm>
            <a:off x="326515" y="907001"/>
            <a:ext cx="2488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relationships are close to linear but inputs are not independent!</a:t>
            </a:r>
          </a:p>
          <a:p>
            <a:endParaRPr lang="en-US" dirty="0"/>
          </a:p>
          <a:p>
            <a:r>
              <a:rPr lang="en-US" dirty="0"/>
              <a:t>An error of 1mm or 2 degrees makes insertion fail</a:t>
            </a:r>
          </a:p>
        </p:txBody>
      </p:sp>
    </p:spTree>
    <p:extLst>
      <p:ext uri="{BB962C8B-B14F-4D97-AF65-F5344CB8AC3E}">
        <p14:creationId xmlns:p14="http://schemas.microsoft.com/office/powerpoint/2010/main" val="207752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2346-85FA-6845-460A-C78650F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C1DC-925F-18C2-2FB9-A75C1116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5" y="1331259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We have variation we can’t really model</a:t>
            </a:r>
          </a:p>
          <a:p>
            <a:pPr lvl="2"/>
            <a:r>
              <a:rPr lang="en-US" dirty="0"/>
              <a:t>Slightly non-linear</a:t>
            </a:r>
          </a:p>
          <a:p>
            <a:pPr lvl="2"/>
            <a:r>
              <a:rPr lang="en-US" dirty="0"/>
              <a:t>Input variables not really independent</a:t>
            </a:r>
          </a:p>
          <a:p>
            <a:pPr lvl="2"/>
            <a:r>
              <a:rPr lang="en-US" dirty="0"/>
              <a:t>Camera positions not dependable or permanent</a:t>
            </a:r>
          </a:p>
          <a:p>
            <a:pPr lvl="2"/>
            <a:r>
              <a:rPr lang="en-US" dirty="0"/>
              <a:t>Lens-to-lens, position, robot-robot variations</a:t>
            </a:r>
          </a:p>
          <a:p>
            <a:pPr lvl="3"/>
            <a:r>
              <a:rPr lang="en-US" dirty="0"/>
              <a:t>How good are lenses?</a:t>
            </a:r>
          </a:p>
          <a:p>
            <a:pPr lvl="3"/>
            <a:r>
              <a:rPr lang="en-US" dirty="0">
                <a:hlinkClick r:id="rId2"/>
              </a:rPr>
              <a:t>https://www.edmundoptics.com/f/uc-series-fixed-focal-length-lenses/15027/</a:t>
            </a:r>
            <a:endParaRPr lang="en-US" dirty="0"/>
          </a:p>
          <a:p>
            <a:pPr lvl="3"/>
            <a:r>
              <a:rPr lang="en-US" dirty="0"/>
              <a:t>Check out specs</a:t>
            </a:r>
          </a:p>
          <a:p>
            <a:pPr lvl="3"/>
            <a:r>
              <a:rPr lang="en-US" dirty="0"/>
              <a:t>You even get variation based on light color!</a:t>
            </a:r>
          </a:p>
          <a:p>
            <a:pPr lvl="1"/>
            <a:r>
              <a:rPr lang="en-US" dirty="0"/>
              <a:t>Easy to automate collection of a training dataset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3CC1B-D34C-842D-2FE8-BF065FE8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AA581-50DA-B8FB-5D80-1D56EB70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0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804</TotalTime>
  <Words>644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CSC485B Machine Learning for Robotics</vt:lpstr>
      <vt:lpstr>Recall: Regression</vt:lpstr>
      <vt:lpstr>A Potential Architecture</vt:lpstr>
      <vt:lpstr>So Does This Have Any Practical Value</vt:lpstr>
      <vt:lpstr>Back to Brighton Beach Lab</vt:lpstr>
      <vt:lpstr>Extracting Alignment Features</vt:lpstr>
      <vt:lpstr>BBL Theoretical Calibration</vt:lpstr>
      <vt:lpstr>But it’s not accurate enough! </vt:lpstr>
      <vt:lpstr>Other Issues</vt:lpstr>
      <vt:lpstr>So… recommend auto calibration</vt:lpstr>
      <vt:lpstr>Summary</vt:lpstr>
      <vt:lpstr>A look at my solution</vt:lpstr>
      <vt:lpstr>A Real Dataset</vt:lpstr>
      <vt:lpstr>CSC485: Where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66</cp:revision>
  <dcterms:created xsi:type="dcterms:W3CDTF">2023-01-30T13:51:52Z</dcterms:created>
  <dcterms:modified xsi:type="dcterms:W3CDTF">2023-02-28T16:50:11Z</dcterms:modified>
</cp:coreProperties>
</file>