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39930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39930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e399301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e399301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e399301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e399301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399301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399301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399301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399301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399301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399301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e399301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e399301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399301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e399301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jectmanager.com/blog/scrum-roles-the-anatomy-of-a-scrum-team" TargetMode="External"/><Relationship Id="rId4" Type="http://schemas.openxmlformats.org/officeDocument/2006/relationships/hyperlink" Target="https://www.bdtask.com/blog/sdlc-agile-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Agile-Scrum and Waterfall </a:t>
            </a:r>
            <a:r>
              <a:rPr lang="en"/>
              <a:t>comparison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comparative</a:t>
            </a:r>
            <a:r>
              <a:rPr lang="en"/>
              <a:t> </a:t>
            </a:r>
            <a:r>
              <a:rPr lang="en"/>
              <a:t>analysis</a:t>
            </a:r>
            <a:r>
              <a:rPr lang="en"/>
              <a:t> of project leadership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Nedrow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12/15/24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 - Scrum Master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2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</a:t>
            </a:r>
            <a:r>
              <a:rPr lang="en"/>
              <a:t>Responsibilities</a:t>
            </a:r>
            <a:r>
              <a:rPr lang="en"/>
              <a:t> include: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Scrum Master facilitates the Scrum process which includes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“</a:t>
            </a:r>
            <a:r>
              <a:rPr lang="en"/>
              <a:t>Lead scrum events including sprint planning, daily scrum, sprint review and scrum retrospective” (Landau, 2018)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Address blockers the team 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Helps guide the team in Agile methodology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Makes sure the team is working on items that align with </a:t>
            </a:r>
            <a:r>
              <a:rPr lang="en"/>
              <a:t>business</a:t>
            </a:r>
            <a:r>
              <a:rPr lang="en"/>
              <a:t> </a:t>
            </a:r>
            <a:r>
              <a:rPr lang="en"/>
              <a:t>interest</a:t>
            </a:r>
            <a:r>
              <a:rPr lang="en"/>
              <a:t> and keeps Scrum running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Scrum Roles - Product Owner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product owner represents the stakeholders. Product Owner </a:t>
            </a:r>
            <a:r>
              <a:rPr lang="en"/>
              <a:t>Responsibilities include: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Communicate with the shareholders, anyone with a vested interest in the product.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Defining </a:t>
            </a:r>
            <a:r>
              <a:rPr lang="en"/>
              <a:t>and</a:t>
            </a:r>
            <a:r>
              <a:rPr lang="en"/>
              <a:t> prioritizing the product backlog.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team uses the product backlog to dictate what they're working 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role is pivotal to supplying the team with clear guidance on what is being made, the</a:t>
            </a:r>
            <a:r>
              <a:rPr lang="en"/>
              <a:t> </a:t>
            </a:r>
            <a:r>
              <a:rPr lang="en"/>
              <a:t>details of it, and the overall vision.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product owner steers the ship and</a:t>
            </a:r>
            <a:r>
              <a:rPr lang="en"/>
              <a:t> carriers the torch of the vision.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“They are tasked with conveying a clear vision to the Scrum team”(Salimi, 2024)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Scrum Roles - Tester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tester collaborates with the team to ensure the final deliverable is functional and to vision.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Tester </a:t>
            </a:r>
            <a:r>
              <a:rPr lang="en"/>
              <a:t>responsibilities</a:t>
            </a:r>
            <a:r>
              <a:rPr lang="en"/>
              <a:t> include: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	Working with the team to create clear pass/fail test cases from user stories. These are the criteria that determine whether a feature is functional.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Running</a:t>
            </a:r>
            <a:r>
              <a:rPr lang="en"/>
              <a:t> a </a:t>
            </a:r>
            <a:r>
              <a:rPr lang="en"/>
              <a:t>variety</a:t>
            </a:r>
            <a:r>
              <a:rPr lang="en"/>
              <a:t> of test such as automated tests and manual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Logging and tracking known bugs ensuring deliverables are functional.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Ensures a functional increment is delivered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Scrum Roles - Developer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“The people that do the work” (West, 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group of cross functional developers with a varied skill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r>
              <a:rPr lang="en"/>
              <a:t> of the developer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Collaboration: Work closely with other team members to meet deadlines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</a:t>
            </a:r>
            <a:r>
              <a:rPr lang="en"/>
              <a:t>implementation: Make the product whether that be design or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Technical Excellence: write excellent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Self-Management: an agile team is trusted to do their work without continuous oversight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driving force behind </a:t>
            </a:r>
            <a:r>
              <a:rPr lang="en"/>
              <a:t>delivering</a:t>
            </a:r>
            <a:r>
              <a:rPr lang="en"/>
              <a:t> functional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Phases - Overview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68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6 agile SDLC(Software Development Life Cycle)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Plan: communicate with shareholders to clarify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</a:t>
            </a:r>
            <a:r>
              <a:rPr lang="en"/>
              <a:t> Analysis: </a:t>
            </a:r>
            <a:r>
              <a:rPr lang="en"/>
              <a:t>analyze</a:t>
            </a:r>
            <a:r>
              <a:rPr lang="en"/>
              <a:t> </a:t>
            </a:r>
            <a:r>
              <a:rPr lang="en"/>
              <a:t>requirements</a:t>
            </a:r>
            <a:r>
              <a:rPr lang="en"/>
              <a:t> to build user stories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Design: </a:t>
            </a:r>
            <a:r>
              <a:rPr lang="en"/>
              <a:t>figure</a:t>
            </a:r>
            <a:r>
              <a:rPr lang="en"/>
              <a:t> out the </a:t>
            </a:r>
            <a:r>
              <a:rPr lang="en"/>
              <a:t>structure</a:t>
            </a:r>
            <a:r>
              <a:rPr lang="en"/>
              <a:t> of the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Development: actually write the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Testing: </a:t>
            </a:r>
            <a:r>
              <a:rPr lang="en"/>
              <a:t>Continuously</a:t>
            </a:r>
            <a:r>
              <a:rPr lang="en"/>
              <a:t> test for functionality and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Deployment: Release a </a:t>
            </a:r>
            <a:r>
              <a:rPr lang="en"/>
              <a:t>functional</a:t>
            </a:r>
            <a:r>
              <a:rPr lang="en"/>
              <a:t> increment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end of a sprint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repeated for each sprint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6458400" y="2822375"/>
            <a:ext cx="23106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(Sumaiya Simran, 2023)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100" y="3083450"/>
            <a:ext cx="3372726" cy="21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it were Waterfall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During the development we had to shift the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Originally it was general travel, it became Detox and Wellness 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project had been waterfall it would been completed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project would have to be restarted to fit the new vision restarting the SDLC from the beginning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Because it was Scrum-Agile we were able to instantly change vision and deliver what the client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or Agile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use the Agile or Waterfall method?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Waterfall - works for projects with clear </a:t>
            </a:r>
            <a:r>
              <a:rPr lang="en"/>
              <a:t>requirements</a:t>
            </a:r>
            <a:r>
              <a:rPr lang="en"/>
              <a:t> </a:t>
            </a:r>
            <a:r>
              <a:rPr lang="en"/>
              <a:t>from</a:t>
            </a:r>
            <a:r>
              <a:rPr lang="en"/>
              <a:t> the </a:t>
            </a:r>
            <a:r>
              <a:rPr lang="en"/>
              <a:t>beginning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Less regular involvement from the client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 more common in the industry currently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Heightens risk if vision is misunderstood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Ends when the project is complete or scrapped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- works for projects that need adaptability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Requires a cultural commitment from the developer and client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Lowers risk by frequently checking vision with client i.e. the client changes vision as in the SNHU Travel project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Ends at the sprint the client choses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Landau, P. (2018, August 28). </a:t>
            </a:r>
            <a:r>
              <a:rPr i="1" lang="en" sz="1200">
                <a:solidFill>
                  <a:schemeClr val="dk1"/>
                </a:solidFill>
              </a:rPr>
              <a:t>Scrum Roles: The Anatomy of a Scrum Team</a:t>
            </a:r>
            <a:r>
              <a:rPr lang="en" sz="1200">
                <a:solidFill>
                  <a:schemeClr val="dk1"/>
                </a:solidFill>
              </a:rPr>
              <a:t>. ProjectManager.com.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https://www.projectmanager.com/blog/scrum-roles-the-anatomy-of-a-scrum-team</a:t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Salimi, S. (2024). </a:t>
            </a:r>
            <a:r>
              <a:rPr i="1" lang="en" sz="1200">
                <a:solidFill>
                  <a:schemeClr val="dk1"/>
                </a:solidFill>
              </a:rPr>
              <a:t>Understanding Key Roles in Scrum</a:t>
            </a:r>
            <a:r>
              <a:rPr lang="en" sz="1200">
                <a:solidFill>
                  <a:schemeClr val="dk1"/>
                </a:solidFill>
              </a:rPr>
              <a:t>. Agile Academy. https://www.agile-academy.com/en/foundations/roles-in-scrum/</a:t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West, D. (2019). </a:t>
            </a:r>
            <a:r>
              <a:rPr i="1" lang="en" sz="1200">
                <a:solidFill>
                  <a:schemeClr val="dk1"/>
                </a:solidFill>
              </a:rPr>
              <a:t>Agile Scrum Roles | Atlassian</a:t>
            </a:r>
            <a:r>
              <a:rPr lang="en" sz="1200">
                <a:solidFill>
                  <a:schemeClr val="dk1"/>
                </a:solidFill>
              </a:rPr>
              <a:t>. Atlassian. https://www.atlassian.com/agile/scrum/roles</a:t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Sumaiya Simran. (2023, August 31). </a:t>
            </a:r>
            <a:r>
              <a:rPr i="1" lang="en" sz="1200">
                <a:solidFill>
                  <a:schemeClr val="dk1"/>
                </a:solidFill>
              </a:rPr>
              <a:t>SDLC Agile Model-The Best Choice For Software Development</a:t>
            </a:r>
            <a:r>
              <a:rPr lang="en" sz="1200">
                <a:solidFill>
                  <a:schemeClr val="dk1"/>
                </a:solidFill>
              </a:rPr>
              <a:t>. Bdtask; Bdtask.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https://www.bdtask.com/blog/sdlc-agile-model</a:t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