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562850" cy="10688638"/>
  <p:notesSz cx="6858000" cy="9144000"/>
  <p:embeddedFontLst>
    <p:embeddedFont>
      <p:font typeface="Bell MT" panose="02020503060305020303" pitchFamily="18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NfdDjVSkQSHJ/mSk0GYmwQFJn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2E32C0-B11A-46FE-AD24-A758397179F4}">
  <a:tblStyle styleId="{A92E32C0-B11A-46FE-AD24-A758397179F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277EC50-DB12-4703-8490-91E07BEA3E05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1260" y="-2748"/>
      </p:cViewPr>
      <p:guideLst>
        <p:guide orient="horz" pos="3367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54422" y="2617737"/>
            <a:ext cx="7054007" cy="680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-1868353" y="7071477"/>
            <a:ext cx="14214405" cy="1407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4746437" y="5726970"/>
            <a:ext cx="14214405" cy="40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12493" y="3887003"/>
            <a:ext cx="2752037" cy="1099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190577" y="3887003"/>
            <a:ext cx="2752037" cy="1099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378143" y="3389684"/>
            <a:ext cx="3341572" cy="615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841823" y="2392573"/>
            <a:ext cx="3342885" cy="997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841823" y="3389684"/>
            <a:ext cx="3342885" cy="615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2956864" y="425567"/>
            <a:ext cx="4227843" cy="912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378143" y="2236697"/>
            <a:ext cx="2488126" cy="731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482372" y="955049"/>
            <a:ext cx="4537710" cy="641318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482372" y="8365344"/>
            <a:ext cx="4537710" cy="1254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21270" y="768"/>
            <a:ext cx="3243600" cy="106887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-101265" y="2238287"/>
            <a:ext cx="31920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Nedyalko </a:t>
            </a:r>
            <a:endParaRPr sz="2400" b="1" i="0" u="none" strike="noStrike" cap="non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TODOROV</a:t>
            </a:r>
            <a:endParaRPr sz="3600" b="1" i="0" u="none" strike="noStrike" cap="non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3371171" y="676440"/>
            <a:ext cx="4074182" cy="53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>
                <a:solidFill>
                  <a:schemeClr val="dk1"/>
                </a:solidFill>
              </a:rPr>
              <a:t>WEBONTWIKKELAAR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80555" y="3885288"/>
            <a:ext cx="29043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dirty="0" err="1">
                <a:solidFill>
                  <a:schemeClr val="lt1"/>
                </a:solidFill>
              </a:rPr>
              <a:t>Oostendestraat</a:t>
            </a:r>
            <a:r>
              <a:rPr lang="fr-FR" sz="1000" dirty="0">
                <a:solidFill>
                  <a:schemeClr val="lt1"/>
                </a:solidFill>
              </a:rPr>
              <a:t> 10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1080 Bruxelles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+32 (0)483 43 41 95</a:t>
            </a:r>
            <a:endParaRPr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Nedyalko.todorov94@mail.com</a:t>
            </a:r>
            <a:endParaRPr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1"/>
          <p:cNvGrpSpPr/>
          <p:nvPr/>
        </p:nvGrpSpPr>
        <p:grpSpPr>
          <a:xfrm>
            <a:off x="294046" y="3447644"/>
            <a:ext cx="2557867" cy="276000"/>
            <a:chOff x="294046" y="3117444"/>
            <a:chExt cx="2557867" cy="276000"/>
          </a:xfrm>
        </p:grpSpPr>
        <p:sp>
          <p:nvSpPr>
            <p:cNvPr id="89" name="Google Shape;89;p1"/>
            <p:cNvSpPr/>
            <p:nvPr/>
          </p:nvSpPr>
          <p:spPr>
            <a:xfrm>
              <a:off x="413513" y="3117444"/>
              <a:ext cx="2438400" cy="276000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>
                  <a:solidFill>
                    <a:schemeClr val="lt1"/>
                  </a:solidFill>
                </a:rPr>
                <a:t>Over mij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294046" y="3123356"/>
              <a:ext cx="321000" cy="264300"/>
            </a:xfrm>
            <a:prstGeom prst="diamond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"/>
          <p:cNvSpPr/>
          <p:nvPr/>
        </p:nvSpPr>
        <p:spPr>
          <a:xfrm>
            <a:off x="335263" y="5165788"/>
            <a:ext cx="25305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1000" dirty="0" err="1">
                <a:solidFill>
                  <a:schemeClr val="lt1"/>
                </a:solidFill>
              </a:rPr>
              <a:t>Creatieve</a:t>
            </a:r>
            <a:r>
              <a:rPr lang="fr-FR" sz="1000" dirty="0">
                <a:solidFill>
                  <a:schemeClr val="lt1"/>
                </a:solidFill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000" dirty="0">
                <a:solidFill>
                  <a:schemeClr val="lt1"/>
                </a:solidFill>
              </a:rPr>
              <a:t>  </a:t>
            </a:r>
            <a:r>
              <a:rPr lang="fr-FR" sz="1000" dirty="0" err="1">
                <a:solidFill>
                  <a:schemeClr val="lt1"/>
                </a:solidFill>
              </a:rPr>
              <a:t>Autonoom</a:t>
            </a:r>
            <a:r>
              <a:rPr lang="fr-FR" sz="1000" dirty="0">
                <a:solidFill>
                  <a:schemeClr val="lt1"/>
                </a:solidFill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000" dirty="0">
                <a:solidFill>
                  <a:schemeClr val="lt1"/>
                </a:solidFill>
              </a:rPr>
              <a:t>  </a:t>
            </a:r>
            <a:r>
              <a:rPr lang="fr-FR" sz="1000" dirty="0" err="1">
                <a:solidFill>
                  <a:schemeClr val="lt1"/>
                </a:solidFill>
              </a:rPr>
              <a:t>Productief</a:t>
            </a:r>
            <a:r>
              <a:rPr lang="fr-FR" sz="1000" dirty="0">
                <a:solidFill>
                  <a:schemeClr val="lt1"/>
                </a:solidFill>
              </a:rPr>
              <a:t> </a:t>
            </a:r>
            <a:endParaRPr sz="10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dirty="0">
              <a:solidFill>
                <a:schemeClr val="lt1"/>
              </a:solidFill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200399" y="0"/>
            <a:ext cx="93109" cy="10688638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998398" y="1769416"/>
            <a:ext cx="490268" cy="531949"/>
          </a:xfrm>
          <a:prstGeom prst="diamond">
            <a:avLst/>
          </a:prstGeom>
          <a:solidFill>
            <a:srgbClr val="31859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2998398" y="4583322"/>
            <a:ext cx="490268" cy="531949"/>
          </a:xfrm>
          <a:prstGeom prst="diamond">
            <a:avLst/>
          </a:prstGeom>
          <a:solidFill>
            <a:srgbClr val="31859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 descr="C:\Users\ikkinallego\Downloads\black26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8158" y="1886843"/>
            <a:ext cx="286061" cy="286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 descr="C:\Users\ikkinallego\Downloads\boc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6295" y="4717614"/>
            <a:ext cx="236455" cy="23645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/>
          <p:nvPr/>
        </p:nvSpPr>
        <p:spPr>
          <a:xfrm>
            <a:off x="2998397" y="9411338"/>
            <a:ext cx="490268" cy="531949"/>
          </a:xfrm>
          <a:prstGeom prst="diamond">
            <a:avLst/>
          </a:prstGeom>
          <a:solidFill>
            <a:srgbClr val="31859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 descr="C:\Users\ikkinallego\Downloads\award52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21531" y="9550597"/>
            <a:ext cx="238125" cy="238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"/>
          <p:cNvGrpSpPr/>
          <p:nvPr/>
        </p:nvGrpSpPr>
        <p:grpSpPr>
          <a:xfrm>
            <a:off x="337616" y="8157897"/>
            <a:ext cx="2590179" cy="276105"/>
            <a:chOff x="-2649422" y="4278188"/>
            <a:chExt cx="2590179" cy="276105"/>
          </a:xfrm>
        </p:grpSpPr>
        <p:sp>
          <p:nvSpPr>
            <p:cNvPr id="100" name="Google Shape;100;p1"/>
            <p:cNvSpPr/>
            <p:nvPr/>
          </p:nvSpPr>
          <p:spPr>
            <a:xfrm>
              <a:off x="-2497643" y="4278188"/>
              <a:ext cx="2438400" cy="276105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dirty="0" err="1">
                  <a:solidFill>
                    <a:schemeClr val="lt1"/>
                  </a:solidFill>
                </a:rPr>
                <a:t>Aanvullende</a:t>
              </a:r>
              <a:r>
                <a:rPr lang="fr-FR" sz="1200" dirty="0">
                  <a:solidFill>
                    <a:schemeClr val="lt1"/>
                  </a:solidFill>
                </a:rPr>
                <a:t> </a:t>
              </a:r>
              <a:r>
                <a:rPr lang="fr-FR" sz="1200" dirty="0" err="1">
                  <a:solidFill>
                    <a:schemeClr val="lt1"/>
                  </a:solidFill>
                </a:rPr>
                <a:t>informatie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-2649422" y="4283537"/>
              <a:ext cx="321071" cy="264194"/>
            </a:xfrm>
            <a:prstGeom prst="diamond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1"/>
          <p:cNvGrpSpPr/>
          <p:nvPr/>
        </p:nvGrpSpPr>
        <p:grpSpPr>
          <a:xfrm>
            <a:off x="283847" y="4709531"/>
            <a:ext cx="2590179" cy="276105"/>
            <a:chOff x="305421" y="2386469"/>
            <a:chExt cx="2590179" cy="276105"/>
          </a:xfrm>
        </p:grpSpPr>
        <p:sp>
          <p:nvSpPr>
            <p:cNvPr id="103" name="Google Shape;103;p1"/>
            <p:cNvSpPr/>
            <p:nvPr/>
          </p:nvSpPr>
          <p:spPr>
            <a:xfrm>
              <a:off x="457200" y="2386469"/>
              <a:ext cx="2438400" cy="276105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>
                  <a:solidFill>
                    <a:schemeClr val="lt1"/>
                  </a:solidFill>
                </a:rPr>
                <a:t>Kwaliteiten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305421" y="2391818"/>
              <a:ext cx="321071" cy="264194"/>
            </a:xfrm>
            <a:prstGeom prst="diamond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1"/>
          <p:cNvGrpSpPr/>
          <p:nvPr/>
        </p:nvGrpSpPr>
        <p:grpSpPr>
          <a:xfrm>
            <a:off x="348278" y="6246275"/>
            <a:ext cx="2503685" cy="276000"/>
            <a:chOff x="-142613" y="1620457"/>
            <a:chExt cx="2982353" cy="276000"/>
          </a:xfrm>
        </p:grpSpPr>
        <p:sp>
          <p:nvSpPr>
            <p:cNvPr id="106" name="Google Shape;106;p1"/>
            <p:cNvSpPr/>
            <p:nvPr/>
          </p:nvSpPr>
          <p:spPr>
            <a:xfrm>
              <a:off x="7740" y="1620457"/>
              <a:ext cx="2832000" cy="276000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>
                  <a:solidFill>
                    <a:schemeClr val="lt1"/>
                  </a:solidFill>
                </a:rPr>
                <a:t>Talen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-142613" y="1620468"/>
              <a:ext cx="321000" cy="264300"/>
            </a:xfrm>
            <a:prstGeom prst="diamond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1"/>
          <p:cNvSpPr/>
          <p:nvPr/>
        </p:nvSpPr>
        <p:spPr>
          <a:xfrm>
            <a:off x="287905" y="6847986"/>
            <a:ext cx="1710986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>
                <a:solidFill>
                  <a:schemeClr val="lt1"/>
                </a:solidFill>
              </a:rPr>
              <a:t>Engels C1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>
                <a:solidFill>
                  <a:schemeClr val="lt1"/>
                </a:solidFill>
              </a:rPr>
              <a:t>Frans B2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>
                <a:solidFill>
                  <a:schemeClr val="lt1"/>
                </a:solidFill>
              </a:rPr>
              <a:t>Nederlandse A2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>
                <a:solidFill>
                  <a:schemeClr val="lt1"/>
                </a:solidFill>
              </a:rPr>
              <a:t>Bulgaars C2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1"/>
          <p:cNvGrpSpPr/>
          <p:nvPr/>
        </p:nvGrpSpPr>
        <p:grpSpPr>
          <a:xfrm>
            <a:off x="1668691" y="6920433"/>
            <a:ext cx="1210014" cy="134747"/>
            <a:chOff x="3505200" y="7559865"/>
            <a:chExt cx="1371600" cy="134747"/>
          </a:xfrm>
        </p:grpSpPr>
        <p:sp>
          <p:nvSpPr>
            <p:cNvPr id="110" name="Google Shape;110;p1"/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508164" y="7559865"/>
              <a:ext cx="1128703" cy="134747"/>
            </a:xfrm>
            <a:prstGeom prst="rect">
              <a:avLst/>
            </a:prstGeom>
            <a:solidFill>
              <a:srgbClr val="92C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112;p1"/>
          <p:cNvGrpSpPr/>
          <p:nvPr/>
        </p:nvGrpSpPr>
        <p:grpSpPr>
          <a:xfrm>
            <a:off x="1668691" y="7142370"/>
            <a:ext cx="1210014" cy="134748"/>
            <a:chOff x="3505200" y="7559864"/>
            <a:chExt cx="1371600" cy="134748"/>
          </a:xfrm>
        </p:grpSpPr>
        <p:sp>
          <p:nvSpPr>
            <p:cNvPr id="113" name="Google Shape;113;p1"/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508163" y="7559864"/>
              <a:ext cx="815596" cy="134747"/>
            </a:xfrm>
            <a:prstGeom prst="rect">
              <a:avLst/>
            </a:prstGeom>
            <a:solidFill>
              <a:srgbClr val="92C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1"/>
          <p:cNvGrpSpPr/>
          <p:nvPr/>
        </p:nvGrpSpPr>
        <p:grpSpPr>
          <a:xfrm>
            <a:off x="1668691" y="7359092"/>
            <a:ext cx="1210014" cy="139964"/>
            <a:chOff x="3505200" y="7554648"/>
            <a:chExt cx="1371600" cy="139964"/>
          </a:xfrm>
        </p:grpSpPr>
        <p:sp>
          <p:nvSpPr>
            <p:cNvPr id="116" name="Google Shape;116;p1"/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512261" y="7554648"/>
              <a:ext cx="673115" cy="139964"/>
            </a:xfrm>
            <a:prstGeom prst="rect">
              <a:avLst/>
            </a:prstGeom>
            <a:solidFill>
              <a:srgbClr val="92C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1"/>
          <p:cNvSpPr txBox="1"/>
          <p:nvPr/>
        </p:nvSpPr>
        <p:spPr>
          <a:xfrm>
            <a:off x="3613044" y="1625181"/>
            <a:ext cx="289066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1" i="1">
                <a:solidFill>
                  <a:schemeClr val="dk1"/>
                </a:solidFill>
              </a:rPr>
              <a:t>MIJN TRAINING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1"/>
          <p:cNvCxnSpPr/>
          <p:nvPr/>
        </p:nvCxnSpPr>
        <p:spPr>
          <a:xfrm>
            <a:off x="3613045" y="2006963"/>
            <a:ext cx="394980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20" name="Google Shape;120;p1"/>
          <p:cNvGraphicFramePr/>
          <p:nvPr>
            <p:extLst>
              <p:ext uri="{D42A27DB-BD31-4B8C-83A1-F6EECF244321}">
                <p14:modId xmlns:p14="http://schemas.microsoft.com/office/powerpoint/2010/main" val="2709881572"/>
              </p:ext>
            </p:extLst>
          </p:nvPr>
        </p:nvGraphicFramePr>
        <p:xfrm>
          <a:off x="3613038" y="2089059"/>
          <a:ext cx="3832300" cy="2564770"/>
        </p:xfrm>
        <a:graphic>
          <a:graphicData uri="http://schemas.openxmlformats.org/drawingml/2006/table">
            <a:tbl>
              <a:tblPr firstRow="1" bandRow="1">
                <a:noFill/>
                <a:tableStyleId>{A92E32C0-B11A-46FE-AD24-A758397179F4}</a:tableStyleId>
              </a:tblPr>
              <a:tblGrid>
                <a:gridCol w="383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1" dirty="0" err="1"/>
                        <a:t>Webontwikkelaar</a:t>
                      </a:r>
                      <a:r>
                        <a:rPr lang="fr-FR" sz="1300" b="1" dirty="0"/>
                        <a:t> | 2022 - 2023</a:t>
                      </a:r>
                      <a:endParaRPr sz="13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dirty="0" err="1"/>
                        <a:t>Intec</a:t>
                      </a:r>
                      <a:r>
                        <a:rPr lang="fr-FR" sz="1300" dirty="0"/>
                        <a:t>, Brussel</a:t>
                      </a:r>
                      <a:endParaRPr sz="13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dirty="0"/>
                        <a:t>HTML 5, CSS 3, Javascript, </a:t>
                      </a:r>
                      <a:r>
                        <a:rPr lang="fr-FR" sz="1300" dirty="0" err="1"/>
                        <a:t>Mysql</a:t>
                      </a:r>
                      <a:r>
                        <a:rPr lang="fr-FR" sz="1300" dirty="0"/>
                        <a:t>. </a:t>
                      </a:r>
                      <a:r>
                        <a:rPr lang="fr-FR" sz="1300" dirty="0" err="1"/>
                        <a:t>Postgresql</a:t>
                      </a:r>
                      <a:r>
                        <a:rPr lang="fr-FR" sz="1300" dirty="0"/>
                        <a:t>. Express.js Bootstrap, </a:t>
                      </a:r>
                      <a:r>
                        <a:rPr lang="fr-FR" sz="1300" dirty="0" err="1"/>
                        <a:t>Materialise</a:t>
                      </a:r>
                      <a:r>
                        <a:rPr lang="fr-FR" sz="1300" dirty="0"/>
                        <a:t>, </a:t>
                      </a:r>
                      <a:r>
                        <a:rPr lang="fr-FR" sz="1300" dirty="0" err="1"/>
                        <a:t>ReactJs</a:t>
                      </a:r>
                      <a:r>
                        <a:rPr lang="fr-FR" sz="1300" dirty="0"/>
                        <a:t>, </a:t>
                      </a:r>
                      <a:r>
                        <a:rPr lang="fr-FR" sz="1300" dirty="0" err="1"/>
                        <a:t>Implementatietools</a:t>
                      </a:r>
                      <a:r>
                        <a:rPr lang="fr-FR" sz="1300" dirty="0"/>
                        <a:t>, </a:t>
                      </a:r>
                      <a:r>
                        <a:rPr lang="fr-FR" sz="1300" dirty="0" err="1"/>
                        <a:t>Ui</a:t>
                      </a:r>
                      <a:r>
                        <a:rPr lang="fr-FR" sz="1300" dirty="0"/>
                        <a:t> / </a:t>
                      </a:r>
                      <a:r>
                        <a:rPr lang="fr-FR" sz="1300" dirty="0" err="1"/>
                        <a:t>ux-ontwerp</a:t>
                      </a:r>
                      <a:endParaRPr sz="13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-FR" sz="8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1" dirty="0" err="1"/>
                        <a:t>Nederlands</a:t>
                      </a:r>
                      <a:r>
                        <a:rPr lang="fr-FR" sz="1300" b="1" dirty="0"/>
                        <a:t> (</a:t>
                      </a:r>
                      <a:r>
                        <a:rPr lang="fr-FR" sz="1300" b="1" dirty="0" err="1"/>
                        <a:t>Niv</a:t>
                      </a:r>
                      <a:r>
                        <a:rPr lang="fr-FR" sz="1300" b="1" dirty="0"/>
                        <a:t>. 2.1) | 2015 – 2017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dirty="0"/>
                        <a:t>CVO </a:t>
                      </a:r>
                      <a:r>
                        <a:rPr lang="fr-FR" sz="1300" dirty="0" err="1"/>
                        <a:t>Lethas</a:t>
                      </a:r>
                      <a:r>
                        <a:rPr lang="fr-FR" sz="1300" dirty="0"/>
                        <a:t>, Brussel</a:t>
                      </a:r>
                      <a:endParaRPr sz="13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-FR" sz="8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1" dirty="0" err="1"/>
                        <a:t>Integratieprogramma</a:t>
                      </a:r>
                      <a:r>
                        <a:rPr lang="fr-FR" sz="1300" b="1" dirty="0"/>
                        <a:t> | 2015</a:t>
                      </a:r>
                      <a:endParaRPr sz="13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dirty="0"/>
                        <a:t>BON, Brussel</a:t>
                      </a:r>
                      <a:endParaRPr sz="13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1" name="Google Shape;121;p1"/>
          <p:cNvSpPr txBox="1"/>
          <p:nvPr/>
        </p:nvSpPr>
        <p:spPr>
          <a:xfrm>
            <a:off x="3613046" y="4487512"/>
            <a:ext cx="289066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1" i="1">
                <a:solidFill>
                  <a:schemeClr val="dk1"/>
                </a:solidFill>
              </a:rPr>
              <a:t>MIJN ERVARINGEN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1"/>
          <p:cNvCxnSpPr/>
          <p:nvPr/>
        </p:nvCxnSpPr>
        <p:spPr>
          <a:xfrm>
            <a:off x="3613044" y="4855741"/>
            <a:ext cx="394980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3" name="Google Shape;123;p1"/>
          <p:cNvGrpSpPr/>
          <p:nvPr/>
        </p:nvGrpSpPr>
        <p:grpSpPr>
          <a:xfrm>
            <a:off x="1665081" y="7600155"/>
            <a:ext cx="1212838" cy="150820"/>
            <a:chOff x="3501110" y="7575938"/>
            <a:chExt cx="1374801" cy="150820"/>
          </a:xfrm>
        </p:grpSpPr>
        <p:sp>
          <p:nvSpPr>
            <p:cNvPr id="124" name="Google Shape;124;p1"/>
            <p:cNvSpPr/>
            <p:nvPr/>
          </p:nvSpPr>
          <p:spPr>
            <a:xfrm>
              <a:off x="3505200" y="7575938"/>
              <a:ext cx="1353399" cy="1508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501110" y="7576946"/>
              <a:ext cx="1374801" cy="148209"/>
            </a:xfrm>
            <a:prstGeom prst="rect">
              <a:avLst/>
            </a:prstGeom>
            <a:solidFill>
              <a:srgbClr val="92C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6" name="Google Shape;126;p1" descr="Afbeelding met tekst, person, persoon&#10;&#10;Automatisch gegenereerde beschrijvi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2336" y="256942"/>
            <a:ext cx="1324800" cy="1629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7" name="Google Shape;127;p1"/>
          <p:cNvSpPr/>
          <p:nvPr/>
        </p:nvSpPr>
        <p:spPr>
          <a:xfrm>
            <a:off x="348275" y="8611275"/>
            <a:ext cx="2530500" cy="464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dirty="0" err="1">
                <a:solidFill>
                  <a:schemeClr val="lt1"/>
                </a:solidFill>
              </a:rPr>
              <a:t>Rijbewijs</a:t>
            </a:r>
            <a:r>
              <a:rPr lang="fr-FR" sz="1000" dirty="0">
                <a:solidFill>
                  <a:schemeClr val="lt1"/>
                </a:solidFill>
              </a:rPr>
              <a:t> 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dirty="0" err="1">
                <a:solidFill>
                  <a:schemeClr val="lt1"/>
                </a:solidFill>
              </a:rPr>
              <a:t>Hobby's</a:t>
            </a:r>
            <a:r>
              <a:rPr lang="fr-FR" sz="1000" dirty="0">
                <a:solidFill>
                  <a:schemeClr val="lt1"/>
                </a:solidFill>
              </a:rPr>
              <a:t>: DIY, cooking, </a:t>
            </a:r>
            <a:r>
              <a:rPr lang="fr-FR" sz="1000" dirty="0" err="1">
                <a:solidFill>
                  <a:schemeClr val="lt1"/>
                </a:solidFill>
              </a:rPr>
              <a:t>budgeting</a:t>
            </a:r>
            <a:endParaRPr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8" name="Google Shape;128;p1"/>
          <p:cNvGraphicFramePr/>
          <p:nvPr>
            <p:extLst>
              <p:ext uri="{D42A27DB-BD31-4B8C-83A1-F6EECF244321}">
                <p14:modId xmlns:p14="http://schemas.microsoft.com/office/powerpoint/2010/main" val="3576499909"/>
              </p:ext>
            </p:extLst>
          </p:nvPr>
        </p:nvGraphicFramePr>
        <p:xfrm>
          <a:off x="3264487" y="4885417"/>
          <a:ext cx="4127375" cy="5923400"/>
        </p:xfrm>
        <a:graphic>
          <a:graphicData uri="http://schemas.openxmlformats.org/drawingml/2006/table">
            <a:tbl>
              <a:tblPr firstRow="1" bandRow="1">
                <a:noFill/>
                <a:tableStyleId>{8277EC50-DB12-4703-8490-91E07BEA3E05}</a:tableStyleId>
              </a:tblPr>
              <a:tblGrid>
                <a:gridCol w="412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1" dirty="0">
                          <a:solidFill>
                            <a:schemeClr val="dk1"/>
                          </a:solidFill>
                        </a:rPr>
                        <a:t>Kok</a:t>
                      </a:r>
                      <a:endParaRPr sz="1300" b="1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0" i="1" dirty="0">
                          <a:solidFill>
                            <a:srgbClr val="93CDDD"/>
                          </a:solidFill>
                        </a:rPr>
                        <a:t>Amazon </a:t>
                      </a:r>
                      <a:r>
                        <a:rPr lang="fr-FR" sz="1300" b="0" i="1" dirty="0" err="1">
                          <a:solidFill>
                            <a:srgbClr val="93CDDD"/>
                          </a:solidFill>
                        </a:rPr>
                        <a:t>vzw</a:t>
                      </a:r>
                      <a:r>
                        <a:rPr lang="fr-FR" sz="1300" b="0" i="0" dirty="0">
                          <a:solidFill>
                            <a:srgbClr val="93CDDD"/>
                          </a:solidFill>
                        </a:rPr>
                        <a:t> | </a:t>
                      </a:r>
                      <a:r>
                        <a:rPr lang="fr-FR" sz="1300" b="0" i="1" dirty="0">
                          <a:solidFill>
                            <a:srgbClr val="93CDDD"/>
                          </a:solidFill>
                        </a:rPr>
                        <a:t>2016-2021</a:t>
                      </a:r>
                      <a:endParaRPr sz="1300" b="0" i="1" dirty="0">
                        <a:solidFill>
                          <a:srgbClr val="93CDDD"/>
                        </a:solidFill>
                      </a:endParaRPr>
                    </a:p>
                    <a:p>
                      <a:pPr marL="0" lvl="0" indent="-17462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nl-NL" sz="1300" dirty="0"/>
                        <a:t>Toepassen van voedselhygiëne normen (HACCP)</a:t>
                      </a:r>
                    </a:p>
                    <a:p>
                      <a:pPr marL="0" lvl="0" indent="-17462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nl-NL" sz="1300" dirty="0"/>
                        <a:t>Activiteiten plannen en organiseren</a:t>
                      </a:r>
                    </a:p>
                    <a:p>
                      <a:pPr marL="0" lvl="0" indent="-17462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nl-NL" sz="1300" dirty="0"/>
                        <a:t>Bereiden en klaarzetten van garnituren, koude sauzen, soepen, voorgerechten, huisgemaakt brood, desserts en salades</a:t>
                      </a:r>
                    </a:p>
                    <a:p>
                      <a:pPr marL="0" lvl="0" indent="-17462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nl-NL" sz="1300" dirty="0"/>
                        <a:t>De benodigde hoeveelheden ingrediënten schatten, bestellingen plaatsen en levensmiddelen controleren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-FR" sz="13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1" dirty="0" err="1"/>
                        <a:t>Animator</a:t>
                      </a:r>
                      <a:r>
                        <a:rPr lang="fr-FR" sz="1300" b="1" dirty="0"/>
                        <a:t> (</a:t>
                      </a:r>
                      <a:r>
                        <a:rPr lang="fr-FR" sz="1300" b="1" dirty="0" err="1"/>
                        <a:t>vrijwilliger</a:t>
                      </a:r>
                      <a:r>
                        <a:rPr lang="fr-FR" sz="1300" b="1" dirty="0"/>
                        <a:t>)</a:t>
                      </a:r>
                      <a:endParaRPr sz="13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0" i="1" dirty="0" err="1">
                          <a:solidFill>
                            <a:srgbClr val="93CDDD"/>
                          </a:solidFill>
                        </a:rPr>
                        <a:t>Maks</a:t>
                      </a:r>
                      <a:r>
                        <a:rPr lang="fr-FR" sz="1300" b="0" i="1" dirty="0">
                          <a:solidFill>
                            <a:srgbClr val="93CDDD"/>
                          </a:solidFill>
                        </a:rPr>
                        <a:t> </a:t>
                      </a:r>
                      <a:r>
                        <a:rPr lang="fr-FR" sz="1300" b="0" i="1" dirty="0" err="1">
                          <a:solidFill>
                            <a:srgbClr val="93CDDD"/>
                          </a:solidFill>
                        </a:rPr>
                        <a:t>vzw</a:t>
                      </a:r>
                      <a:r>
                        <a:rPr lang="fr-FR" sz="1300" b="0" i="0" dirty="0">
                          <a:solidFill>
                            <a:srgbClr val="93CDDD"/>
                          </a:solidFill>
                        </a:rPr>
                        <a:t> | </a:t>
                      </a:r>
                      <a:r>
                        <a:rPr lang="fr-FR" sz="1300" b="0" i="1" dirty="0">
                          <a:solidFill>
                            <a:srgbClr val="93CDDD"/>
                          </a:solidFill>
                        </a:rPr>
                        <a:t>2015</a:t>
                      </a:r>
                      <a:endParaRPr sz="1300" b="0" i="1" dirty="0">
                        <a:solidFill>
                          <a:srgbClr val="93CDDD"/>
                        </a:solidFill>
                      </a:endParaRPr>
                    </a:p>
                    <a:p>
                      <a:pPr marL="0" marR="0" lvl="0" indent="-178899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fr-FR" sz="1300" dirty="0"/>
                        <a:t>Stagiaires </a:t>
                      </a:r>
                      <a:r>
                        <a:rPr lang="fr-FR" sz="1300" dirty="0" err="1"/>
                        <a:t>ondersteunen</a:t>
                      </a:r>
                      <a:r>
                        <a:rPr lang="fr-FR" sz="1300" dirty="0"/>
                        <a:t> </a:t>
                      </a:r>
                      <a:r>
                        <a:rPr lang="fr-FR" sz="1300" dirty="0" err="1"/>
                        <a:t>bij</a:t>
                      </a:r>
                      <a:r>
                        <a:rPr lang="fr-FR" sz="1300" dirty="0"/>
                        <a:t> hun </a:t>
                      </a:r>
                      <a:r>
                        <a:rPr lang="fr-FR" sz="1300" dirty="0" err="1"/>
                        <a:t>zoektocht</a:t>
                      </a:r>
                      <a:r>
                        <a:rPr lang="fr-FR" sz="1300" dirty="0"/>
                        <a:t> </a:t>
                      </a:r>
                      <a:r>
                        <a:rPr lang="fr-FR" sz="1300" dirty="0" err="1"/>
                        <a:t>naar</a:t>
                      </a:r>
                      <a:r>
                        <a:rPr lang="fr-FR" sz="1300" dirty="0"/>
                        <a:t> </a:t>
                      </a:r>
                      <a:r>
                        <a:rPr lang="fr-FR" sz="1300" dirty="0" err="1"/>
                        <a:t>werk</a:t>
                      </a:r>
                      <a:r>
                        <a:rPr lang="fr-FR" sz="1300" dirty="0"/>
                        <a:t> op computer</a:t>
                      </a:r>
                    </a:p>
                    <a:p>
                      <a:pPr marL="0" lvl="0" indent="-17889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-FR" sz="1300" dirty="0" err="1"/>
                        <a:t>Opzetten</a:t>
                      </a:r>
                      <a:r>
                        <a:rPr lang="fr-FR" sz="1300" dirty="0"/>
                        <a:t> van </a:t>
                      </a:r>
                      <a:r>
                        <a:rPr lang="fr-FR" sz="1300" dirty="0" err="1"/>
                        <a:t>een</a:t>
                      </a:r>
                      <a:r>
                        <a:rPr lang="fr-FR" sz="1300" dirty="0"/>
                        <a:t> </a:t>
                      </a:r>
                      <a:r>
                        <a:rPr lang="fr-FR" sz="1300" dirty="0" err="1"/>
                        <a:t>stageprogramma</a:t>
                      </a:r>
                      <a:endParaRPr sz="1300" dirty="0"/>
                    </a:p>
                    <a:p>
                      <a:pPr marL="0" lvl="0" indent="-17889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nl-NL" sz="1300" dirty="0"/>
                        <a:t>Weten hoe je les moet geven aan volwassenen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-FR" sz="13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1" dirty="0"/>
                        <a:t>Polyvalente </a:t>
                      </a:r>
                      <a:r>
                        <a:rPr lang="fr-FR" sz="1300" b="1"/>
                        <a:t>medewerker</a:t>
                      </a:r>
                      <a:endParaRPr sz="13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0" dirty="0" err="1">
                          <a:solidFill>
                            <a:srgbClr val="92CCDC"/>
                          </a:solidFill>
                        </a:rPr>
                        <a:t>Iliada</a:t>
                      </a:r>
                      <a:r>
                        <a:rPr lang="fr-FR" sz="1300" b="0" dirty="0">
                          <a:solidFill>
                            <a:srgbClr val="92CCDC"/>
                          </a:solidFill>
                        </a:rPr>
                        <a:t> BVBA | 2013 – 2014</a:t>
                      </a:r>
                      <a:endParaRPr sz="1300" b="0" dirty="0">
                        <a:solidFill>
                          <a:srgbClr val="92CCDC"/>
                        </a:solidFill>
                      </a:endParaRPr>
                    </a:p>
                    <a:p>
                      <a:pPr marL="89999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-FR" sz="1300" dirty="0" err="1"/>
                        <a:t>Veiligheidsinstructies</a:t>
                      </a:r>
                      <a:r>
                        <a:rPr lang="fr-FR" sz="1300" dirty="0"/>
                        <a:t> </a:t>
                      </a:r>
                      <a:r>
                        <a:rPr lang="fr-FR" sz="1300" dirty="0" err="1"/>
                        <a:t>toepassen</a:t>
                      </a:r>
                      <a:endParaRPr sz="1300" dirty="0"/>
                    </a:p>
                    <a:p>
                      <a:pPr marL="89999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-FR" sz="1300" dirty="0" err="1"/>
                        <a:t>Houten</a:t>
                      </a:r>
                      <a:r>
                        <a:rPr lang="fr-FR" sz="1300" dirty="0"/>
                        <a:t> </a:t>
                      </a:r>
                      <a:r>
                        <a:rPr lang="fr-FR" sz="1300" dirty="0" err="1"/>
                        <a:t>elementen</a:t>
                      </a:r>
                      <a:r>
                        <a:rPr lang="fr-FR" sz="1300" dirty="0"/>
                        <a:t> </a:t>
                      </a:r>
                      <a:r>
                        <a:rPr lang="fr-FR" sz="1300" dirty="0" err="1"/>
                        <a:t>snijden</a:t>
                      </a:r>
                      <a:endParaRPr sz="1300" dirty="0"/>
                    </a:p>
                    <a:p>
                      <a:pPr marL="89999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-FR" sz="1300" dirty="0" err="1"/>
                        <a:t>Handgereedschap</a:t>
                      </a:r>
                      <a:r>
                        <a:rPr lang="fr-FR" sz="1300" dirty="0"/>
                        <a:t> </a:t>
                      </a:r>
                      <a:r>
                        <a:rPr lang="fr-FR" sz="1300" dirty="0" err="1"/>
                        <a:t>gebruiken</a:t>
                      </a:r>
                      <a:endParaRPr sz="1300" dirty="0"/>
                    </a:p>
                    <a:p>
                      <a:pPr marL="89999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-FR" sz="1300" dirty="0" err="1"/>
                        <a:t>Pneumatisch</a:t>
                      </a:r>
                      <a:r>
                        <a:rPr lang="fr-FR" sz="1300" dirty="0"/>
                        <a:t> </a:t>
                      </a:r>
                      <a:r>
                        <a:rPr lang="fr-FR" sz="1300" dirty="0" err="1"/>
                        <a:t>gereedschap</a:t>
                      </a:r>
                      <a:r>
                        <a:rPr lang="fr-FR" sz="1300" dirty="0"/>
                        <a:t> </a:t>
                      </a:r>
                      <a:r>
                        <a:rPr lang="fr-FR" sz="1300" dirty="0" err="1"/>
                        <a:t>gebruiken</a:t>
                      </a:r>
                      <a:endParaRPr sz="1300" dirty="0"/>
                    </a:p>
                  </a:txBody>
                  <a:tcPr marL="450000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Google Shape;91;p1">
            <a:extLst>
              <a:ext uri="{FF2B5EF4-FFF2-40B4-BE49-F238E27FC236}">
                <a16:creationId xmlns:a16="http://schemas.microsoft.com/office/drawing/2014/main" id="{92454448-B229-4305-817D-31537CFBB031}"/>
              </a:ext>
            </a:extLst>
          </p:cNvPr>
          <p:cNvSpPr/>
          <p:nvPr/>
        </p:nvSpPr>
        <p:spPr>
          <a:xfrm>
            <a:off x="1648357" y="5176183"/>
            <a:ext cx="25305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dirty="0" err="1">
                <a:solidFill>
                  <a:schemeClr val="lt1"/>
                </a:solidFill>
              </a:rPr>
              <a:t>Dynamiek</a:t>
            </a:r>
            <a:endParaRPr sz="10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0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000" dirty="0" err="1">
                <a:solidFill>
                  <a:schemeClr val="lt1"/>
                </a:solidFill>
              </a:rPr>
              <a:t>Betrokken</a:t>
            </a:r>
            <a:endParaRPr sz="10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0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000" dirty="0">
                <a:solidFill>
                  <a:schemeClr val="lt1"/>
                </a:solidFill>
              </a:rPr>
              <a:t> </a:t>
            </a:r>
            <a:endParaRPr sz="10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205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Bell MT</vt:lpstr>
      <vt:lpstr>Calibri</vt:lpstr>
      <vt:lpstr>Arial</vt:lpstr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maille</dc:creator>
  <cp:lastModifiedBy>Elisabeth Meinertzhagen</cp:lastModifiedBy>
  <cp:revision>4</cp:revision>
  <dcterms:created xsi:type="dcterms:W3CDTF">2015-04-24T07:30:13Z</dcterms:created>
  <dcterms:modified xsi:type="dcterms:W3CDTF">2022-04-14T15:22:14Z</dcterms:modified>
</cp:coreProperties>
</file>