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0" r:id="rId2"/>
  </p:sldMasterIdLst>
  <p:handoutMasterIdLst>
    <p:handoutMasterId r:id="rId61"/>
  </p:handoutMasterIdLst>
  <p:sldIdLst>
    <p:sldId id="256" r:id="rId3"/>
    <p:sldId id="365" r:id="rId4"/>
    <p:sldId id="366" r:id="rId5"/>
    <p:sldId id="422" r:id="rId6"/>
    <p:sldId id="379" r:id="rId7"/>
    <p:sldId id="336" r:id="rId8"/>
    <p:sldId id="368" r:id="rId9"/>
    <p:sldId id="378" r:id="rId10"/>
    <p:sldId id="377" r:id="rId11"/>
    <p:sldId id="383" r:id="rId12"/>
    <p:sldId id="381" r:id="rId13"/>
    <p:sldId id="369" r:id="rId14"/>
    <p:sldId id="388" r:id="rId15"/>
    <p:sldId id="387" r:id="rId16"/>
    <p:sldId id="343" r:id="rId17"/>
    <p:sldId id="391" r:id="rId18"/>
    <p:sldId id="396" r:id="rId19"/>
    <p:sldId id="397" r:id="rId20"/>
    <p:sldId id="398" r:id="rId21"/>
    <p:sldId id="412" r:id="rId22"/>
    <p:sldId id="413" r:id="rId23"/>
    <p:sldId id="392" r:id="rId24"/>
    <p:sldId id="393" r:id="rId25"/>
    <p:sldId id="394" r:id="rId26"/>
    <p:sldId id="395" r:id="rId27"/>
    <p:sldId id="329" r:id="rId28"/>
    <p:sldId id="370" r:id="rId29"/>
    <p:sldId id="399" r:id="rId30"/>
    <p:sldId id="400" r:id="rId31"/>
    <p:sldId id="401" r:id="rId32"/>
    <p:sldId id="402" r:id="rId33"/>
    <p:sldId id="415" r:id="rId34"/>
    <p:sldId id="416" r:id="rId35"/>
    <p:sldId id="371" r:id="rId36"/>
    <p:sldId id="405" r:id="rId37"/>
    <p:sldId id="406" r:id="rId38"/>
    <p:sldId id="407" r:id="rId39"/>
    <p:sldId id="408" r:id="rId40"/>
    <p:sldId id="409" r:id="rId41"/>
    <p:sldId id="410" r:id="rId42"/>
    <p:sldId id="421" r:id="rId43"/>
    <p:sldId id="403" r:id="rId44"/>
    <p:sldId id="418" r:id="rId45"/>
    <p:sldId id="417" r:id="rId46"/>
    <p:sldId id="372" r:id="rId47"/>
    <p:sldId id="419" r:id="rId48"/>
    <p:sldId id="325" r:id="rId49"/>
    <p:sldId id="326" r:id="rId50"/>
    <p:sldId id="327" r:id="rId51"/>
    <p:sldId id="386" r:id="rId52"/>
    <p:sldId id="423" r:id="rId53"/>
    <p:sldId id="358" r:id="rId54"/>
    <p:sldId id="361" r:id="rId55"/>
    <p:sldId id="425" r:id="rId56"/>
    <p:sldId id="424" r:id="rId57"/>
    <p:sldId id="385" r:id="rId58"/>
    <p:sldId id="384" r:id="rId59"/>
    <p:sldId id="373" r:id="rId60"/>
  </p:sldIdLst>
  <p:sldSz cx="9144000" cy="6858000" type="screen4x3"/>
  <p:notesSz cx="6797675" cy="9928225"/>
  <p:defaultTextStyle>
    <a:defPPr>
      <a:defRPr lang="en-US"/>
    </a:defPPr>
    <a:lvl1pPr algn="l" rtl="0" fontAlgn="base">
      <a:spcBef>
        <a:spcPct val="20000"/>
      </a:spcBef>
      <a:spcAft>
        <a:spcPct val="0"/>
      </a:spcAft>
      <a:buChar char="•"/>
      <a:defRPr sz="2800" kern="1200">
        <a:solidFill>
          <a:srgbClr val="002D46"/>
        </a:solidFill>
        <a:latin typeface="Arial" pitchFamily="34" charset="0"/>
        <a:ea typeface="ＭＳ Ｐゴシック" pitchFamily="1" charset="-128"/>
        <a:cs typeface="+mn-cs"/>
      </a:defRPr>
    </a:lvl1pPr>
    <a:lvl2pPr marL="457200" algn="l" rtl="0" fontAlgn="base">
      <a:spcBef>
        <a:spcPct val="20000"/>
      </a:spcBef>
      <a:spcAft>
        <a:spcPct val="0"/>
      </a:spcAft>
      <a:buChar char="•"/>
      <a:defRPr sz="2800" kern="1200">
        <a:solidFill>
          <a:srgbClr val="002D46"/>
        </a:solidFill>
        <a:latin typeface="Arial" pitchFamily="34" charset="0"/>
        <a:ea typeface="ＭＳ Ｐゴシック" pitchFamily="1" charset="-128"/>
        <a:cs typeface="+mn-cs"/>
      </a:defRPr>
    </a:lvl2pPr>
    <a:lvl3pPr marL="914400" algn="l" rtl="0" fontAlgn="base">
      <a:spcBef>
        <a:spcPct val="20000"/>
      </a:spcBef>
      <a:spcAft>
        <a:spcPct val="0"/>
      </a:spcAft>
      <a:buChar char="•"/>
      <a:defRPr sz="2800" kern="1200">
        <a:solidFill>
          <a:srgbClr val="002D46"/>
        </a:solidFill>
        <a:latin typeface="Arial" pitchFamily="34" charset="0"/>
        <a:ea typeface="ＭＳ Ｐゴシック" pitchFamily="1" charset="-128"/>
        <a:cs typeface="+mn-cs"/>
      </a:defRPr>
    </a:lvl3pPr>
    <a:lvl4pPr marL="1371600" algn="l" rtl="0" fontAlgn="base">
      <a:spcBef>
        <a:spcPct val="20000"/>
      </a:spcBef>
      <a:spcAft>
        <a:spcPct val="0"/>
      </a:spcAft>
      <a:buChar char="•"/>
      <a:defRPr sz="2800" kern="1200">
        <a:solidFill>
          <a:srgbClr val="002D46"/>
        </a:solidFill>
        <a:latin typeface="Arial" pitchFamily="34" charset="0"/>
        <a:ea typeface="ＭＳ Ｐゴシック" pitchFamily="1" charset="-128"/>
        <a:cs typeface="+mn-cs"/>
      </a:defRPr>
    </a:lvl4pPr>
    <a:lvl5pPr marL="1828800" algn="l" rtl="0" fontAlgn="base">
      <a:spcBef>
        <a:spcPct val="20000"/>
      </a:spcBef>
      <a:spcAft>
        <a:spcPct val="0"/>
      </a:spcAft>
      <a:buChar char="•"/>
      <a:defRPr sz="2800" kern="1200">
        <a:solidFill>
          <a:srgbClr val="002D46"/>
        </a:solidFill>
        <a:latin typeface="Arial" pitchFamily="34" charset="0"/>
        <a:ea typeface="ＭＳ Ｐゴシック" pitchFamily="1" charset="-128"/>
        <a:cs typeface="+mn-cs"/>
      </a:defRPr>
    </a:lvl5pPr>
    <a:lvl6pPr marL="2286000" algn="l" defTabSz="914400" rtl="0" eaLnBrk="1" latinLnBrk="0" hangingPunct="1">
      <a:defRPr sz="2800" kern="1200">
        <a:solidFill>
          <a:srgbClr val="002D46"/>
        </a:solidFill>
        <a:latin typeface="Arial" pitchFamily="34" charset="0"/>
        <a:ea typeface="ＭＳ Ｐゴシック" pitchFamily="1" charset="-128"/>
        <a:cs typeface="+mn-cs"/>
      </a:defRPr>
    </a:lvl6pPr>
    <a:lvl7pPr marL="2743200" algn="l" defTabSz="914400" rtl="0" eaLnBrk="1" latinLnBrk="0" hangingPunct="1">
      <a:defRPr sz="2800" kern="1200">
        <a:solidFill>
          <a:srgbClr val="002D46"/>
        </a:solidFill>
        <a:latin typeface="Arial" pitchFamily="34" charset="0"/>
        <a:ea typeface="ＭＳ Ｐゴシック" pitchFamily="1" charset="-128"/>
        <a:cs typeface="+mn-cs"/>
      </a:defRPr>
    </a:lvl7pPr>
    <a:lvl8pPr marL="3200400" algn="l" defTabSz="914400" rtl="0" eaLnBrk="1" latinLnBrk="0" hangingPunct="1">
      <a:defRPr sz="2800" kern="1200">
        <a:solidFill>
          <a:srgbClr val="002D46"/>
        </a:solidFill>
        <a:latin typeface="Arial" pitchFamily="34" charset="0"/>
        <a:ea typeface="ＭＳ Ｐゴシック" pitchFamily="1" charset="-128"/>
        <a:cs typeface="+mn-cs"/>
      </a:defRPr>
    </a:lvl8pPr>
    <a:lvl9pPr marL="3657600" algn="l" defTabSz="914400" rtl="0" eaLnBrk="1" latinLnBrk="0" hangingPunct="1">
      <a:defRPr sz="2800" kern="1200">
        <a:solidFill>
          <a:srgbClr val="002D46"/>
        </a:solidFill>
        <a:latin typeface="Arial"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2D46"/>
    <a:srgbClr val="FF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61" autoAdjust="0"/>
    <p:restoredTop sz="94732" autoAdjust="0"/>
  </p:normalViewPr>
  <p:slideViewPr>
    <p:cSldViewPr>
      <p:cViewPr varScale="1">
        <p:scale>
          <a:sx n="90" d="100"/>
          <a:sy n="90" d="100"/>
        </p:scale>
        <p:origin x="1824" y="200"/>
      </p:cViewPr>
      <p:guideLst>
        <p:guide orient="horz" pos="2160"/>
        <p:guide pos="2880"/>
      </p:guideLst>
    </p:cSldViewPr>
  </p:slideViewPr>
  <p:outlineViewPr>
    <p:cViewPr>
      <p:scale>
        <a:sx n="33" d="100"/>
        <a:sy n="33" d="100"/>
      </p:scale>
      <p:origin x="0" y="857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handoutMaster" Target="handoutMasters/handoutMaster1.xml"/><Relationship Id="rId62"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a:solidFill>
                  <a:schemeClr val="tx1"/>
                </a:solidFill>
                <a:latin typeface="Arial" charset="0"/>
              </a:defRPr>
            </a:lvl1pPr>
          </a:lstStyle>
          <a:p>
            <a:pPr>
              <a:defRPr/>
            </a:pPr>
            <a:endParaRPr lang="en-GB"/>
          </a:p>
        </p:txBody>
      </p:sp>
      <p:sp>
        <p:nvSpPr>
          <p:cNvPr id="6553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a:solidFill>
                  <a:schemeClr val="tx1"/>
                </a:solidFill>
                <a:latin typeface="Arial" charset="0"/>
              </a:defRPr>
            </a:lvl1pPr>
          </a:lstStyle>
          <a:p>
            <a:pPr>
              <a:defRPr/>
            </a:pPr>
            <a:endParaRPr lang="en-GB"/>
          </a:p>
        </p:txBody>
      </p:sp>
      <p:sp>
        <p:nvSpPr>
          <p:cNvPr id="65540"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a:solidFill>
                  <a:schemeClr val="tx1"/>
                </a:solidFill>
                <a:latin typeface="Arial" charset="0"/>
              </a:defRPr>
            </a:lvl1pPr>
          </a:lstStyle>
          <a:p>
            <a:pPr>
              <a:defRPr/>
            </a:pPr>
            <a:endParaRPr lang="en-GB"/>
          </a:p>
        </p:txBody>
      </p:sp>
      <p:sp>
        <p:nvSpPr>
          <p:cNvPr id="65541" name="Rectangle 5"/>
          <p:cNvSpPr>
            <a:spLocks noGrp="1" noChangeArrowheads="1"/>
          </p:cNvSpPr>
          <p:nvPr>
            <p:ph type="sldNum" sz="quarter" idx="3"/>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a:solidFill>
                  <a:schemeClr val="tx1"/>
                </a:solidFill>
                <a:latin typeface="Arial" charset="0"/>
              </a:defRPr>
            </a:lvl1pPr>
          </a:lstStyle>
          <a:p>
            <a:pPr>
              <a:defRPr/>
            </a:pPr>
            <a:fld id="{61F1220A-5287-44E3-B71D-DA8B529648C0}" type="slidenum">
              <a:rPr lang="en-GB"/>
              <a:pPr>
                <a:defRPr/>
              </a:pPr>
              <a:t>‹#›</a:t>
            </a:fld>
            <a:endParaRPr lang="en-GB"/>
          </a:p>
        </p:txBody>
      </p:sp>
    </p:spTree>
    <p:extLst>
      <p:ext uri="{BB962C8B-B14F-4D97-AF65-F5344CB8AC3E}">
        <p14:creationId xmlns:p14="http://schemas.microsoft.com/office/powerpoint/2010/main" val="35382688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BIG%20DISK:ONS_Final%20Logos%20Folder%2028.02.08:NEW%20ONS%20Logos:JPEG%20HI:ONS_WhiteOnBlue.jpg"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BIG DISK:ONS_Final Logos Folder 28.02.08:NEW ONS Logos:JPEG HI:ONS_WhiteOnBlue.jpg"/>
          <p:cNvPicPr>
            <a:picLocks noChangeAspect="1" noChangeArrowheads="1"/>
          </p:cNvPicPr>
          <p:nvPr/>
        </p:nvPicPr>
        <p:blipFill>
          <a:blip r:embed="rId2" r:link="rId3" cstate="print"/>
          <a:srcRect l="10001" t="19984" r="10001" b="19984"/>
          <a:stretch>
            <a:fillRect/>
          </a:stretch>
        </p:blipFill>
        <p:spPr bwMode="auto">
          <a:xfrm>
            <a:off x="152400" y="228600"/>
            <a:ext cx="3810000" cy="1430338"/>
          </a:xfrm>
          <a:prstGeom prst="rect">
            <a:avLst/>
          </a:prstGeom>
          <a:noFill/>
          <a:ln w="9525">
            <a:noFill/>
            <a:miter lim="800000"/>
            <a:headEnd/>
            <a:tailEnd/>
          </a:ln>
        </p:spPr>
      </p:pic>
      <p:sp>
        <p:nvSpPr>
          <p:cNvPr id="3074" name="Rectangle 2"/>
          <p:cNvSpPr>
            <a:spLocks noGrp="1" noChangeArrowheads="1"/>
          </p:cNvSpPr>
          <p:nvPr>
            <p:ph type="ctrTitle"/>
          </p:nvPr>
        </p:nvSpPr>
        <p:spPr>
          <a:xfrm>
            <a:off x="457200" y="3124200"/>
            <a:ext cx="77724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457200" y="4419600"/>
            <a:ext cx="6400800" cy="1752600"/>
          </a:xfrm>
        </p:spPr>
        <p:txBody>
          <a:bodyPr/>
          <a:lstStyle>
            <a:lvl1pPr marL="0" indent="0">
              <a:buFontTx/>
              <a:buNone/>
              <a:defRPr/>
            </a:lvl1pPr>
          </a:lstStyle>
          <a:p>
            <a:r>
              <a:rPr lang="en-US"/>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6B0981A-1EF7-4DBA-9082-FB8A1B72103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F8EA907-D7BA-4346-9643-ECE10669C4D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517094-E674-4F34-A8FB-A2F8864E9DF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273AEEAA-F233-4797-B8AB-2FF44875B13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59C8CB48-ED4B-4B67-9DE1-26C21FFF79BE}"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106E1191-DB59-4A7D-A161-21EFFC956C02}"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65C2E8A6-AB75-4FF2-A518-DF690F996E53}"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E3C81010-178E-48D8-A938-A098B0FA4B9A}"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9C570D02-5C62-4759-980F-C92201891220}"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C1BCF14B-8C7A-4AEB-A2CA-626D1B4CC38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AD4D328E-0E73-4940-97C3-D4324EC5C5F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15E709-1623-4E0F-903C-C6BC12BDC9F8}"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2B800B9E-7839-425B-8CB0-9C8192C904EC}"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886D39EF-796B-4F6B-8EB5-125A0928FE34}"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1C175D22-3A2D-4D2D-8D6B-4088C918E58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EFE6D8-9CF0-4E04-B2F1-EA080EC69D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F9D998-5299-4FBD-BA44-B806D8D46C4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BFAB7EB-7FC3-466E-BBDD-D4BD036ECB2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2BE0156-DBB3-40A5-82F3-E341EFB09D4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D819667-F9D7-49BA-9575-D33193C0994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2F3BF2D-CF64-413C-AC22-A5028566FDC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1BC3977-5C93-4A15-A7C4-9EA2EA6FEF6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3.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5240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spcBef>
                <a:spcPct val="0"/>
              </a:spcBef>
              <a:buFontTx/>
              <a:buNone/>
              <a:defRPr sz="1400">
                <a:solidFill>
                  <a:schemeClr val="tx1"/>
                </a:solidFill>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spcBef>
                <a:spcPct val="0"/>
              </a:spcBef>
              <a:buFontTx/>
              <a:buNone/>
              <a:defRPr sz="1400">
                <a:solidFill>
                  <a:schemeClr val="tx1"/>
                </a:solidFill>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400">
                <a:solidFill>
                  <a:schemeClr val="tx1"/>
                </a:solidFill>
                <a:latin typeface="Arial" charset="0"/>
              </a:defRPr>
            </a:lvl1pPr>
          </a:lstStyle>
          <a:p>
            <a:pPr>
              <a:defRPr/>
            </a:pPr>
            <a:fld id="{AEFADB5A-9BBF-45A1-A830-0CA62BFAB1C7}" type="slidenum">
              <a:rPr lang="en-US"/>
              <a:pPr>
                <a:defRPr/>
              </a:pPr>
              <a:t>‹#›</a:t>
            </a:fld>
            <a:endParaRPr lang="en-US"/>
          </a:p>
        </p:txBody>
      </p:sp>
      <p:sp>
        <p:nvSpPr>
          <p:cNvPr id="1031" name="Line 7"/>
          <p:cNvSpPr>
            <a:spLocks noChangeShapeType="1"/>
          </p:cNvSpPr>
          <p:nvPr/>
        </p:nvSpPr>
        <p:spPr bwMode="auto">
          <a:xfrm>
            <a:off x="381000" y="1143000"/>
            <a:ext cx="8458200" cy="0"/>
          </a:xfrm>
          <a:prstGeom prst="line">
            <a:avLst/>
          </a:prstGeom>
          <a:noFill/>
          <a:ln w="9525">
            <a:solidFill>
              <a:srgbClr val="9BA921"/>
            </a:solidFill>
            <a:round/>
            <a:headEnd/>
            <a:tailEnd/>
          </a:ln>
        </p:spPr>
        <p:txBody>
          <a:bodyPr wrap="none" anchor="ctr"/>
          <a:lstStyle/>
          <a:p>
            <a:pPr>
              <a:defRPr/>
            </a:pPr>
            <a:endParaRPr lang="en-GB">
              <a:latin typeface="Arial" charset="0"/>
            </a:endParaRPr>
          </a:p>
        </p:txBody>
      </p:sp>
    </p:spTree>
  </p:cSld>
  <p:clrMap bg1="lt1" tx1="dk1" bg2="lt2" tx2="dk2" accent1="accent1" accent2="accent2" accent3="accent3" accent4="accent4" accent5="accent5" accent6="accent6" hlink="hlink" folHlink="folHlink"/>
  <p:sldLayoutIdLst>
    <p:sldLayoutId id="2147483993"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txStyles>
    <p:titleStyle>
      <a:lvl1pPr algn="l" rtl="0" eaLnBrk="0" fontAlgn="base" hangingPunct="0">
        <a:spcBef>
          <a:spcPct val="0"/>
        </a:spcBef>
        <a:spcAft>
          <a:spcPct val="0"/>
        </a:spcAft>
        <a:defRPr sz="3200" b="1">
          <a:solidFill>
            <a:srgbClr val="002D46"/>
          </a:solidFill>
          <a:latin typeface="+mj-lt"/>
          <a:ea typeface="+mj-ea"/>
          <a:cs typeface="+mj-cs"/>
        </a:defRPr>
      </a:lvl1pPr>
      <a:lvl2pPr algn="l" rtl="0" eaLnBrk="0" fontAlgn="base" hangingPunct="0">
        <a:spcBef>
          <a:spcPct val="0"/>
        </a:spcBef>
        <a:spcAft>
          <a:spcPct val="0"/>
        </a:spcAft>
        <a:defRPr sz="3200" b="1">
          <a:solidFill>
            <a:srgbClr val="002D46"/>
          </a:solidFill>
          <a:latin typeface="Arial" charset="0"/>
          <a:ea typeface="ＭＳ Ｐゴシック" pitchFamily="1" charset="-128"/>
        </a:defRPr>
      </a:lvl2pPr>
      <a:lvl3pPr algn="l" rtl="0" eaLnBrk="0" fontAlgn="base" hangingPunct="0">
        <a:spcBef>
          <a:spcPct val="0"/>
        </a:spcBef>
        <a:spcAft>
          <a:spcPct val="0"/>
        </a:spcAft>
        <a:defRPr sz="3200" b="1">
          <a:solidFill>
            <a:srgbClr val="002D46"/>
          </a:solidFill>
          <a:latin typeface="Arial" charset="0"/>
          <a:ea typeface="ＭＳ Ｐゴシック" pitchFamily="1" charset="-128"/>
        </a:defRPr>
      </a:lvl3pPr>
      <a:lvl4pPr algn="l" rtl="0" eaLnBrk="0" fontAlgn="base" hangingPunct="0">
        <a:spcBef>
          <a:spcPct val="0"/>
        </a:spcBef>
        <a:spcAft>
          <a:spcPct val="0"/>
        </a:spcAft>
        <a:defRPr sz="3200" b="1">
          <a:solidFill>
            <a:srgbClr val="002D46"/>
          </a:solidFill>
          <a:latin typeface="Arial" charset="0"/>
          <a:ea typeface="ＭＳ Ｐゴシック" pitchFamily="1" charset="-128"/>
        </a:defRPr>
      </a:lvl4pPr>
      <a:lvl5pPr algn="l" rtl="0" eaLnBrk="0" fontAlgn="base" hangingPunct="0">
        <a:spcBef>
          <a:spcPct val="0"/>
        </a:spcBef>
        <a:spcAft>
          <a:spcPct val="0"/>
        </a:spcAft>
        <a:defRPr sz="3200" b="1">
          <a:solidFill>
            <a:srgbClr val="002D46"/>
          </a:solidFill>
          <a:latin typeface="Arial" charset="0"/>
          <a:ea typeface="ＭＳ Ｐゴシック" pitchFamily="1" charset="-128"/>
        </a:defRPr>
      </a:lvl5pPr>
      <a:lvl6pPr marL="457200" algn="l" rtl="0" fontAlgn="base">
        <a:spcBef>
          <a:spcPct val="0"/>
        </a:spcBef>
        <a:spcAft>
          <a:spcPct val="0"/>
        </a:spcAft>
        <a:defRPr sz="3200" b="1">
          <a:solidFill>
            <a:srgbClr val="002D46"/>
          </a:solidFill>
          <a:latin typeface="Arial" charset="0"/>
          <a:ea typeface="ＭＳ Ｐゴシック" pitchFamily="1" charset="-128"/>
        </a:defRPr>
      </a:lvl6pPr>
      <a:lvl7pPr marL="914400" algn="l" rtl="0" fontAlgn="base">
        <a:spcBef>
          <a:spcPct val="0"/>
        </a:spcBef>
        <a:spcAft>
          <a:spcPct val="0"/>
        </a:spcAft>
        <a:defRPr sz="3200" b="1">
          <a:solidFill>
            <a:srgbClr val="002D46"/>
          </a:solidFill>
          <a:latin typeface="Arial" charset="0"/>
          <a:ea typeface="ＭＳ Ｐゴシック" pitchFamily="1" charset="-128"/>
        </a:defRPr>
      </a:lvl7pPr>
      <a:lvl8pPr marL="1371600" algn="l" rtl="0" fontAlgn="base">
        <a:spcBef>
          <a:spcPct val="0"/>
        </a:spcBef>
        <a:spcAft>
          <a:spcPct val="0"/>
        </a:spcAft>
        <a:defRPr sz="3200" b="1">
          <a:solidFill>
            <a:srgbClr val="002D46"/>
          </a:solidFill>
          <a:latin typeface="Arial" charset="0"/>
          <a:ea typeface="ＭＳ Ｐゴシック" pitchFamily="1" charset="-128"/>
        </a:defRPr>
      </a:lvl8pPr>
      <a:lvl9pPr marL="1828800" algn="l" rtl="0" fontAlgn="base">
        <a:spcBef>
          <a:spcPct val="0"/>
        </a:spcBef>
        <a:spcAft>
          <a:spcPct val="0"/>
        </a:spcAft>
        <a:defRPr sz="3200" b="1">
          <a:solidFill>
            <a:srgbClr val="002D46"/>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har char="•"/>
        <a:defRPr sz="2800">
          <a:solidFill>
            <a:srgbClr val="002D46"/>
          </a:solidFill>
          <a:latin typeface="+mn-lt"/>
          <a:ea typeface="+mn-ea"/>
          <a:cs typeface="+mn-cs"/>
        </a:defRPr>
      </a:lvl1pPr>
      <a:lvl2pPr marL="763588" indent="-285750" algn="l" rtl="0" eaLnBrk="0" fontAlgn="base" hangingPunct="0">
        <a:spcBef>
          <a:spcPct val="20000"/>
        </a:spcBef>
        <a:spcAft>
          <a:spcPct val="0"/>
        </a:spcAft>
        <a:defRPr sz="2400">
          <a:solidFill>
            <a:srgbClr val="002D46"/>
          </a:solidFill>
          <a:latin typeface="+mn-lt"/>
          <a:ea typeface="+mn-ea"/>
        </a:defRPr>
      </a:lvl2pPr>
      <a:lvl3pPr marL="1182688" indent="-228600" algn="l" rtl="0" eaLnBrk="0" fontAlgn="base" hangingPunct="0">
        <a:spcBef>
          <a:spcPct val="20000"/>
        </a:spcBef>
        <a:spcAft>
          <a:spcPct val="0"/>
        </a:spcAft>
        <a:buChar char="•"/>
        <a:defRPr sz="2000">
          <a:solidFill>
            <a:srgbClr val="002D46"/>
          </a:solidFill>
          <a:latin typeface="+mn-lt"/>
          <a:ea typeface="+mn-ea"/>
        </a:defRPr>
      </a:lvl3pPr>
      <a:lvl4pPr marL="1619250" indent="-246063" algn="l" rtl="0" eaLnBrk="0" fontAlgn="base" hangingPunct="0">
        <a:spcBef>
          <a:spcPct val="20000"/>
        </a:spcBef>
        <a:spcAft>
          <a:spcPct val="0"/>
        </a:spcAft>
        <a:defRPr>
          <a:solidFill>
            <a:srgbClr val="002D46"/>
          </a:solidFill>
          <a:latin typeface="+mn-lt"/>
          <a:ea typeface="+mn-ea"/>
        </a:defRPr>
      </a:lvl4pPr>
      <a:lvl5pPr marL="2057400" indent="-228600" algn="l" rtl="0" eaLnBrk="0" fontAlgn="base" hangingPunct="0">
        <a:spcBef>
          <a:spcPct val="20000"/>
        </a:spcBef>
        <a:spcAft>
          <a:spcPct val="0"/>
        </a:spcAft>
        <a:defRPr sz="2000">
          <a:solidFill>
            <a:srgbClr val="002D46"/>
          </a:solidFill>
          <a:latin typeface="+mn-lt"/>
          <a:ea typeface="+mn-ea"/>
        </a:defRPr>
      </a:lvl5pPr>
      <a:lvl6pPr marL="2514600" indent="-228600" algn="l" rtl="0" fontAlgn="base">
        <a:spcBef>
          <a:spcPct val="20000"/>
        </a:spcBef>
        <a:spcAft>
          <a:spcPct val="0"/>
        </a:spcAft>
        <a:defRPr sz="2000">
          <a:solidFill>
            <a:srgbClr val="002D46"/>
          </a:solidFill>
          <a:latin typeface="+mn-lt"/>
          <a:ea typeface="+mn-ea"/>
        </a:defRPr>
      </a:lvl6pPr>
      <a:lvl7pPr marL="2971800" indent="-228600" algn="l" rtl="0" fontAlgn="base">
        <a:spcBef>
          <a:spcPct val="20000"/>
        </a:spcBef>
        <a:spcAft>
          <a:spcPct val="0"/>
        </a:spcAft>
        <a:defRPr sz="2000">
          <a:solidFill>
            <a:srgbClr val="002D46"/>
          </a:solidFill>
          <a:latin typeface="+mn-lt"/>
          <a:ea typeface="+mn-ea"/>
        </a:defRPr>
      </a:lvl7pPr>
      <a:lvl8pPr marL="3429000" indent="-228600" algn="l" rtl="0" fontAlgn="base">
        <a:spcBef>
          <a:spcPct val="20000"/>
        </a:spcBef>
        <a:spcAft>
          <a:spcPct val="0"/>
        </a:spcAft>
        <a:defRPr sz="2000">
          <a:solidFill>
            <a:srgbClr val="002D46"/>
          </a:solidFill>
          <a:latin typeface="+mn-lt"/>
          <a:ea typeface="+mn-ea"/>
        </a:defRPr>
      </a:lvl8pPr>
      <a:lvl9pPr marL="3886200" indent="-228600" algn="l" rtl="0" fontAlgn="base">
        <a:spcBef>
          <a:spcPct val="20000"/>
        </a:spcBef>
        <a:spcAft>
          <a:spcPct val="0"/>
        </a:spcAft>
        <a:defRPr sz="2000">
          <a:solidFill>
            <a:srgbClr val="002D46"/>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3" descr="DKblue_blank"/>
          <p:cNvPicPr>
            <a:picLocks noChangeAspect="1" noChangeArrowheads="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2051" name="Rectangle 7"/>
          <p:cNvSpPr>
            <a:spLocks noGrp="1" noChangeArrowheads="1"/>
          </p:cNvSpPr>
          <p:nvPr>
            <p:ph type="title"/>
          </p:nvPr>
        </p:nvSpPr>
        <p:spPr bwMode="auto">
          <a:xfrm>
            <a:off x="685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8"/>
          <p:cNvSpPr>
            <a:spLocks noGrp="1" noChangeArrowheads="1"/>
          </p:cNvSpPr>
          <p:nvPr>
            <p:ph type="body" idx="1"/>
          </p:nvPr>
        </p:nvSpPr>
        <p:spPr bwMode="auto">
          <a:xfrm>
            <a:off x="685800" y="15240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9" name="Rectangle 9"/>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spcBef>
                <a:spcPct val="0"/>
              </a:spcBef>
              <a:buFontTx/>
              <a:buNone/>
              <a:defRPr sz="1400">
                <a:solidFill>
                  <a:schemeClr val="tx1"/>
                </a:solidFill>
                <a:latin typeface="Arial" charset="0"/>
              </a:defRPr>
            </a:lvl1pPr>
          </a:lstStyle>
          <a:p>
            <a:pPr>
              <a:defRPr/>
            </a:pPr>
            <a:endParaRPr lang="en-US"/>
          </a:p>
        </p:txBody>
      </p:sp>
      <p:sp>
        <p:nvSpPr>
          <p:cNvPr id="5130"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spcBef>
                <a:spcPct val="0"/>
              </a:spcBef>
              <a:buFontTx/>
              <a:buNone/>
              <a:defRPr sz="1400">
                <a:solidFill>
                  <a:schemeClr val="tx1"/>
                </a:solidFill>
                <a:latin typeface="Arial" charset="0"/>
              </a:defRPr>
            </a:lvl1pPr>
          </a:lstStyle>
          <a:p>
            <a:pPr>
              <a:defRPr/>
            </a:pPr>
            <a:endParaRPr lang="en-US"/>
          </a:p>
        </p:txBody>
      </p:sp>
      <p:sp>
        <p:nvSpPr>
          <p:cNvPr id="5131" name="Rectangle 11"/>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400">
                <a:solidFill>
                  <a:schemeClr val="tx1"/>
                </a:solidFill>
                <a:latin typeface="Arial" charset="0"/>
              </a:defRPr>
            </a:lvl1pPr>
          </a:lstStyle>
          <a:p>
            <a:pPr>
              <a:defRPr/>
            </a:pPr>
            <a:fld id="{71AFC685-4C51-4D49-9833-C6A801CCB458}" type="slidenum">
              <a:rPr lang="en-US"/>
              <a:pPr>
                <a:defRPr/>
              </a:pPr>
              <a:t>‹#›</a:t>
            </a:fld>
            <a:endParaRPr lang="en-US"/>
          </a:p>
        </p:txBody>
      </p:sp>
      <p:sp>
        <p:nvSpPr>
          <p:cNvPr id="5132" name="Line 12"/>
          <p:cNvSpPr>
            <a:spLocks noChangeShapeType="1"/>
          </p:cNvSpPr>
          <p:nvPr/>
        </p:nvSpPr>
        <p:spPr bwMode="auto">
          <a:xfrm>
            <a:off x="381000" y="1143000"/>
            <a:ext cx="8458200" cy="0"/>
          </a:xfrm>
          <a:prstGeom prst="line">
            <a:avLst/>
          </a:prstGeom>
          <a:noFill/>
          <a:ln w="9525">
            <a:solidFill>
              <a:srgbClr val="9BA921"/>
            </a:solidFill>
            <a:round/>
            <a:headEnd/>
            <a:tailEnd/>
          </a:ln>
        </p:spPr>
        <p:txBody>
          <a:bodyPr wrap="none" anchor="ctr"/>
          <a:lstStyle/>
          <a:p>
            <a:pPr>
              <a:defRPr/>
            </a:pPr>
            <a:endParaRPr lang="en-GB">
              <a:latin typeface="Arial" charset="0"/>
            </a:endParaRPr>
          </a:p>
        </p:txBody>
      </p:sp>
    </p:spTree>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defRPr>
      </a:lvl2pPr>
      <a:lvl3pPr algn="l" rtl="0" eaLnBrk="0" fontAlgn="base" hangingPunct="0">
        <a:spcBef>
          <a:spcPct val="0"/>
        </a:spcBef>
        <a:spcAft>
          <a:spcPct val="0"/>
        </a:spcAft>
        <a:defRPr sz="3200" b="1">
          <a:solidFill>
            <a:schemeClr val="bg1"/>
          </a:solidFill>
          <a:latin typeface="Arial" charset="0"/>
        </a:defRPr>
      </a:lvl3pPr>
      <a:lvl4pPr algn="l" rtl="0" eaLnBrk="0" fontAlgn="base" hangingPunct="0">
        <a:spcBef>
          <a:spcPct val="0"/>
        </a:spcBef>
        <a:spcAft>
          <a:spcPct val="0"/>
        </a:spcAft>
        <a:defRPr sz="3200" b="1">
          <a:solidFill>
            <a:schemeClr val="bg1"/>
          </a:solidFill>
          <a:latin typeface="Arial" charset="0"/>
        </a:defRPr>
      </a:lvl4pPr>
      <a:lvl5pPr algn="l" rtl="0" eaLnBrk="0" fontAlgn="base" hangingPunct="0">
        <a:spcBef>
          <a:spcPct val="0"/>
        </a:spcBef>
        <a:spcAft>
          <a:spcPct val="0"/>
        </a:spcAft>
        <a:defRPr sz="3200" b="1">
          <a:solidFill>
            <a:schemeClr val="bg1"/>
          </a:solidFill>
          <a:latin typeface="Arial" charset="0"/>
        </a:defRPr>
      </a:lvl5pPr>
      <a:lvl6pPr marL="457200" algn="l" rtl="0" fontAlgn="base">
        <a:spcBef>
          <a:spcPct val="0"/>
        </a:spcBef>
        <a:spcAft>
          <a:spcPct val="0"/>
        </a:spcAft>
        <a:defRPr sz="3200" b="1">
          <a:solidFill>
            <a:schemeClr val="bg1"/>
          </a:solidFill>
          <a:latin typeface="Arial" charset="0"/>
        </a:defRPr>
      </a:lvl6pPr>
      <a:lvl7pPr marL="914400" algn="l" rtl="0" fontAlgn="base">
        <a:spcBef>
          <a:spcPct val="0"/>
        </a:spcBef>
        <a:spcAft>
          <a:spcPct val="0"/>
        </a:spcAft>
        <a:defRPr sz="3200" b="1">
          <a:solidFill>
            <a:schemeClr val="bg1"/>
          </a:solidFill>
          <a:latin typeface="Arial" charset="0"/>
        </a:defRPr>
      </a:lvl7pPr>
      <a:lvl8pPr marL="1371600" algn="l" rtl="0" fontAlgn="base">
        <a:spcBef>
          <a:spcPct val="0"/>
        </a:spcBef>
        <a:spcAft>
          <a:spcPct val="0"/>
        </a:spcAft>
        <a:defRPr sz="3200" b="1">
          <a:solidFill>
            <a:schemeClr val="bg1"/>
          </a:solidFill>
          <a:latin typeface="Arial" charset="0"/>
        </a:defRPr>
      </a:lvl8pPr>
      <a:lvl9pPr marL="1828800" algn="l" rtl="0" fontAlgn="base">
        <a:spcBef>
          <a:spcPct val="0"/>
        </a:spcBef>
        <a:spcAft>
          <a:spcPct val="0"/>
        </a:spcAft>
        <a:defRPr sz="3200" b="1">
          <a:solidFill>
            <a:schemeClr val="bg1"/>
          </a:solidFill>
          <a:latin typeface="Arial" charset="0"/>
        </a:defRPr>
      </a:lvl9pPr>
    </p:titleStyle>
    <p:bodyStyle>
      <a:lvl1pPr marL="342900" indent="-342900" algn="l" rtl="0" eaLnBrk="0" fontAlgn="base" hangingPunct="0">
        <a:spcBef>
          <a:spcPct val="20000"/>
        </a:spcBef>
        <a:spcAft>
          <a:spcPct val="0"/>
        </a:spcAft>
        <a:buChar char="•"/>
        <a:defRPr sz="2800">
          <a:solidFill>
            <a:schemeClr val="bg1"/>
          </a:solidFill>
          <a:latin typeface="+mn-lt"/>
          <a:ea typeface="+mn-ea"/>
          <a:cs typeface="+mn-cs"/>
        </a:defRPr>
      </a:lvl1pPr>
      <a:lvl2pPr marL="742950" indent="-285750" algn="l" rtl="0" eaLnBrk="0" fontAlgn="base" hangingPunct="0">
        <a:spcBef>
          <a:spcPct val="20000"/>
        </a:spcBef>
        <a:spcAft>
          <a:spcPct val="0"/>
        </a:spcAft>
        <a:defRPr sz="2400">
          <a:solidFill>
            <a:schemeClr val="bg1"/>
          </a:solidFill>
          <a:latin typeface="+mn-lt"/>
        </a:defRPr>
      </a:lvl2pPr>
      <a:lvl3pPr marL="1143000" indent="-228600" algn="l" rtl="0" eaLnBrk="0" fontAlgn="base" hangingPunct="0">
        <a:spcBef>
          <a:spcPct val="20000"/>
        </a:spcBef>
        <a:spcAft>
          <a:spcPct val="0"/>
        </a:spcAft>
        <a:buChar char="•"/>
        <a:defRPr sz="2000">
          <a:solidFill>
            <a:schemeClr val="bg1"/>
          </a:solidFill>
          <a:latin typeface="+mn-lt"/>
        </a:defRPr>
      </a:lvl3pPr>
      <a:lvl4pPr marL="1600200" indent="-228600" algn="l" rtl="0" eaLnBrk="0" fontAlgn="base" hangingPunct="0">
        <a:spcBef>
          <a:spcPct val="20000"/>
        </a:spcBef>
        <a:spcAft>
          <a:spcPct val="0"/>
        </a:spcAft>
        <a:defRPr>
          <a:solidFill>
            <a:schemeClr val="bg1"/>
          </a:solidFill>
          <a:latin typeface="+mn-lt"/>
        </a:defRPr>
      </a:lvl4pPr>
      <a:lvl5pPr marL="2057400" indent="-228600" algn="l" rtl="0" eaLnBrk="0" fontAlgn="base" hangingPunct="0">
        <a:spcBef>
          <a:spcPct val="20000"/>
        </a:spcBef>
        <a:spcAft>
          <a:spcPct val="0"/>
        </a:spcAft>
        <a:defRPr>
          <a:solidFill>
            <a:schemeClr val="bg1"/>
          </a:solidFill>
          <a:latin typeface="+mn-lt"/>
        </a:defRPr>
      </a:lvl5pPr>
      <a:lvl6pPr marL="2514600" indent="-228600" algn="l" rtl="0" fontAlgn="base">
        <a:spcBef>
          <a:spcPct val="20000"/>
        </a:spcBef>
        <a:spcAft>
          <a:spcPct val="0"/>
        </a:spcAft>
        <a:defRPr>
          <a:solidFill>
            <a:schemeClr val="bg1"/>
          </a:solidFill>
          <a:latin typeface="+mn-lt"/>
        </a:defRPr>
      </a:lvl6pPr>
      <a:lvl7pPr marL="2971800" indent="-228600" algn="l" rtl="0" fontAlgn="base">
        <a:spcBef>
          <a:spcPct val="20000"/>
        </a:spcBef>
        <a:spcAft>
          <a:spcPct val="0"/>
        </a:spcAft>
        <a:defRPr>
          <a:solidFill>
            <a:schemeClr val="bg1"/>
          </a:solidFill>
          <a:latin typeface="+mn-lt"/>
        </a:defRPr>
      </a:lvl7pPr>
      <a:lvl8pPr marL="3429000" indent="-228600" algn="l" rtl="0" fontAlgn="base">
        <a:spcBef>
          <a:spcPct val="20000"/>
        </a:spcBef>
        <a:spcAft>
          <a:spcPct val="0"/>
        </a:spcAft>
        <a:defRPr>
          <a:solidFill>
            <a:schemeClr val="bg1"/>
          </a:solidFill>
          <a:latin typeface="+mn-lt"/>
        </a:defRPr>
      </a:lvl8pPr>
      <a:lvl9pPr marL="3886200" indent="-228600" algn="l" rtl="0" fontAlgn="base">
        <a:spcBef>
          <a:spcPct val="20000"/>
        </a:spcBef>
        <a:spcAft>
          <a:spcPct val="0"/>
        </a:spcAft>
        <a:defRPr>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ov.uk/service-manual/making-software/apis.html" TargetMode="External"/><Relationship Id="rId4" Type="http://schemas.openxmlformats.org/officeDocument/2006/relationships/hyperlink" Target="http://en.wikipedia.org/wiki/Representational_state_transfer" TargetMode="External"/><Relationship Id="rId5" Type="http://schemas.openxmlformats.org/officeDocument/2006/relationships/hyperlink" Target="http://cxf.apache.org/docs/jax-rs.html" TargetMode="External"/><Relationship Id="rId6" Type="http://schemas.openxmlformats.org/officeDocument/2006/relationships/hyperlink" Target="http://en.wikipedia.org/wiki/Resource_Description_Framework" TargetMode="External"/><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hyperlink" Target="http://www.cabinetoffice.gov.uk/resource-library/designing-uri-sets-uk-public-secto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json-stat.org/" TargetMode="External"/><Relationship Id="rId4" Type="http://schemas.openxmlformats.org/officeDocument/2006/relationships/image" Target="../media/image17.jpeg"/><Relationship Id="rId1" Type="http://schemas.openxmlformats.org/officeDocument/2006/relationships/slideLayout" Target="../slideLayouts/slideLayout2.xml"/><Relationship Id="rId2" Type="http://schemas.openxmlformats.org/officeDocument/2006/relationships/hyperlink" Target="http://sdmx.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eoportal.statistics.gov.uk/geoportal/catalog/main/home.page" TargetMode="Externa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data.ons.gov.uk/ons/api/data/contexts.xml?apikey=12345" TargetMode="External"/><Relationship Id="rId4" Type="http://schemas.openxmlformats.org/officeDocument/2006/relationships/hyperlink" Target="http://data.ons.gov.uk/ons/api/data/collections.xml?context=Census&amp;apikey=12345" TargetMode="External"/><Relationship Id="rId5" Type="http://schemas.openxmlformats.org/officeDocument/2006/relationships/hyperlink" Target="http://data.ons.gov.uk/ons/api/data/collectiondetails/QS105EW.xml?context=Census&amp;apikey=12345" TargetMode="External"/><Relationship Id="rId6" Type="http://schemas.openxmlformats.org/officeDocument/2006/relationships/hyperlink" Target="http://data.ons.gov.uk/ons/api/data/datasetdetails/QS105EW.xml?context=Census&amp;geog=2011WARDH&amp;apikey=12345" TargetMode="External"/><Relationship Id="rId7" Type="http://schemas.openxmlformats.org/officeDocument/2006/relationships/hyperlink" Target="http://data.ons.gov.uk/ons/api/data/dataset/QS105EW/dimensions.xml?context=Census&amp;geog=2011WARDH&amp;apikey=12345" TargetMode="External"/><Relationship Id="rId1" Type="http://schemas.openxmlformats.org/officeDocument/2006/relationships/slideLayout" Target="../slideLayouts/slideLayout2.xml"/><Relationship Id="rId2" Type="http://schemas.openxmlformats.org/officeDocument/2006/relationships/hyperlink" Target="http://data.ons.gov.uk/ons/api/data/?apikey=1234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data.ons.gov.uk/ons/api/data/dataset/QS105EW.xml?context=Census&amp;geog=2011WARDH&amp;apikey=12345" TargetMode="External"/><Relationship Id="rId4" Type="http://schemas.openxmlformats.org/officeDocument/2006/relationships/hyperlink" Target="http://data.ons.gov.uk/ons/api/data/metadata/dataset/QS105EW.xml?context=Census&amp;geog=2011WARDH&amp;apikey=12345" TargetMode="External"/><Relationship Id="rId5" Type="http://schemas.openxmlformats.org/officeDocument/2006/relationships/hyperlink" Target="http://data.ons.gov.uk/ons/api/data/dataset/dsd/QS105EW.xml?context=Census&amp;geog=2011WARDH&amp;apikey=12345" TargetMode="External"/><Relationship Id="rId6" Type="http://schemas.openxmlformats.org/officeDocument/2006/relationships/hyperlink" Target="http://data.ons.gov.uk/ons/api/data/dataset/QS105EW/set.xml?context=Census&amp;geog=2011WARDH&amp;apikey=12345" TargetMode="External"/><Relationship Id="rId7" Type="http://schemas.openxmlformats.org/officeDocument/2006/relationships/hyperlink" Target="http://data.ons.gov.uk/ons/api/data/dataset/QS105EW/dsd.xml?context=Census&amp;geog=2011WARDH&amp;dm/2011WARDH=E05008002&amp;apikey=12345" TargetMode="External"/><Relationship Id="rId8" Type="http://schemas.openxmlformats.org/officeDocument/2006/relationships/hyperlink" Target="http://data.ons.gov.uk/ons/api/data/dataset/QS105EW/set.xml?context=Census&amp;geog=2011WARDH&amp;noobs=100&amp;apikey=12345" TargetMode="External"/><Relationship Id="rId9" Type="http://schemas.openxmlformats.org/officeDocument/2006/relationships/hyperlink" Target="http://data.ons.gov.uk/ons/api/data/dataset/QS105EW/dwn.xml?context=Census&amp;geog=2011WARDH&amp;dm/2011WARDH=E05008002&amp;apikey=12345" TargetMode="External"/><Relationship Id="rId1" Type="http://schemas.openxmlformats.org/officeDocument/2006/relationships/slideLayout" Target="../slideLayouts/slideLayout2.xml"/><Relationship Id="rId2" Type="http://schemas.openxmlformats.org/officeDocument/2006/relationships/hyperlink" Target="http://data.ons.gov.uk/ons/api/data/datasetdetails/QS105EW.xml?context=Census&amp;geog=2011WARDH&amp;apikey=12345"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6.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4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eighbourhood.statistics.gov.uk/dissemination/Info.do?page=nde.htm" TargetMode="External"/><Relationship Id="rId3" Type="http://schemas.openxmlformats.org/officeDocument/2006/relationships/hyperlink" Target="http://www.nomisweb.co.uk/api/v0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ackoverflow.com/" TargetMode="External"/><Relationship Id="rId3" Type="http://schemas.openxmlformats.org/officeDocument/2006/relationships/hyperlink" Target="http://www.statsusernet.org.uk/Hom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ChangeArrowheads="1"/>
          </p:cNvSpPr>
          <p:nvPr/>
        </p:nvSpPr>
        <p:spPr bwMode="auto">
          <a:xfrm>
            <a:off x="683568" y="2996952"/>
            <a:ext cx="7921625" cy="1223963"/>
          </a:xfrm>
          <a:prstGeom prst="rect">
            <a:avLst/>
          </a:prstGeom>
          <a:noFill/>
          <a:ln w="9525">
            <a:noFill/>
            <a:miter lim="800000"/>
            <a:headEnd/>
            <a:tailEnd/>
          </a:ln>
        </p:spPr>
        <p:txBody>
          <a:bodyPr anchor="ctr"/>
          <a:lstStyle/>
          <a:p>
            <a:pPr algn="ctr">
              <a:spcBef>
                <a:spcPct val="0"/>
              </a:spcBef>
              <a:buFontTx/>
              <a:buNone/>
            </a:pPr>
            <a:r>
              <a:rPr lang="en-US" sz="3800" b="1" dirty="0">
                <a:solidFill>
                  <a:schemeClr val="bg1"/>
                </a:solidFill>
              </a:rPr>
              <a:t>ONS </a:t>
            </a:r>
            <a:r>
              <a:rPr lang="en-US" sz="3800" b="1" dirty="0" err="1" smtClean="0">
                <a:solidFill>
                  <a:schemeClr val="bg1"/>
                </a:solidFill>
              </a:rPr>
              <a:t>OpenAPI</a:t>
            </a:r>
            <a:r>
              <a:rPr lang="en-US" sz="3800" b="1" dirty="0" smtClean="0">
                <a:solidFill>
                  <a:schemeClr val="bg1"/>
                </a:solidFill>
              </a:rPr>
              <a:t> </a:t>
            </a:r>
            <a:r>
              <a:rPr lang="en-US" sz="3800" b="1" dirty="0">
                <a:solidFill>
                  <a:schemeClr val="bg1"/>
                </a:solidFill>
              </a:rPr>
              <a:t>Training </a:t>
            </a:r>
            <a:r>
              <a:rPr lang="en-US" sz="3800" b="1" dirty="0" smtClean="0">
                <a:solidFill>
                  <a:schemeClr val="bg1"/>
                </a:solidFill>
              </a:rPr>
              <a:t>Slides</a:t>
            </a:r>
            <a:r>
              <a:rPr lang="en-US" sz="3800" b="1" dirty="0">
                <a:solidFill>
                  <a:schemeClr val="bg1"/>
                </a:solidFill>
              </a:rPr>
              <a:t/>
            </a:r>
            <a:br>
              <a:rPr lang="en-US" sz="3800" b="1" dirty="0">
                <a:solidFill>
                  <a:schemeClr val="bg1"/>
                </a:solidFill>
              </a:rPr>
            </a:br>
            <a:endParaRPr lang="en-US" sz="1800" b="1" dirty="0"/>
          </a:p>
        </p:txBody>
      </p:sp>
      <p:sp>
        <p:nvSpPr>
          <p:cNvPr id="5" name="TextBox 4"/>
          <p:cNvSpPr txBox="1"/>
          <p:nvPr/>
        </p:nvSpPr>
        <p:spPr>
          <a:xfrm>
            <a:off x="4644008" y="5013176"/>
            <a:ext cx="4032448" cy="523220"/>
          </a:xfrm>
          <a:prstGeom prst="rect">
            <a:avLst/>
          </a:prstGeom>
          <a:noFill/>
        </p:spPr>
        <p:txBody>
          <a:bodyPr wrap="square" rtlCol="0">
            <a:spAutoFit/>
          </a:bodyPr>
          <a:lstStyle/>
          <a:p>
            <a:pPr algn="r">
              <a:buNone/>
            </a:pPr>
            <a:r>
              <a:rPr lang="en-GB" dirty="0" smtClean="0">
                <a:solidFill>
                  <a:schemeClr val="bg1"/>
                </a:solidFill>
              </a:rPr>
              <a:t>July 2015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smtClean="0">
                <a:solidFill>
                  <a:schemeClr val="bg1"/>
                </a:solidFill>
              </a:rPr>
              <a:t>What is a Web Service? </a:t>
            </a:r>
          </a:p>
        </p:txBody>
      </p:sp>
      <p:sp>
        <p:nvSpPr>
          <p:cNvPr id="12291" name="Rectangle 3"/>
          <p:cNvSpPr>
            <a:spLocks noGrp="1" noChangeArrowheads="1"/>
          </p:cNvSpPr>
          <p:nvPr>
            <p:ph idx="1"/>
          </p:nvPr>
        </p:nvSpPr>
        <p:spPr>
          <a:xfrm>
            <a:off x="684213" y="3213100"/>
            <a:ext cx="7772400" cy="2663825"/>
          </a:xfrm>
        </p:spPr>
        <p:txBody>
          <a:bodyPr/>
          <a:lstStyle/>
          <a:p>
            <a:r>
              <a:rPr lang="en-GB" sz="2400" smtClean="0">
                <a:solidFill>
                  <a:schemeClr val="bg1"/>
                </a:solidFill>
              </a:rPr>
              <a:t>The W3C defines a web service as "a software system designed to support interoperable machine-to-machine interaction over a network".</a:t>
            </a:r>
          </a:p>
          <a:p>
            <a:r>
              <a:rPr lang="en-GB" sz="2400" smtClean="0">
                <a:solidFill>
                  <a:schemeClr val="bg1"/>
                </a:solidFill>
              </a:rPr>
              <a:t>Most services work using either the SOAP or REST protocols. </a:t>
            </a:r>
          </a:p>
        </p:txBody>
      </p:sp>
      <p:pic>
        <p:nvPicPr>
          <p:cNvPr id="12292" name="Picture 2" descr="\\TS003\SMITHRM\my documents\My Pictures\iDiss\APIPRES\onsapi.jpg"/>
          <p:cNvPicPr>
            <a:picLocks noChangeAspect="1" noChangeArrowheads="1"/>
          </p:cNvPicPr>
          <p:nvPr/>
        </p:nvPicPr>
        <p:blipFill>
          <a:blip r:embed="rId2" cstate="print"/>
          <a:srcRect/>
          <a:stretch>
            <a:fillRect/>
          </a:stretch>
        </p:blipFill>
        <p:spPr bwMode="auto">
          <a:xfrm>
            <a:off x="3635375" y="1412875"/>
            <a:ext cx="1854200" cy="1511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solidFill>
                  <a:schemeClr val="bg1"/>
                </a:solidFill>
              </a:rPr>
              <a:t>SOAP</a:t>
            </a:r>
          </a:p>
        </p:txBody>
      </p:sp>
      <p:sp>
        <p:nvSpPr>
          <p:cNvPr id="13315" name="Rectangle 3"/>
          <p:cNvSpPr>
            <a:spLocks noGrp="1" noChangeArrowheads="1"/>
          </p:cNvSpPr>
          <p:nvPr>
            <p:ph idx="1"/>
          </p:nvPr>
        </p:nvSpPr>
        <p:spPr>
          <a:xfrm>
            <a:off x="755650" y="2492375"/>
            <a:ext cx="7991475" cy="3890963"/>
          </a:xfrm>
        </p:spPr>
        <p:txBody>
          <a:bodyPr/>
          <a:lstStyle/>
          <a:p>
            <a:r>
              <a:rPr lang="en-GB" sz="2400" smtClean="0">
                <a:solidFill>
                  <a:schemeClr val="bg1"/>
                </a:solidFill>
              </a:rPr>
              <a:t>SOAP stands for “Simple Object Access Protocol”.</a:t>
            </a:r>
          </a:p>
          <a:p>
            <a:r>
              <a:rPr lang="en-GB" sz="2400" smtClean="0">
                <a:solidFill>
                  <a:schemeClr val="bg1"/>
                </a:solidFill>
              </a:rPr>
              <a:t>It uses XML messages transmitted via HTTP or SMTP.</a:t>
            </a:r>
          </a:p>
          <a:p>
            <a:r>
              <a:rPr lang="en-GB" sz="2400" smtClean="0">
                <a:solidFill>
                  <a:schemeClr val="bg1"/>
                </a:solidFill>
              </a:rPr>
              <a:t>A SOAP service’s methods are defined in a document called a WSDL (Web Service Definition Language) – pronounced “wizdel”.</a:t>
            </a:r>
          </a:p>
          <a:p>
            <a:r>
              <a:rPr lang="en-GB" sz="2400" smtClean="0">
                <a:solidFill>
                  <a:schemeClr val="bg1"/>
                </a:solidFill>
              </a:rPr>
              <a:t>Example method from NeSS Data Exchange: getAreaChildren(‘24UE’). The response is a list of areas in XML. </a:t>
            </a:r>
          </a:p>
          <a:p>
            <a:r>
              <a:rPr lang="en-GB" sz="2400" smtClean="0">
                <a:solidFill>
                  <a:schemeClr val="bg1"/>
                </a:solidFill>
              </a:rPr>
              <a:t>SOAP services are traditionally tightly coupled with client applications (via stub generation).</a:t>
            </a:r>
          </a:p>
          <a:p>
            <a:endParaRPr lang="en-GB" sz="2400" smtClean="0">
              <a:solidFill>
                <a:schemeClr val="bg1"/>
              </a:solidFill>
            </a:endParaRPr>
          </a:p>
        </p:txBody>
      </p:sp>
      <p:pic>
        <p:nvPicPr>
          <p:cNvPr id="13316" name="Picture 1"/>
          <p:cNvPicPr>
            <a:picLocks noChangeAspect="1" noChangeArrowheads="1"/>
          </p:cNvPicPr>
          <p:nvPr/>
        </p:nvPicPr>
        <p:blipFill>
          <a:blip r:embed="rId2" cstate="print"/>
          <a:srcRect/>
          <a:stretch>
            <a:fillRect/>
          </a:stretch>
        </p:blipFill>
        <p:spPr bwMode="auto">
          <a:xfrm>
            <a:off x="1187450" y="1268413"/>
            <a:ext cx="1092200" cy="11303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smtClean="0">
                <a:solidFill>
                  <a:schemeClr val="bg1"/>
                </a:solidFill>
              </a:rPr>
              <a:t>REST </a:t>
            </a:r>
          </a:p>
        </p:txBody>
      </p:sp>
      <p:sp>
        <p:nvSpPr>
          <p:cNvPr id="14339" name="Rectangle 3"/>
          <p:cNvSpPr>
            <a:spLocks noGrp="1" noChangeArrowheads="1"/>
          </p:cNvSpPr>
          <p:nvPr>
            <p:ph idx="1"/>
          </p:nvPr>
        </p:nvSpPr>
        <p:spPr>
          <a:xfrm>
            <a:off x="827584" y="1340768"/>
            <a:ext cx="7772400" cy="3959225"/>
          </a:xfrm>
        </p:spPr>
        <p:txBody>
          <a:bodyPr/>
          <a:lstStyle/>
          <a:p>
            <a:r>
              <a:rPr lang="en-GB" sz="2400" dirty="0" err="1" smtClean="0">
                <a:solidFill>
                  <a:schemeClr val="bg1"/>
                </a:solidFill>
              </a:rPr>
              <a:t>REpresentational</a:t>
            </a:r>
            <a:r>
              <a:rPr lang="en-GB" sz="2400" dirty="0" smtClean="0">
                <a:solidFill>
                  <a:schemeClr val="bg1"/>
                </a:solidFill>
              </a:rPr>
              <a:t> State Transfer (REST) is a style of software architecture for distributed systems such as the World Wide Web. REST has emerged as a predominant web service design model.</a:t>
            </a:r>
          </a:p>
          <a:p>
            <a:r>
              <a:rPr lang="en-GB" sz="2400" dirty="0" smtClean="0">
                <a:solidFill>
                  <a:schemeClr val="bg1"/>
                </a:solidFill>
              </a:rPr>
              <a:t>Everything is a resource with a unique URI addressable via an HTTP request.</a:t>
            </a:r>
          </a:p>
          <a:p>
            <a:r>
              <a:rPr lang="en-GB" sz="2400" dirty="0" smtClean="0">
                <a:solidFill>
                  <a:schemeClr val="bg1"/>
                </a:solidFill>
              </a:rPr>
              <a:t>REST services are loosely coupled with their client applications.</a:t>
            </a:r>
          </a:p>
          <a:p>
            <a:r>
              <a:rPr lang="en-GB" sz="2400" dirty="0" smtClean="0">
                <a:solidFill>
                  <a:schemeClr val="bg1"/>
                </a:solidFill>
              </a:rPr>
              <a:t>The ONS </a:t>
            </a:r>
            <a:r>
              <a:rPr lang="en-GB" sz="2400" dirty="0" err="1" smtClean="0">
                <a:solidFill>
                  <a:schemeClr val="bg1"/>
                </a:solidFill>
              </a:rPr>
              <a:t>OpenAPI</a:t>
            </a:r>
            <a:r>
              <a:rPr lang="en-GB" sz="2400" dirty="0" smtClean="0">
                <a:solidFill>
                  <a:schemeClr val="bg1"/>
                </a:solidFill>
              </a:rPr>
              <a:t> uses REST.</a:t>
            </a:r>
          </a:p>
        </p:txBody>
      </p:sp>
      <p:pic>
        <p:nvPicPr>
          <p:cNvPr id="14340" name="Picture 3" descr="roy_fielding.jpg"/>
          <p:cNvPicPr>
            <a:picLocks noChangeAspect="1"/>
          </p:cNvPicPr>
          <p:nvPr/>
        </p:nvPicPr>
        <p:blipFill>
          <a:blip r:embed="rId2" cstate="print"/>
          <a:srcRect/>
          <a:stretch>
            <a:fillRect/>
          </a:stretch>
        </p:blipFill>
        <p:spPr bwMode="auto">
          <a:xfrm>
            <a:off x="5760661" y="4365104"/>
            <a:ext cx="2913131" cy="19439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smtClean="0">
                <a:solidFill>
                  <a:schemeClr val="bg1"/>
                </a:solidFill>
              </a:rPr>
              <a:t>Security</a:t>
            </a:r>
          </a:p>
        </p:txBody>
      </p:sp>
      <p:sp>
        <p:nvSpPr>
          <p:cNvPr id="16387" name="Rectangle 3"/>
          <p:cNvSpPr>
            <a:spLocks noGrp="1" noChangeArrowheads="1"/>
          </p:cNvSpPr>
          <p:nvPr>
            <p:ph idx="1"/>
          </p:nvPr>
        </p:nvSpPr>
        <p:spPr>
          <a:xfrm>
            <a:off x="683568" y="1340768"/>
            <a:ext cx="7772400" cy="4032448"/>
          </a:xfrm>
        </p:spPr>
        <p:txBody>
          <a:bodyPr/>
          <a:lstStyle/>
          <a:p>
            <a:r>
              <a:rPr lang="en-GB" sz="2400" dirty="0" smtClean="0">
                <a:solidFill>
                  <a:schemeClr val="bg1"/>
                </a:solidFill>
              </a:rPr>
              <a:t>Some APIs have no security at all – requests are completely anonymous.</a:t>
            </a:r>
          </a:p>
          <a:p>
            <a:r>
              <a:rPr lang="en-GB" sz="2400" dirty="0" smtClean="0">
                <a:solidFill>
                  <a:schemeClr val="bg1"/>
                </a:solidFill>
              </a:rPr>
              <a:t>Others require an API Key to identify the user.</a:t>
            </a:r>
          </a:p>
          <a:p>
            <a:r>
              <a:rPr lang="en-GB" sz="2400" dirty="0" smtClean="0">
                <a:solidFill>
                  <a:schemeClr val="bg1"/>
                </a:solidFill>
              </a:rPr>
              <a:t>A few have real authentication requiring a username and password to be sent with each request.</a:t>
            </a:r>
          </a:p>
          <a:p>
            <a:r>
              <a:rPr lang="en-GB" sz="2400" dirty="0" smtClean="0">
                <a:solidFill>
                  <a:schemeClr val="bg1"/>
                </a:solidFill>
              </a:rPr>
              <a:t>Some APIs encrypt the response using SSL but this slows the service down.</a:t>
            </a:r>
          </a:p>
          <a:p>
            <a:r>
              <a:rPr lang="en-GB" sz="2400" dirty="0" smtClean="0">
                <a:solidFill>
                  <a:schemeClr val="bg1"/>
                </a:solidFill>
              </a:rPr>
              <a:t>The ONS </a:t>
            </a:r>
            <a:r>
              <a:rPr lang="en-GB" sz="2400" dirty="0" err="1" smtClean="0">
                <a:solidFill>
                  <a:schemeClr val="bg1"/>
                </a:solidFill>
              </a:rPr>
              <a:t>OpenAPI</a:t>
            </a:r>
            <a:r>
              <a:rPr lang="en-GB" sz="2400" dirty="0" smtClean="0">
                <a:solidFill>
                  <a:schemeClr val="bg1"/>
                </a:solidFill>
              </a:rPr>
              <a:t> (Beta) requires a registration key – mainly for usage monitoring but also useful for debugging.  </a:t>
            </a:r>
          </a:p>
          <a:p>
            <a:pPr>
              <a:buNone/>
            </a:pPr>
            <a:r>
              <a:rPr lang="en-GB" sz="2400" dirty="0" smtClean="0">
                <a:solidFill>
                  <a:schemeClr val="bg1"/>
                </a:solidFill>
              </a:rPr>
              <a:t>    </a:t>
            </a:r>
          </a:p>
          <a:p>
            <a:pPr>
              <a:buFontTx/>
              <a:buNone/>
            </a:pPr>
            <a:endParaRPr lang="en-GB" dirty="0" smtClean="0">
              <a:solidFill>
                <a:schemeClr val="bg1"/>
              </a:solidFill>
            </a:endParaRPr>
          </a:p>
        </p:txBody>
      </p:sp>
      <p:pic>
        <p:nvPicPr>
          <p:cNvPr id="16388" name="Picture 2"/>
          <p:cNvPicPr>
            <a:picLocks noChangeAspect="1" noChangeArrowheads="1"/>
          </p:cNvPicPr>
          <p:nvPr/>
        </p:nvPicPr>
        <p:blipFill>
          <a:blip r:embed="rId2" cstate="print"/>
          <a:srcRect/>
          <a:stretch>
            <a:fillRect/>
          </a:stretch>
        </p:blipFill>
        <p:spPr bwMode="auto">
          <a:xfrm>
            <a:off x="6804248" y="5013176"/>
            <a:ext cx="2016125" cy="1509713"/>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smtClean="0">
                <a:solidFill>
                  <a:schemeClr val="bg1"/>
                </a:solidFill>
              </a:rPr>
              <a:t>3. ONS </a:t>
            </a:r>
            <a:r>
              <a:rPr lang="en-GB" dirty="0" err="1" smtClean="0">
                <a:solidFill>
                  <a:schemeClr val="bg1"/>
                </a:solidFill>
              </a:rPr>
              <a:t>OpenAPI</a:t>
            </a:r>
            <a:r>
              <a:rPr lang="en-GB" dirty="0" smtClean="0">
                <a:solidFill>
                  <a:schemeClr val="bg1"/>
                </a:solidFill>
              </a:rPr>
              <a:t> Overview</a:t>
            </a:r>
          </a:p>
        </p:txBody>
      </p:sp>
      <p:sp>
        <p:nvSpPr>
          <p:cNvPr id="17411" name="Rectangle 3"/>
          <p:cNvSpPr>
            <a:spLocks noGrp="1" noChangeArrowheads="1"/>
          </p:cNvSpPr>
          <p:nvPr>
            <p:ph idx="1"/>
          </p:nvPr>
        </p:nvSpPr>
        <p:spPr>
          <a:xfrm>
            <a:off x="685800" y="1524000"/>
            <a:ext cx="7772400" cy="4857750"/>
          </a:xfrm>
        </p:spPr>
        <p:txBody>
          <a:bodyPr/>
          <a:lstStyle/>
          <a:p>
            <a:r>
              <a:rPr lang="en-GB" sz="2400" smtClean="0">
                <a:solidFill>
                  <a:schemeClr val="bg1"/>
                </a:solidFill>
              </a:rPr>
              <a:t>Design Principles</a:t>
            </a:r>
          </a:p>
          <a:p>
            <a:r>
              <a:rPr lang="en-GB" sz="2400" smtClean="0">
                <a:solidFill>
                  <a:schemeClr val="bg1"/>
                </a:solidFill>
              </a:rPr>
              <a:t>URIs</a:t>
            </a:r>
          </a:p>
          <a:p>
            <a:pPr lvl="1"/>
            <a:r>
              <a:rPr lang="en-GB" sz="2000" smtClean="0">
                <a:solidFill>
                  <a:schemeClr val="bg1"/>
                </a:solidFill>
              </a:rPr>
              <a:t>Elements of URI</a:t>
            </a:r>
          </a:p>
          <a:p>
            <a:pPr lvl="1"/>
            <a:r>
              <a:rPr lang="en-GB" sz="2000" smtClean="0">
                <a:solidFill>
                  <a:schemeClr val="bg1"/>
                </a:solidFill>
              </a:rPr>
              <a:t>Concepts and References</a:t>
            </a:r>
          </a:p>
          <a:p>
            <a:pPr lvl="1"/>
            <a:r>
              <a:rPr lang="en-GB" sz="2000" smtClean="0">
                <a:solidFill>
                  <a:schemeClr val="bg1"/>
                </a:solidFill>
              </a:rPr>
              <a:t>Representations (output formats)</a:t>
            </a:r>
          </a:p>
          <a:p>
            <a:pPr lvl="2">
              <a:buFontTx/>
              <a:buNone/>
            </a:pPr>
            <a:r>
              <a:rPr lang="en-GB" sz="1400" smtClean="0">
                <a:solidFill>
                  <a:schemeClr val="bg1"/>
                </a:solidFill>
              </a:rPr>
              <a:t>XML</a:t>
            </a:r>
          </a:p>
          <a:p>
            <a:pPr lvl="2">
              <a:buFontTx/>
              <a:buNone/>
            </a:pPr>
            <a:r>
              <a:rPr lang="en-GB" sz="1400" smtClean="0">
                <a:solidFill>
                  <a:schemeClr val="bg1"/>
                </a:solidFill>
              </a:rPr>
              <a:t>JSON</a:t>
            </a:r>
          </a:p>
          <a:p>
            <a:pPr lvl="1"/>
            <a:r>
              <a:rPr lang="en-GB" sz="2000" smtClean="0">
                <a:solidFill>
                  <a:schemeClr val="bg1"/>
                </a:solidFill>
              </a:rPr>
              <a:t>API Key</a:t>
            </a:r>
          </a:p>
          <a:p>
            <a:pPr lvl="1"/>
            <a:r>
              <a:rPr lang="en-GB" sz="2000" smtClean="0">
                <a:solidFill>
                  <a:schemeClr val="bg1"/>
                </a:solidFill>
              </a:rPr>
              <a:t>Context</a:t>
            </a:r>
          </a:p>
          <a:p>
            <a:pPr lvl="1"/>
            <a:r>
              <a:rPr lang="en-GB" sz="2000" smtClean="0">
                <a:solidFill>
                  <a:schemeClr val="bg1"/>
                </a:solidFill>
              </a:rPr>
              <a:t>Geography</a:t>
            </a:r>
          </a:p>
          <a:p>
            <a:pPr lvl="1"/>
            <a:r>
              <a:rPr lang="en-GB" sz="2000" smtClean="0">
                <a:solidFill>
                  <a:schemeClr val="bg1"/>
                </a:solidFill>
              </a:rPr>
              <a:t>Filter Terms</a:t>
            </a:r>
          </a:p>
          <a:p>
            <a:pPr lvl="1"/>
            <a:r>
              <a:rPr lang="en-GB" sz="2000" smtClean="0">
                <a:solidFill>
                  <a:schemeClr val="bg1"/>
                </a:solidFill>
              </a:rPr>
              <a:t>Paging Parameters</a:t>
            </a:r>
          </a:p>
          <a:p>
            <a:r>
              <a:rPr lang="en-GB" sz="2400" smtClean="0">
                <a:solidFill>
                  <a:schemeClr val="bg1"/>
                </a:solidFill>
              </a:rPr>
              <a:t>Discovery and Delivery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solidFill>
                  <a:schemeClr val="bg1"/>
                </a:solidFill>
              </a:rPr>
              <a:t>Design Principles</a:t>
            </a:r>
          </a:p>
        </p:txBody>
      </p:sp>
      <p:sp>
        <p:nvSpPr>
          <p:cNvPr id="18435" name="Rectangle 3"/>
          <p:cNvSpPr>
            <a:spLocks noGrp="1" noChangeArrowheads="1"/>
          </p:cNvSpPr>
          <p:nvPr>
            <p:ph idx="1"/>
          </p:nvPr>
        </p:nvSpPr>
        <p:spPr>
          <a:xfrm>
            <a:off x="684213" y="1341438"/>
            <a:ext cx="7772400" cy="4607842"/>
          </a:xfrm>
        </p:spPr>
        <p:txBody>
          <a:bodyPr/>
          <a:lstStyle/>
          <a:p>
            <a:r>
              <a:rPr lang="en-GB" sz="2400" dirty="0" smtClean="0">
                <a:solidFill>
                  <a:schemeClr val="bg1"/>
                </a:solidFill>
              </a:rPr>
              <a:t>The API specification follows recommendations made in the document </a:t>
            </a:r>
            <a:r>
              <a:rPr lang="en-GB" sz="2400" dirty="0" smtClean="0">
                <a:solidFill>
                  <a:schemeClr val="bg1"/>
                </a:solidFill>
                <a:hlinkClick r:id="rId2"/>
              </a:rPr>
              <a:t>Designing URI Sets for the Public Sector </a:t>
            </a:r>
            <a:r>
              <a:rPr lang="en-GB" sz="2400" dirty="0" smtClean="0">
                <a:solidFill>
                  <a:schemeClr val="bg1"/>
                </a:solidFill>
              </a:rPr>
              <a:t>which aims to provide a unified approach for all public data services.</a:t>
            </a:r>
          </a:p>
          <a:p>
            <a:r>
              <a:rPr lang="en-GB" sz="2400" dirty="0" smtClean="0">
                <a:solidFill>
                  <a:schemeClr val="bg1"/>
                </a:solidFill>
              </a:rPr>
              <a:t>A </a:t>
            </a:r>
            <a:r>
              <a:rPr lang="en-GB" sz="2400" dirty="0" smtClean="0">
                <a:solidFill>
                  <a:schemeClr val="bg1"/>
                </a:solidFill>
                <a:hlinkClick r:id="rId3"/>
              </a:rPr>
              <a:t>new set of guidelines </a:t>
            </a:r>
            <a:r>
              <a:rPr lang="en-GB" sz="2400" dirty="0" smtClean="0">
                <a:solidFill>
                  <a:schemeClr val="bg1"/>
                </a:solidFill>
              </a:rPr>
              <a:t>has just been issued by the Cabinet Office, too late for our initial design, but may be useful for later versions. From an initial review the ONS API generally follows these guidelines.</a:t>
            </a:r>
            <a:endParaRPr lang="en-GB" sz="2400" dirty="0" smtClean="0">
              <a:solidFill>
                <a:srgbClr val="FFC000"/>
              </a:solidFill>
            </a:endParaRPr>
          </a:p>
          <a:p>
            <a:r>
              <a:rPr lang="en-GB" sz="2400" dirty="0" smtClean="0">
                <a:solidFill>
                  <a:schemeClr val="bg1"/>
                </a:solidFill>
              </a:rPr>
              <a:t>The ONS API implements </a:t>
            </a:r>
            <a:r>
              <a:rPr lang="en-GB" sz="2400" dirty="0" smtClean="0">
                <a:solidFill>
                  <a:schemeClr val="bg1"/>
                </a:solidFill>
                <a:hlinkClick r:id="rId4"/>
              </a:rPr>
              <a:t>REST</a:t>
            </a:r>
            <a:r>
              <a:rPr lang="en-GB" sz="2400" dirty="0" smtClean="0">
                <a:solidFill>
                  <a:schemeClr val="bg1"/>
                </a:solidFill>
              </a:rPr>
              <a:t> using a framework called </a:t>
            </a:r>
            <a:r>
              <a:rPr lang="en-GB" sz="2400" dirty="0" err="1" smtClean="0">
                <a:solidFill>
                  <a:schemeClr val="bg1"/>
                </a:solidFill>
                <a:hlinkClick r:id="rId5"/>
              </a:rPr>
              <a:t>Jax</a:t>
            </a:r>
            <a:r>
              <a:rPr lang="en-GB" sz="2400" dirty="0" smtClean="0">
                <a:solidFill>
                  <a:schemeClr val="bg1"/>
                </a:solidFill>
                <a:hlinkClick r:id="rId5"/>
              </a:rPr>
              <a:t>-RS</a:t>
            </a:r>
            <a:r>
              <a:rPr lang="en-GB" sz="2400" dirty="0" smtClean="0">
                <a:solidFill>
                  <a:schemeClr val="bg1"/>
                </a:solidFill>
              </a:rPr>
              <a:t>.</a:t>
            </a:r>
          </a:p>
          <a:p>
            <a:r>
              <a:rPr lang="en-GB" sz="2400" dirty="0" smtClean="0">
                <a:solidFill>
                  <a:schemeClr val="bg1"/>
                </a:solidFill>
              </a:rPr>
              <a:t>Linked data (</a:t>
            </a:r>
            <a:r>
              <a:rPr lang="en-GB" sz="2400" dirty="0" smtClean="0">
                <a:solidFill>
                  <a:schemeClr val="bg1"/>
                </a:solidFill>
                <a:hlinkClick r:id="rId6"/>
              </a:rPr>
              <a:t>RDF</a:t>
            </a:r>
            <a:r>
              <a:rPr lang="en-GB" sz="2400" dirty="0" smtClean="0">
                <a:solidFill>
                  <a:schemeClr val="bg1"/>
                </a:solidFill>
              </a:rPr>
              <a:t>) output is not directly supported but the design is sympathetic to future use.</a:t>
            </a:r>
          </a:p>
          <a:p>
            <a:pPr>
              <a:buFontTx/>
              <a:buNone/>
            </a:pPr>
            <a:endParaRPr lang="en-GB" sz="2400" dirty="0" smtClean="0">
              <a:solidFill>
                <a:schemeClr val="bg1"/>
              </a:solidFill>
            </a:endParaRPr>
          </a:p>
        </p:txBody>
      </p:sp>
      <p:pic>
        <p:nvPicPr>
          <p:cNvPr id="18436" name="Picture 8"/>
          <p:cNvPicPr>
            <a:picLocks noChangeAspect="1" noChangeArrowheads="1"/>
          </p:cNvPicPr>
          <p:nvPr/>
        </p:nvPicPr>
        <p:blipFill>
          <a:blip r:embed="rId7" cstate="print"/>
          <a:srcRect/>
          <a:stretch>
            <a:fillRect/>
          </a:stretch>
        </p:blipFill>
        <p:spPr bwMode="auto">
          <a:xfrm>
            <a:off x="5868144" y="6021288"/>
            <a:ext cx="2736850" cy="57467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smtClean="0">
                <a:solidFill>
                  <a:schemeClr val="bg1"/>
                </a:solidFill>
              </a:rPr>
              <a:t>URIs</a:t>
            </a:r>
          </a:p>
        </p:txBody>
      </p:sp>
      <p:sp>
        <p:nvSpPr>
          <p:cNvPr id="19459" name="Rectangle 3"/>
          <p:cNvSpPr>
            <a:spLocks noGrp="1" noChangeArrowheads="1"/>
          </p:cNvSpPr>
          <p:nvPr>
            <p:ph idx="1"/>
          </p:nvPr>
        </p:nvSpPr>
        <p:spPr/>
        <p:txBody>
          <a:bodyPr/>
          <a:lstStyle/>
          <a:p>
            <a:pPr eaLnBrk="1" hangingPunct="1">
              <a:buFontTx/>
              <a:buNone/>
            </a:pPr>
            <a:r>
              <a:rPr lang="en-GB" sz="2400" dirty="0" smtClean="0">
                <a:solidFill>
                  <a:schemeClr val="bg1"/>
                </a:solidFill>
              </a:rPr>
              <a:t>ONS </a:t>
            </a:r>
            <a:r>
              <a:rPr lang="en-GB" sz="2400" dirty="0" err="1" smtClean="0">
                <a:solidFill>
                  <a:schemeClr val="bg1"/>
                </a:solidFill>
              </a:rPr>
              <a:t>OpenAPI</a:t>
            </a:r>
            <a:r>
              <a:rPr lang="en-GB" sz="2400" dirty="0" smtClean="0">
                <a:solidFill>
                  <a:schemeClr val="bg1"/>
                </a:solidFill>
              </a:rPr>
              <a:t> requests all consist of a Uniform Resource Identifier (URI) submitted via an HTTP GET. The URI includes</a:t>
            </a:r>
          </a:p>
          <a:p>
            <a:pPr eaLnBrk="1" hangingPunct="1">
              <a:buFontTx/>
              <a:buAutoNum type="arabicPeriod"/>
            </a:pPr>
            <a:r>
              <a:rPr lang="en-GB" sz="2400" dirty="0" smtClean="0">
                <a:solidFill>
                  <a:schemeClr val="bg1"/>
                </a:solidFill>
              </a:rPr>
              <a:t>Path </a:t>
            </a:r>
          </a:p>
          <a:p>
            <a:pPr eaLnBrk="1" hangingPunct="1">
              <a:buFontTx/>
              <a:buAutoNum type="arabicPeriod"/>
            </a:pPr>
            <a:r>
              <a:rPr lang="en-GB" sz="2400" dirty="0" smtClean="0">
                <a:solidFill>
                  <a:schemeClr val="bg1"/>
                </a:solidFill>
              </a:rPr>
              <a:t>Representation</a:t>
            </a:r>
          </a:p>
          <a:p>
            <a:pPr eaLnBrk="1" hangingPunct="1">
              <a:buFontTx/>
              <a:buAutoNum type="arabicPeriod"/>
            </a:pPr>
            <a:r>
              <a:rPr lang="en-GB" sz="2400" dirty="0" smtClean="0">
                <a:solidFill>
                  <a:schemeClr val="bg1"/>
                </a:solidFill>
              </a:rPr>
              <a:t>Query String </a:t>
            </a:r>
          </a:p>
          <a:p>
            <a:pPr lvl="1" eaLnBrk="1" hangingPunct="1"/>
            <a:r>
              <a:rPr lang="en-GB" sz="2000" dirty="0" smtClean="0">
                <a:solidFill>
                  <a:schemeClr val="bg1"/>
                </a:solidFill>
              </a:rPr>
              <a:t>-&gt; API Key</a:t>
            </a:r>
          </a:p>
          <a:p>
            <a:pPr lvl="1" eaLnBrk="1" hangingPunct="1"/>
            <a:r>
              <a:rPr lang="en-GB" sz="2000" dirty="0" smtClean="0">
                <a:solidFill>
                  <a:schemeClr val="bg1"/>
                </a:solidFill>
              </a:rPr>
              <a:t>-&gt; Context</a:t>
            </a:r>
          </a:p>
          <a:p>
            <a:pPr lvl="1" eaLnBrk="1" hangingPunct="1"/>
            <a:r>
              <a:rPr lang="en-GB" sz="2000" dirty="0" smtClean="0">
                <a:solidFill>
                  <a:schemeClr val="bg1"/>
                </a:solidFill>
              </a:rPr>
              <a:t>-&gt; Geography</a:t>
            </a:r>
          </a:p>
          <a:p>
            <a:pPr lvl="1" eaLnBrk="1" hangingPunct="1"/>
            <a:r>
              <a:rPr lang="en-GB" sz="2000" dirty="0" smtClean="0">
                <a:solidFill>
                  <a:schemeClr val="bg1"/>
                </a:solidFill>
              </a:rPr>
              <a:t>-&gt; Slicing</a:t>
            </a:r>
          </a:p>
          <a:p>
            <a:pPr lvl="1" eaLnBrk="1" hangingPunct="1"/>
            <a:r>
              <a:rPr lang="en-GB" sz="2000" dirty="0" smtClean="0">
                <a:solidFill>
                  <a:schemeClr val="bg1"/>
                </a:solidFill>
              </a:rPr>
              <a:t>-&gt; Paging</a:t>
            </a:r>
          </a:p>
        </p:txBody>
      </p:sp>
      <p:pic>
        <p:nvPicPr>
          <p:cNvPr id="19461" name="Picture 12"/>
          <p:cNvPicPr>
            <a:picLocks noChangeAspect="1" noChangeArrowheads="1"/>
          </p:cNvPicPr>
          <p:nvPr/>
        </p:nvPicPr>
        <p:blipFill>
          <a:blip r:embed="rId2" cstate="print"/>
          <a:srcRect/>
          <a:stretch>
            <a:fillRect/>
          </a:stretch>
        </p:blipFill>
        <p:spPr bwMode="auto">
          <a:xfrm>
            <a:off x="3419475" y="4068763"/>
            <a:ext cx="1549400" cy="368300"/>
          </a:xfrm>
          <a:prstGeom prst="rect">
            <a:avLst/>
          </a:prstGeom>
          <a:noFill/>
          <a:ln w="9525" algn="ctr">
            <a:noFill/>
            <a:miter lim="800000"/>
            <a:headEnd/>
            <a:tailEnd/>
          </a:ln>
        </p:spPr>
      </p:pic>
      <p:pic>
        <p:nvPicPr>
          <p:cNvPr id="19462" name="Picture 14"/>
          <p:cNvPicPr>
            <a:picLocks noChangeAspect="1" noChangeArrowheads="1"/>
          </p:cNvPicPr>
          <p:nvPr/>
        </p:nvPicPr>
        <p:blipFill>
          <a:blip r:embed="rId3" cstate="print"/>
          <a:srcRect/>
          <a:stretch>
            <a:fillRect/>
          </a:stretch>
        </p:blipFill>
        <p:spPr bwMode="auto">
          <a:xfrm>
            <a:off x="3419475" y="4416425"/>
            <a:ext cx="1397000" cy="381000"/>
          </a:xfrm>
          <a:prstGeom prst="rect">
            <a:avLst/>
          </a:prstGeom>
          <a:noFill/>
          <a:ln w="9525" algn="ctr">
            <a:noFill/>
            <a:miter lim="800000"/>
            <a:headEnd/>
            <a:tailEnd/>
          </a:ln>
        </p:spPr>
      </p:pic>
      <p:pic>
        <p:nvPicPr>
          <p:cNvPr id="19463" name="Picture 18"/>
          <p:cNvPicPr>
            <a:picLocks noChangeAspect="1" noChangeArrowheads="1"/>
          </p:cNvPicPr>
          <p:nvPr/>
        </p:nvPicPr>
        <p:blipFill>
          <a:blip r:embed="rId4" cstate="print"/>
          <a:srcRect/>
          <a:stretch>
            <a:fillRect/>
          </a:stretch>
        </p:blipFill>
        <p:spPr bwMode="auto">
          <a:xfrm>
            <a:off x="3419475" y="5076825"/>
            <a:ext cx="1511300" cy="368300"/>
          </a:xfrm>
          <a:prstGeom prst="rect">
            <a:avLst/>
          </a:prstGeom>
          <a:noFill/>
          <a:ln w="9525" algn="ctr">
            <a:noFill/>
            <a:miter lim="800000"/>
            <a:headEnd/>
            <a:tailEnd/>
          </a:ln>
        </p:spPr>
      </p:pic>
      <p:pic>
        <p:nvPicPr>
          <p:cNvPr id="19464" name="Picture 20"/>
          <p:cNvPicPr>
            <a:picLocks noChangeAspect="1" noChangeArrowheads="1"/>
          </p:cNvPicPr>
          <p:nvPr/>
        </p:nvPicPr>
        <p:blipFill>
          <a:blip r:embed="rId5" cstate="print"/>
          <a:srcRect/>
          <a:stretch>
            <a:fillRect/>
          </a:stretch>
        </p:blipFill>
        <p:spPr bwMode="auto">
          <a:xfrm>
            <a:off x="3419475" y="4754563"/>
            <a:ext cx="1625600" cy="330200"/>
          </a:xfrm>
          <a:prstGeom prst="rect">
            <a:avLst/>
          </a:prstGeom>
          <a:noFill/>
          <a:ln w="9525" algn="ctr">
            <a:noFill/>
            <a:miter lim="800000"/>
            <a:headEnd/>
            <a:tailEnd/>
          </a:ln>
        </p:spPr>
      </p:pic>
      <p:pic>
        <p:nvPicPr>
          <p:cNvPr id="19465" name="Picture 22"/>
          <p:cNvPicPr>
            <a:picLocks noChangeAspect="1" noChangeArrowheads="1"/>
          </p:cNvPicPr>
          <p:nvPr/>
        </p:nvPicPr>
        <p:blipFill>
          <a:blip r:embed="rId6" cstate="print"/>
          <a:srcRect/>
          <a:stretch>
            <a:fillRect/>
          </a:stretch>
        </p:blipFill>
        <p:spPr bwMode="auto">
          <a:xfrm>
            <a:off x="3419475" y="5435600"/>
            <a:ext cx="965200" cy="355600"/>
          </a:xfrm>
          <a:prstGeom prst="rect">
            <a:avLst/>
          </a:prstGeom>
          <a:noFill/>
          <a:ln w="9525" algn="ctr">
            <a:noFill/>
            <a:miter lim="800000"/>
            <a:headEnd/>
            <a:tailEnd/>
          </a:ln>
        </p:spPr>
      </p:pic>
      <p:pic>
        <p:nvPicPr>
          <p:cNvPr id="19466" name="Picture 12"/>
          <p:cNvPicPr>
            <a:picLocks noChangeAspect="1" noChangeArrowheads="1"/>
          </p:cNvPicPr>
          <p:nvPr/>
        </p:nvPicPr>
        <p:blipFill>
          <a:blip r:embed="rId7" cstate="print"/>
          <a:srcRect/>
          <a:stretch>
            <a:fillRect/>
          </a:stretch>
        </p:blipFill>
        <p:spPr bwMode="auto">
          <a:xfrm>
            <a:off x="3387725" y="3213100"/>
            <a:ext cx="392113" cy="339725"/>
          </a:xfrm>
          <a:prstGeom prst="rect">
            <a:avLst/>
          </a:prstGeom>
          <a:noFill/>
          <a:ln w="9525" algn="ctr">
            <a:noFill/>
            <a:miter lim="800000"/>
            <a:headEnd/>
            <a:tailEnd/>
          </a:ln>
        </p:spPr>
      </p:pic>
      <p:pic>
        <p:nvPicPr>
          <p:cNvPr id="1028" name="Picture 4"/>
          <p:cNvPicPr>
            <a:picLocks noChangeAspect="1" noChangeArrowheads="1"/>
          </p:cNvPicPr>
          <p:nvPr/>
        </p:nvPicPr>
        <p:blipFill>
          <a:blip r:embed="rId8" cstate="print"/>
          <a:srcRect/>
          <a:stretch>
            <a:fillRect/>
          </a:stretch>
        </p:blipFill>
        <p:spPr bwMode="auto">
          <a:xfrm>
            <a:off x="3347864" y="2780928"/>
            <a:ext cx="4725078" cy="287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smtClean="0">
                <a:solidFill>
                  <a:schemeClr val="bg1"/>
                </a:solidFill>
              </a:rPr>
              <a:t>Elements of URI </a:t>
            </a:r>
          </a:p>
        </p:txBody>
      </p:sp>
      <p:sp>
        <p:nvSpPr>
          <p:cNvPr id="20483" name="Rectangle 3"/>
          <p:cNvSpPr>
            <a:spLocks noGrp="1" noChangeArrowheads="1"/>
          </p:cNvSpPr>
          <p:nvPr>
            <p:ph idx="1"/>
          </p:nvPr>
        </p:nvSpPr>
        <p:spPr>
          <a:xfrm>
            <a:off x="684213" y="1484313"/>
            <a:ext cx="7772400" cy="3560762"/>
          </a:xfrm>
        </p:spPr>
        <p:txBody>
          <a:bodyPr/>
          <a:lstStyle/>
          <a:p>
            <a:r>
              <a:rPr lang="en-GB" sz="2400" dirty="0" smtClean="0">
                <a:solidFill>
                  <a:schemeClr val="bg1"/>
                </a:solidFill>
              </a:rPr>
              <a:t>Domain: </a:t>
            </a:r>
            <a:r>
              <a:rPr lang="en-GB" sz="2400" dirty="0" smtClean="0">
                <a:solidFill>
                  <a:srgbClr val="CCFFFF"/>
                </a:solidFill>
              </a:rPr>
              <a:t>http://data.ons.gov.uk/ons/api</a:t>
            </a:r>
          </a:p>
          <a:p>
            <a:r>
              <a:rPr lang="en-GB" sz="2400" dirty="0" smtClean="0">
                <a:solidFill>
                  <a:schemeClr val="bg1"/>
                </a:solidFill>
              </a:rPr>
              <a:t>Context: </a:t>
            </a:r>
            <a:r>
              <a:rPr lang="en-GB" sz="2400" dirty="0" smtClean="0"/>
              <a:t> </a:t>
            </a:r>
            <a:r>
              <a:rPr lang="en-GB" sz="2400" dirty="0" smtClean="0">
                <a:solidFill>
                  <a:srgbClr val="CCFFFF"/>
                </a:solidFill>
              </a:rPr>
              <a:t>/data/</a:t>
            </a:r>
          </a:p>
          <a:p>
            <a:r>
              <a:rPr lang="en-GB" sz="2400" dirty="0" smtClean="0">
                <a:solidFill>
                  <a:schemeClr val="bg1"/>
                </a:solidFill>
              </a:rPr>
              <a:t>Path To Resource:</a:t>
            </a:r>
            <a:r>
              <a:rPr lang="en-GB" sz="2400" dirty="0" smtClean="0">
                <a:solidFill>
                  <a:srgbClr val="CCFFFF"/>
                </a:solidFill>
              </a:rPr>
              <a:t> Points to thing to be retrieved</a:t>
            </a:r>
          </a:p>
          <a:p>
            <a:r>
              <a:rPr lang="en-GB" sz="2400" dirty="0" smtClean="0">
                <a:solidFill>
                  <a:schemeClr val="bg1"/>
                </a:solidFill>
              </a:rPr>
              <a:t>Representation:</a:t>
            </a:r>
            <a:r>
              <a:rPr lang="en-GB" sz="2400" dirty="0" smtClean="0">
                <a:solidFill>
                  <a:srgbClr val="CCFFFF"/>
                </a:solidFill>
              </a:rPr>
              <a:t> xml, json, </a:t>
            </a:r>
            <a:r>
              <a:rPr lang="en-GB" sz="2400" dirty="0" err="1" smtClean="0">
                <a:solidFill>
                  <a:srgbClr val="CCFFFF"/>
                </a:solidFill>
              </a:rPr>
              <a:t>csv</a:t>
            </a:r>
            <a:r>
              <a:rPr lang="en-GB" sz="2400" dirty="0" smtClean="0">
                <a:solidFill>
                  <a:srgbClr val="CCFFFF"/>
                </a:solidFill>
              </a:rPr>
              <a:t> etc.</a:t>
            </a:r>
          </a:p>
          <a:p>
            <a:r>
              <a:rPr lang="en-GB" sz="2400" dirty="0" smtClean="0">
                <a:solidFill>
                  <a:schemeClr val="bg1"/>
                </a:solidFill>
              </a:rPr>
              <a:t>Query:</a:t>
            </a:r>
            <a:r>
              <a:rPr lang="en-GB" sz="2400" dirty="0" smtClean="0">
                <a:solidFill>
                  <a:srgbClr val="CCFFFF"/>
                </a:solidFill>
              </a:rPr>
              <a:t> Data Context</a:t>
            </a:r>
          </a:p>
          <a:p>
            <a:r>
              <a:rPr lang="en-GB" sz="2400" dirty="0" smtClean="0">
                <a:solidFill>
                  <a:schemeClr val="bg1"/>
                </a:solidFill>
              </a:rPr>
              <a:t>Query:</a:t>
            </a:r>
            <a:r>
              <a:rPr lang="en-GB" sz="2400" dirty="0" smtClean="0">
                <a:solidFill>
                  <a:srgbClr val="CCFFFF"/>
                </a:solidFill>
              </a:rPr>
              <a:t> Geographic Hierarchy</a:t>
            </a:r>
          </a:p>
          <a:p>
            <a:r>
              <a:rPr lang="en-GB" sz="2400" dirty="0" smtClean="0">
                <a:solidFill>
                  <a:schemeClr val="bg1"/>
                </a:solidFill>
              </a:rPr>
              <a:t>Query:</a:t>
            </a:r>
            <a:r>
              <a:rPr lang="en-GB" sz="2400" dirty="0" smtClean="0">
                <a:solidFill>
                  <a:srgbClr val="CCFFFF"/>
                </a:solidFill>
              </a:rPr>
              <a:t> Slice Parameters</a:t>
            </a:r>
          </a:p>
          <a:p>
            <a:r>
              <a:rPr lang="en-GB" sz="2400" dirty="0" smtClean="0">
                <a:solidFill>
                  <a:schemeClr val="bg1"/>
                </a:solidFill>
              </a:rPr>
              <a:t>Query:</a:t>
            </a:r>
            <a:r>
              <a:rPr lang="en-GB" sz="2400" dirty="0" smtClean="0">
                <a:solidFill>
                  <a:srgbClr val="CCFFFF"/>
                </a:solidFill>
              </a:rPr>
              <a:t> Paging Parameters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solidFill>
                  <a:schemeClr val="bg1"/>
                </a:solidFill>
              </a:rPr>
              <a:t>Path to Resource</a:t>
            </a:r>
          </a:p>
        </p:txBody>
      </p:sp>
      <p:sp>
        <p:nvSpPr>
          <p:cNvPr id="21507" name="Rectangle 3"/>
          <p:cNvSpPr>
            <a:spLocks noGrp="1" noChangeArrowheads="1"/>
          </p:cNvSpPr>
          <p:nvPr>
            <p:ph idx="1"/>
          </p:nvPr>
        </p:nvSpPr>
        <p:spPr>
          <a:xfrm>
            <a:off x="539750" y="1628775"/>
            <a:ext cx="7772400" cy="3024188"/>
          </a:xfrm>
        </p:spPr>
        <p:txBody>
          <a:bodyPr/>
          <a:lstStyle/>
          <a:p>
            <a:r>
              <a:rPr lang="en-GB" sz="2400" dirty="0" smtClean="0">
                <a:solidFill>
                  <a:schemeClr val="bg1"/>
                </a:solidFill>
              </a:rPr>
              <a:t>Usually a </a:t>
            </a:r>
            <a:r>
              <a:rPr lang="en-GB" sz="2400" dirty="0" smtClean="0">
                <a:solidFill>
                  <a:srgbClr val="CCFFFF"/>
                </a:solidFill>
              </a:rPr>
              <a:t>concept </a:t>
            </a:r>
            <a:r>
              <a:rPr lang="en-GB" sz="2400" dirty="0" smtClean="0">
                <a:solidFill>
                  <a:schemeClr val="bg1"/>
                </a:solidFill>
              </a:rPr>
              <a:t>and a </a:t>
            </a:r>
            <a:r>
              <a:rPr lang="en-GB" sz="2400" dirty="0" smtClean="0">
                <a:solidFill>
                  <a:srgbClr val="CCFFFF"/>
                </a:solidFill>
              </a:rPr>
              <a:t>reference</a:t>
            </a:r>
            <a:r>
              <a:rPr lang="en-GB" sz="2400" dirty="0" smtClean="0">
                <a:solidFill>
                  <a:schemeClr val="bg1"/>
                </a:solidFill>
              </a:rPr>
              <a:t> in a pair.</a:t>
            </a:r>
          </a:p>
          <a:p>
            <a:r>
              <a:rPr lang="en-GB" sz="2400" dirty="0" smtClean="0">
                <a:solidFill>
                  <a:schemeClr val="bg1"/>
                </a:solidFill>
              </a:rPr>
              <a:t>A concept is a category of thing, e.g. </a:t>
            </a:r>
            <a:r>
              <a:rPr lang="en-GB" sz="2400" dirty="0" smtClean="0">
                <a:solidFill>
                  <a:srgbClr val="CCFFFF"/>
                </a:solidFill>
              </a:rPr>
              <a:t>dataset.</a:t>
            </a:r>
          </a:p>
          <a:p>
            <a:r>
              <a:rPr lang="en-GB" sz="2400" dirty="0" smtClean="0">
                <a:solidFill>
                  <a:schemeClr val="bg1"/>
                </a:solidFill>
              </a:rPr>
              <a:t>A reference is an incidence of a thing, e.g. </a:t>
            </a:r>
            <a:r>
              <a:rPr lang="en-GB" sz="2400" dirty="0" smtClean="0">
                <a:solidFill>
                  <a:srgbClr val="CCFFFF"/>
                </a:solidFill>
              </a:rPr>
              <a:t>QS01EW.</a:t>
            </a:r>
          </a:p>
          <a:p>
            <a:r>
              <a:rPr lang="en-GB" sz="2400" dirty="0" smtClean="0">
                <a:solidFill>
                  <a:schemeClr val="bg1"/>
                </a:solidFill>
              </a:rPr>
              <a:t>So the path to the resource is </a:t>
            </a:r>
            <a:r>
              <a:rPr lang="en-GB" sz="2400" dirty="0" smtClean="0">
                <a:solidFill>
                  <a:srgbClr val="CCFFFF"/>
                </a:solidFill>
              </a:rPr>
              <a:t>dataset/QS01EW.</a:t>
            </a:r>
          </a:p>
          <a:p>
            <a:r>
              <a:rPr lang="en-GB" sz="2400" dirty="0" smtClean="0">
                <a:solidFill>
                  <a:schemeClr val="bg1"/>
                </a:solidFill>
              </a:rPr>
              <a:t>The URI Sets paper recommends that omitting the reference is an inferred request for a list. The ONS API uses collection entities instead e.g. </a:t>
            </a:r>
            <a:r>
              <a:rPr lang="en-GB" sz="2400" dirty="0" smtClean="0">
                <a:solidFill>
                  <a:srgbClr val="CCFFFF"/>
                </a:solidFill>
              </a:rPr>
              <a:t>datasets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mtClean="0">
                <a:solidFill>
                  <a:schemeClr val="bg1"/>
                </a:solidFill>
              </a:rPr>
              <a:t>Representation</a:t>
            </a:r>
          </a:p>
        </p:txBody>
      </p:sp>
      <p:sp>
        <p:nvSpPr>
          <p:cNvPr id="22531" name="Rectangle 3"/>
          <p:cNvSpPr>
            <a:spLocks noGrp="1" noChangeArrowheads="1"/>
          </p:cNvSpPr>
          <p:nvPr>
            <p:ph idx="1"/>
          </p:nvPr>
        </p:nvSpPr>
        <p:spPr>
          <a:xfrm>
            <a:off x="684213" y="2565400"/>
            <a:ext cx="7772400" cy="3240088"/>
          </a:xfrm>
        </p:spPr>
        <p:txBody>
          <a:bodyPr/>
          <a:lstStyle/>
          <a:p>
            <a:r>
              <a:rPr lang="en-GB" sz="2400" dirty="0" smtClean="0">
                <a:solidFill>
                  <a:schemeClr val="bg1"/>
                </a:solidFill>
              </a:rPr>
              <a:t>For the Beta ONS </a:t>
            </a:r>
            <a:r>
              <a:rPr lang="en-GB" sz="2400" dirty="0" err="1" smtClean="0">
                <a:solidFill>
                  <a:schemeClr val="bg1"/>
                </a:solidFill>
              </a:rPr>
              <a:t>OpenAPI</a:t>
            </a:r>
            <a:r>
              <a:rPr lang="en-GB" sz="2400" dirty="0" smtClean="0">
                <a:solidFill>
                  <a:schemeClr val="bg1"/>
                </a:solidFill>
              </a:rPr>
              <a:t>, XML, HTML and JSON are supported for direct responses, with CSV and XLS also available for zipped downloads.</a:t>
            </a:r>
            <a:endParaRPr lang="en-GB" sz="2400" dirty="0" smtClean="0">
              <a:solidFill>
                <a:srgbClr val="FFC000"/>
              </a:solidFill>
            </a:endParaRPr>
          </a:p>
          <a:p>
            <a:r>
              <a:rPr lang="en-GB" sz="2400" dirty="0" smtClean="0">
                <a:solidFill>
                  <a:schemeClr val="bg1"/>
                </a:solidFill>
              </a:rPr>
              <a:t>The XML format used for data and dataset structure is </a:t>
            </a:r>
            <a:r>
              <a:rPr lang="en-GB" sz="2400" dirty="0" smtClean="0">
                <a:solidFill>
                  <a:schemeClr val="bg1"/>
                </a:solidFill>
                <a:hlinkClick r:id="rId2"/>
              </a:rPr>
              <a:t>SDMX</a:t>
            </a:r>
            <a:r>
              <a:rPr lang="en-GB" sz="2400" dirty="0" smtClean="0">
                <a:solidFill>
                  <a:schemeClr val="bg1"/>
                </a:solidFill>
              </a:rPr>
              <a:t> Generic.</a:t>
            </a:r>
          </a:p>
          <a:p>
            <a:r>
              <a:rPr lang="en-GB" sz="2400" dirty="0" smtClean="0">
                <a:solidFill>
                  <a:schemeClr val="bg1"/>
                </a:solidFill>
              </a:rPr>
              <a:t>The JSON format can be the SDMX auto-converted or alternatively the more lightweight  </a:t>
            </a:r>
            <a:r>
              <a:rPr lang="en-GB" sz="2400" dirty="0" smtClean="0">
                <a:solidFill>
                  <a:schemeClr val="bg1"/>
                </a:solidFill>
                <a:hlinkClick r:id="rId3"/>
              </a:rPr>
              <a:t>JSON-STAT</a:t>
            </a:r>
            <a:r>
              <a:rPr lang="en-GB" sz="2400" dirty="0" smtClean="0">
                <a:solidFill>
                  <a:schemeClr val="bg1"/>
                </a:solidFill>
              </a:rPr>
              <a:t>.</a:t>
            </a:r>
          </a:p>
        </p:txBody>
      </p:sp>
      <p:pic>
        <p:nvPicPr>
          <p:cNvPr id="22532" name="Picture 3" descr="json-logo.jpg"/>
          <p:cNvPicPr>
            <a:picLocks noChangeAspect="1"/>
          </p:cNvPicPr>
          <p:nvPr/>
        </p:nvPicPr>
        <p:blipFill>
          <a:blip r:embed="rId4" cstate="print"/>
          <a:srcRect/>
          <a:stretch>
            <a:fillRect/>
          </a:stretch>
        </p:blipFill>
        <p:spPr bwMode="auto">
          <a:xfrm>
            <a:off x="1763713" y="1341438"/>
            <a:ext cx="2428875" cy="1008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solidFill>
                  <a:schemeClr val="bg1"/>
                </a:solidFill>
              </a:rPr>
              <a:t>Contents</a:t>
            </a:r>
          </a:p>
        </p:txBody>
      </p:sp>
      <p:sp>
        <p:nvSpPr>
          <p:cNvPr id="5123" name="Rectangle 3"/>
          <p:cNvSpPr>
            <a:spLocks noGrp="1" noChangeArrowheads="1"/>
          </p:cNvSpPr>
          <p:nvPr>
            <p:ph idx="1"/>
          </p:nvPr>
        </p:nvSpPr>
        <p:spPr/>
        <p:txBody>
          <a:bodyPr/>
          <a:lstStyle/>
          <a:p>
            <a:pPr marL="514350" indent="-514350">
              <a:buFontTx/>
              <a:buAutoNum type="arabicPeriod"/>
            </a:pPr>
            <a:r>
              <a:rPr lang="en-GB" sz="2400" dirty="0" smtClean="0">
                <a:solidFill>
                  <a:schemeClr val="bg1"/>
                </a:solidFill>
              </a:rPr>
              <a:t>Introduction</a:t>
            </a:r>
          </a:p>
          <a:p>
            <a:pPr marL="514350" indent="-514350">
              <a:buFontTx/>
              <a:buAutoNum type="arabicPeriod"/>
            </a:pPr>
            <a:r>
              <a:rPr lang="en-GB" sz="2400" dirty="0" smtClean="0">
                <a:solidFill>
                  <a:schemeClr val="bg1"/>
                </a:solidFill>
              </a:rPr>
              <a:t>Web Services Basics</a:t>
            </a:r>
          </a:p>
          <a:p>
            <a:pPr marL="514350" indent="-514350">
              <a:buFontTx/>
              <a:buAutoNum type="arabicPeriod"/>
            </a:pPr>
            <a:r>
              <a:rPr lang="en-GB" sz="2400" dirty="0" smtClean="0">
                <a:solidFill>
                  <a:schemeClr val="bg1"/>
                </a:solidFill>
              </a:rPr>
              <a:t>ONS </a:t>
            </a:r>
            <a:r>
              <a:rPr lang="en-GB" sz="2400" dirty="0" err="1" smtClean="0">
                <a:solidFill>
                  <a:schemeClr val="bg1"/>
                </a:solidFill>
              </a:rPr>
              <a:t>OpenAPI</a:t>
            </a:r>
            <a:r>
              <a:rPr lang="en-GB" sz="2400" dirty="0" smtClean="0">
                <a:solidFill>
                  <a:schemeClr val="bg1"/>
                </a:solidFill>
              </a:rPr>
              <a:t> Overview</a:t>
            </a:r>
          </a:p>
          <a:p>
            <a:pPr marL="514350" indent="-514350">
              <a:buFontTx/>
              <a:buAutoNum type="arabicPeriod"/>
            </a:pPr>
            <a:r>
              <a:rPr lang="en-GB" sz="2400" dirty="0" smtClean="0">
                <a:solidFill>
                  <a:schemeClr val="bg1"/>
                </a:solidFill>
              </a:rPr>
              <a:t>Discovery</a:t>
            </a:r>
          </a:p>
          <a:p>
            <a:pPr marL="514350" indent="-514350">
              <a:buFontTx/>
              <a:buAutoNum type="arabicPeriod"/>
            </a:pPr>
            <a:r>
              <a:rPr lang="en-GB" sz="2400" dirty="0" smtClean="0">
                <a:solidFill>
                  <a:schemeClr val="bg1"/>
                </a:solidFill>
              </a:rPr>
              <a:t>Delivery</a:t>
            </a:r>
          </a:p>
          <a:p>
            <a:pPr marL="514350" indent="-514350">
              <a:buFontTx/>
              <a:buAutoNum type="arabicPeriod"/>
            </a:pPr>
            <a:r>
              <a:rPr lang="en-GB" sz="2400" dirty="0" smtClean="0">
                <a:solidFill>
                  <a:schemeClr val="bg1"/>
                </a:solidFill>
              </a:rPr>
              <a:t>Error Codes</a:t>
            </a:r>
          </a:p>
          <a:p>
            <a:pPr marL="514350" indent="-514350">
              <a:buFontTx/>
              <a:buAutoNum type="arabicPeriod"/>
            </a:pPr>
            <a:r>
              <a:rPr lang="en-GB" sz="2400" dirty="0" smtClean="0">
                <a:solidFill>
                  <a:schemeClr val="bg1"/>
                </a:solidFill>
              </a:rPr>
              <a:t>Client Applications</a:t>
            </a:r>
          </a:p>
          <a:p>
            <a:pPr marL="514350" indent="-514350">
              <a:buFontTx/>
              <a:buAutoNum type="arabicPeriod"/>
            </a:pPr>
            <a:r>
              <a:rPr lang="en-GB" sz="2400" dirty="0" smtClean="0">
                <a:solidFill>
                  <a:schemeClr val="bg1"/>
                </a:solidFill>
              </a:rPr>
              <a:t>Examples</a:t>
            </a:r>
          </a:p>
          <a:p>
            <a:pPr marL="514350" indent="-514350"/>
            <a:endParaRPr lang="en-GB" dirty="0" smtClean="0">
              <a:solidFill>
                <a:schemeClr val="bg1"/>
              </a:solidFill>
            </a:endParaRPr>
          </a:p>
          <a:p>
            <a:pPr marL="514350" indent="-514350"/>
            <a:endParaRPr lang="en-GB" dirty="0" smtClean="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smtClean="0">
                <a:solidFill>
                  <a:schemeClr val="bg1"/>
                </a:solidFill>
              </a:rPr>
              <a:t>XML</a:t>
            </a:r>
          </a:p>
        </p:txBody>
      </p:sp>
      <p:sp>
        <p:nvSpPr>
          <p:cNvPr id="23555" name="Rectangle 3"/>
          <p:cNvSpPr>
            <a:spLocks noGrp="1" noChangeArrowheads="1"/>
          </p:cNvSpPr>
          <p:nvPr>
            <p:ph idx="1"/>
          </p:nvPr>
        </p:nvSpPr>
        <p:spPr>
          <a:xfrm>
            <a:off x="1476375" y="5876925"/>
            <a:ext cx="5830888" cy="647700"/>
          </a:xfrm>
        </p:spPr>
        <p:txBody>
          <a:bodyPr/>
          <a:lstStyle/>
          <a:p>
            <a:pPr algn="ctr" eaLnBrk="1" hangingPunct="1">
              <a:lnSpc>
                <a:spcPct val="90000"/>
              </a:lnSpc>
              <a:buFontTx/>
              <a:buNone/>
            </a:pPr>
            <a:r>
              <a:rPr lang="en-GB" sz="2400" smtClean="0">
                <a:solidFill>
                  <a:schemeClr val="bg1"/>
                </a:solidFill>
              </a:rPr>
              <a:t>XML losing popularity but still a “must”</a:t>
            </a:r>
          </a:p>
        </p:txBody>
      </p:sp>
      <p:pic>
        <p:nvPicPr>
          <p:cNvPr id="23556" name="Picture 3" descr="xmlstats.jpg"/>
          <p:cNvPicPr>
            <a:picLocks noChangeAspect="1"/>
          </p:cNvPicPr>
          <p:nvPr/>
        </p:nvPicPr>
        <p:blipFill>
          <a:blip r:embed="rId2" cstate="print"/>
          <a:srcRect/>
          <a:stretch>
            <a:fillRect/>
          </a:stretch>
        </p:blipFill>
        <p:spPr bwMode="auto">
          <a:xfrm>
            <a:off x="908050" y="1320800"/>
            <a:ext cx="7327900" cy="421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smtClean="0">
                <a:solidFill>
                  <a:schemeClr val="bg1"/>
                </a:solidFill>
              </a:rPr>
              <a:t>JSON </a:t>
            </a:r>
          </a:p>
        </p:txBody>
      </p:sp>
      <p:sp>
        <p:nvSpPr>
          <p:cNvPr id="24579" name="Rectangle 3"/>
          <p:cNvSpPr>
            <a:spLocks noGrp="1" noChangeArrowheads="1"/>
          </p:cNvSpPr>
          <p:nvPr>
            <p:ph idx="1"/>
          </p:nvPr>
        </p:nvSpPr>
        <p:spPr>
          <a:xfrm>
            <a:off x="1476375" y="5876925"/>
            <a:ext cx="5830888" cy="647700"/>
          </a:xfrm>
        </p:spPr>
        <p:txBody>
          <a:bodyPr/>
          <a:lstStyle/>
          <a:p>
            <a:pPr algn="ctr" eaLnBrk="1" hangingPunct="1">
              <a:lnSpc>
                <a:spcPct val="90000"/>
              </a:lnSpc>
              <a:buFontTx/>
              <a:buNone/>
            </a:pPr>
            <a:r>
              <a:rPr lang="en-GB" sz="2400" smtClean="0">
                <a:solidFill>
                  <a:schemeClr val="bg1"/>
                </a:solidFill>
              </a:rPr>
              <a:t>JSON on the rise – also a “must”</a:t>
            </a:r>
          </a:p>
        </p:txBody>
      </p:sp>
      <p:pic>
        <p:nvPicPr>
          <p:cNvPr id="24580" name="Picture 4" descr="jsonstats.jpg"/>
          <p:cNvPicPr>
            <a:picLocks noChangeAspect="1"/>
          </p:cNvPicPr>
          <p:nvPr/>
        </p:nvPicPr>
        <p:blipFill>
          <a:blip r:embed="rId2" cstate="print"/>
          <a:srcRect/>
          <a:stretch>
            <a:fillRect/>
          </a:stretch>
        </p:blipFill>
        <p:spPr bwMode="auto">
          <a:xfrm>
            <a:off x="895350" y="1268413"/>
            <a:ext cx="7599363" cy="4464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solidFill>
                  <a:schemeClr val="bg1"/>
                </a:solidFill>
              </a:rPr>
              <a:t>Data Context</a:t>
            </a:r>
          </a:p>
        </p:txBody>
      </p:sp>
      <p:sp>
        <p:nvSpPr>
          <p:cNvPr id="25603" name="Rectangle 3"/>
          <p:cNvSpPr>
            <a:spLocks noGrp="1" noChangeArrowheads="1"/>
          </p:cNvSpPr>
          <p:nvPr>
            <p:ph idx="1"/>
          </p:nvPr>
        </p:nvSpPr>
        <p:spPr>
          <a:xfrm>
            <a:off x="755650" y="1628774"/>
            <a:ext cx="7704782" cy="4248498"/>
          </a:xfrm>
        </p:spPr>
        <p:txBody>
          <a:bodyPr/>
          <a:lstStyle/>
          <a:p>
            <a:r>
              <a:rPr lang="en-GB" sz="2400" dirty="0" smtClean="0">
                <a:solidFill>
                  <a:schemeClr val="bg1"/>
                </a:solidFill>
              </a:rPr>
              <a:t>The </a:t>
            </a:r>
            <a:r>
              <a:rPr lang="en-GB" sz="2400" dirty="0" err="1" smtClean="0">
                <a:solidFill>
                  <a:schemeClr val="bg1"/>
                </a:solidFill>
              </a:rPr>
              <a:t>datastore</a:t>
            </a:r>
            <a:r>
              <a:rPr lang="en-GB" sz="2400" dirty="0" smtClean="0">
                <a:solidFill>
                  <a:schemeClr val="bg1"/>
                </a:solidFill>
              </a:rPr>
              <a:t> underneath the API is divided into four sections, each one of these is selectable via the query string </a:t>
            </a:r>
            <a:r>
              <a:rPr lang="en-GB" sz="2400" dirty="0" smtClean="0">
                <a:solidFill>
                  <a:srgbClr val="CCFFFF"/>
                </a:solidFill>
              </a:rPr>
              <a:t>?context=&lt;section name&gt;</a:t>
            </a:r>
          </a:p>
          <a:p>
            <a:r>
              <a:rPr lang="en-GB" sz="2400" dirty="0" smtClean="0">
                <a:solidFill>
                  <a:schemeClr val="bg1"/>
                </a:solidFill>
              </a:rPr>
              <a:t>The four contexts are </a:t>
            </a:r>
            <a:r>
              <a:rPr lang="en-GB" sz="2400" dirty="0" smtClean="0">
                <a:solidFill>
                  <a:srgbClr val="CCFFFF"/>
                </a:solidFill>
              </a:rPr>
              <a:t>Census</a:t>
            </a:r>
            <a:r>
              <a:rPr lang="en-GB" sz="2400" dirty="0" smtClean="0">
                <a:solidFill>
                  <a:schemeClr val="bg1"/>
                </a:solidFill>
              </a:rPr>
              <a:t>, </a:t>
            </a:r>
            <a:r>
              <a:rPr lang="en-GB" sz="2400" dirty="0" smtClean="0">
                <a:solidFill>
                  <a:srgbClr val="CCFFFF"/>
                </a:solidFill>
              </a:rPr>
              <a:t>Socio-Economic, Economic</a:t>
            </a:r>
            <a:r>
              <a:rPr lang="en-GB" sz="2400" dirty="0" smtClean="0">
                <a:solidFill>
                  <a:schemeClr val="bg1"/>
                </a:solidFill>
              </a:rPr>
              <a:t> and </a:t>
            </a:r>
            <a:r>
              <a:rPr lang="en-GB" sz="2400" dirty="0" smtClean="0">
                <a:solidFill>
                  <a:srgbClr val="CCFFFF"/>
                </a:solidFill>
              </a:rPr>
              <a:t>Social</a:t>
            </a:r>
            <a:r>
              <a:rPr lang="en-GB" sz="2400" dirty="0" smtClean="0">
                <a:solidFill>
                  <a:schemeClr val="bg1"/>
                </a:solidFill>
              </a:rPr>
              <a:t>.</a:t>
            </a:r>
          </a:p>
          <a:p>
            <a:r>
              <a:rPr lang="en-GB" sz="2400" dirty="0" smtClean="0">
                <a:solidFill>
                  <a:schemeClr val="bg1"/>
                </a:solidFill>
              </a:rPr>
              <a:t>It is possible for items with the same name to exist in more than one context.</a:t>
            </a:r>
          </a:p>
          <a:p>
            <a:r>
              <a:rPr lang="en-GB" sz="2400" dirty="0" smtClean="0">
                <a:solidFill>
                  <a:schemeClr val="bg1"/>
                </a:solidFill>
              </a:rPr>
              <a:t>In the Enhanced Beta version of the API, initially most data was under the context of </a:t>
            </a:r>
            <a:r>
              <a:rPr lang="en-GB" sz="2400" dirty="0" smtClean="0">
                <a:solidFill>
                  <a:srgbClr val="CCFFFF"/>
                </a:solidFill>
              </a:rPr>
              <a:t>Census</a:t>
            </a:r>
            <a:r>
              <a:rPr lang="en-GB" sz="2400" dirty="0" smtClean="0">
                <a:solidFill>
                  <a:schemeClr val="bg1"/>
                </a:solidFill>
              </a:rPr>
              <a:t>, but there is now quite a bit under  </a:t>
            </a:r>
            <a:r>
              <a:rPr lang="en-GB" sz="2400" dirty="0" smtClean="0">
                <a:solidFill>
                  <a:srgbClr val="CCFFFF"/>
                </a:solidFill>
              </a:rPr>
              <a:t>Economic</a:t>
            </a:r>
            <a:r>
              <a:rPr lang="en-GB" sz="2400" dirty="0" smtClean="0">
                <a:solidFill>
                  <a:schemeClr val="accent5">
                    <a:lumMod val="75000"/>
                  </a:schemeClr>
                </a:solidFill>
              </a:rPr>
              <a:t> </a:t>
            </a:r>
            <a:r>
              <a:rPr lang="en-GB" sz="2400" dirty="0" smtClean="0">
                <a:solidFill>
                  <a:schemeClr val="bg1"/>
                </a:solidFill>
              </a:rPr>
              <a:t>and </a:t>
            </a:r>
            <a:r>
              <a:rPr lang="en-GB" sz="2400" dirty="0" smtClean="0">
                <a:solidFill>
                  <a:srgbClr val="CCFFFF"/>
                </a:solidFill>
              </a:rPr>
              <a:t>Social</a:t>
            </a:r>
            <a:r>
              <a:rPr lang="en-GB" sz="2400" dirty="0" smtClean="0">
                <a:solidFill>
                  <a:schemeClr val="bg1"/>
                </a:solidFill>
              </a:rPr>
              <a:t> too.</a:t>
            </a:r>
            <a:endParaRPr lang="en-GB" sz="2400" dirty="0" smtClean="0">
              <a:solidFill>
                <a:srgbClr val="CCFFFF"/>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smtClean="0">
                <a:solidFill>
                  <a:schemeClr val="bg1"/>
                </a:solidFill>
              </a:rPr>
              <a:t>Filter Terms </a:t>
            </a:r>
          </a:p>
        </p:txBody>
      </p:sp>
      <p:sp>
        <p:nvSpPr>
          <p:cNvPr id="26627" name="Rectangle 3"/>
          <p:cNvSpPr>
            <a:spLocks noGrp="1" noChangeArrowheads="1"/>
          </p:cNvSpPr>
          <p:nvPr>
            <p:ph idx="1"/>
          </p:nvPr>
        </p:nvSpPr>
        <p:spPr>
          <a:xfrm>
            <a:off x="755650" y="1557338"/>
            <a:ext cx="7772400" cy="3240087"/>
          </a:xfrm>
        </p:spPr>
        <p:txBody>
          <a:bodyPr/>
          <a:lstStyle/>
          <a:p>
            <a:r>
              <a:rPr lang="en-GB" sz="2400" dirty="0" smtClean="0">
                <a:solidFill>
                  <a:schemeClr val="bg1"/>
                </a:solidFill>
              </a:rPr>
              <a:t>For datasets, you can specify a slice using dimension item values. </a:t>
            </a:r>
            <a:r>
              <a:rPr lang="en-GB" sz="2400" dirty="0" smtClean="0">
                <a:solidFill>
                  <a:srgbClr val="CCFFFF"/>
                </a:solidFill>
              </a:rPr>
              <a:t>?dm/area=E06000047,E05008002 &amp;dm/sex=M</a:t>
            </a:r>
            <a:r>
              <a:rPr lang="en-GB" sz="2400" dirty="0" smtClean="0">
                <a:solidFill>
                  <a:schemeClr val="bg1"/>
                </a:solidFill>
              </a:rPr>
              <a:t> (only give me data for males in Durham and Sedgefield).</a:t>
            </a:r>
            <a:endParaRPr lang="en-GB" sz="2400" dirty="0" smtClean="0">
              <a:solidFill>
                <a:srgbClr val="CCFFFF"/>
              </a:solidFill>
            </a:endParaRPr>
          </a:p>
          <a:p>
            <a:r>
              <a:rPr lang="en-GB" sz="2400" dirty="0" smtClean="0">
                <a:solidFill>
                  <a:schemeClr val="bg1"/>
                </a:solidFill>
              </a:rPr>
              <a:t>For geographic hierarchies, you can slice them using level numbers and / or parent codes.  For example </a:t>
            </a:r>
            <a:r>
              <a:rPr lang="en-GB" sz="2400" dirty="0" smtClean="0">
                <a:solidFill>
                  <a:srgbClr val="CCFFFF"/>
                </a:solidFill>
              </a:rPr>
              <a:t>?geog=2011WARDH&amp;parent=E12000004&amp;level=3</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smtClean="0">
                <a:solidFill>
                  <a:schemeClr val="bg1"/>
                </a:solidFill>
              </a:rPr>
              <a:t>Geographic Hierarchies</a:t>
            </a:r>
          </a:p>
        </p:txBody>
      </p:sp>
      <p:sp>
        <p:nvSpPr>
          <p:cNvPr id="27651" name="Rectangle 3"/>
          <p:cNvSpPr>
            <a:spLocks noGrp="1" noChangeArrowheads="1"/>
          </p:cNvSpPr>
          <p:nvPr>
            <p:ph idx="1"/>
          </p:nvPr>
        </p:nvSpPr>
        <p:spPr>
          <a:xfrm>
            <a:off x="827088" y="3141663"/>
            <a:ext cx="7772400" cy="3382962"/>
          </a:xfrm>
        </p:spPr>
        <p:txBody>
          <a:bodyPr/>
          <a:lstStyle/>
          <a:p>
            <a:r>
              <a:rPr lang="en-GB" sz="2400" dirty="0" smtClean="0">
                <a:solidFill>
                  <a:schemeClr val="bg1"/>
                </a:solidFill>
              </a:rPr>
              <a:t>The ONS </a:t>
            </a:r>
            <a:r>
              <a:rPr lang="en-GB" sz="2400" dirty="0" err="1" smtClean="0">
                <a:solidFill>
                  <a:schemeClr val="bg1"/>
                </a:solidFill>
              </a:rPr>
              <a:t>OpenAPI</a:t>
            </a:r>
            <a:r>
              <a:rPr lang="en-GB" sz="2400" dirty="0" smtClean="0">
                <a:solidFill>
                  <a:schemeClr val="bg1"/>
                </a:solidFill>
              </a:rPr>
              <a:t> uses an entity called a </a:t>
            </a:r>
            <a:r>
              <a:rPr lang="en-GB" sz="2400" dirty="0" smtClean="0">
                <a:solidFill>
                  <a:srgbClr val="CCFFFF"/>
                </a:solidFill>
              </a:rPr>
              <a:t>collection.</a:t>
            </a:r>
          </a:p>
          <a:p>
            <a:r>
              <a:rPr lang="en-GB" sz="2400" dirty="0" smtClean="0">
                <a:solidFill>
                  <a:schemeClr val="bg1"/>
                </a:solidFill>
              </a:rPr>
              <a:t>Each dataset in the system belongs to a collection.</a:t>
            </a:r>
          </a:p>
          <a:p>
            <a:r>
              <a:rPr lang="en-GB" sz="2400" dirty="0" smtClean="0">
                <a:solidFill>
                  <a:schemeClr val="bg1"/>
                </a:solidFill>
              </a:rPr>
              <a:t>Each dataset in a collection differs only by the geographic hierarchy the data is for.</a:t>
            </a:r>
          </a:p>
          <a:p>
            <a:r>
              <a:rPr lang="en-GB" sz="2400" dirty="0" smtClean="0">
                <a:solidFill>
                  <a:schemeClr val="bg1"/>
                </a:solidFill>
              </a:rPr>
              <a:t>You can discover which hierarchies are available for a collection</a:t>
            </a:r>
          </a:p>
          <a:p>
            <a:r>
              <a:rPr lang="en-GB" sz="2400" dirty="0" smtClean="0">
                <a:solidFill>
                  <a:schemeClr val="bg1"/>
                </a:solidFill>
              </a:rPr>
              <a:t>Then specify the required hierarchy using </a:t>
            </a:r>
            <a:r>
              <a:rPr lang="en-GB" sz="2400" dirty="0" smtClean="0">
                <a:solidFill>
                  <a:srgbClr val="CCFFFF"/>
                </a:solidFill>
              </a:rPr>
              <a:t>?geog=&lt;hierarchy name&gt;</a:t>
            </a:r>
          </a:p>
        </p:txBody>
      </p:sp>
      <p:pic>
        <p:nvPicPr>
          <p:cNvPr id="27652" name="Picture 5"/>
          <p:cNvPicPr>
            <a:picLocks noChangeAspect="1" noChangeArrowheads="1"/>
          </p:cNvPicPr>
          <p:nvPr/>
        </p:nvPicPr>
        <p:blipFill>
          <a:blip r:embed="rId2" cstate="print"/>
          <a:srcRect/>
          <a:stretch>
            <a:fillRect/>
          </a:stretch>
        </p:blipFill>
        <p:spPr bwMode="auto">
          <a:xfrm>
            <a:off x="1835150" y="1268413"/>
            <a:ext cx="3241675" cy="1811337"/>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smtClean="0">
                <a:solidFill>
                  <a:schemeClr val="bg1"/>
                </a:solidFill>
              </a:rPr>
              <a:t>Paging Parameters </a:t>
            </a:r>
          </a:p>
        </p:txBody>
      </p:sp>
      <p:sp>
        <p:nvSpPr>
          <p:cNvPr id="28675" name="Rectangle 3"/>
          <p:cNvSpPr>
            <a:spLocks noGrp="1" noChangeArrowheads="1"/>
          </p:cNvSpPr>
          <p:nvPr>
            <p:ph idx="1"/>
          </p:nvPr>
        </p:nvSpPr>
        <p:spPr>
          <a:xfrm>
            <a:off x="684213" y="1628775"/>
            <a:ext cx="7772400" cy="3633788"/>
          </a:xfrm>
        </p:spPr>
        <p:txBody>
          <a:bodyPr/>
          <a:lstStyle/>
          <a:p>
            <a:r>
              <a:rPr lang="en-GB" sz="2400" smtClean="0">
                <a:solidFill>
                  <a:schemeClr val="bg1"/>
                </a:solidFill>
              </a:rPr>
              <a:t>Most applications, such as data explorers will want the data served to them in chunks – they will not want to parse huge responses.</a:t>
            </a:r>
          </a:p>
          <a:p>
            <a:r>
              <a:rPr lang="en-GB" sz="2400" smtClean="0">
                <a:solidFill>
                  <a:schemeClr val="bg1"/>
                </a:solidFill>
              </a:rPr>
              <a:t>The API allows you to specify the number of observations in each chunk e.g. </a:t>
            </a:r>
            <a:r>
              <a:rPr lang="en-GB" sz="2400" smtClean="0">
                <a:solidFill>
                  <a:srgbClr val="CCFFFF"/>
                </a:solidFill>
              </a:rPr>
              <a:t>?noobs=1000</a:t>
            </a:r>
            <a:r>
              <a:rPr lang="en-GB" sz="2400" smtClean="0">
                <a:solidFill>
                  <a:schemeClr val="bg1"/>
                </a:solidFill>
              </a:rPr>
              <a:t>.</a:t>
            </a:r>
          </a:p>
          <a:p>
            <a:r>
              <a:rPr lang="en-GB" sz="2400" smtClean="0">
                <a:solidFill>
                  <a:schemeClr val="bg1"/>
                </a:solidFill>
              </a:rPr>
              <a:t>You can then page from chunk to chunk by changing the start observation number e.g. </a:t>
            </a:r>
            <a:r>
              <a:rPr lang="en-GB" sz="2400" smtClean="0">
                <a:solidFill>
                  <a:srgbClr val="CCFFFF"/>
                </a:solidFill>
              </a:rPr>
              <a:t>?startobs=1001</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dirty="0" smtClean="0">
                <a:solidFill>
                  <a:schemeClr val="bg1"/>
                </a:solidFill>
              </a:rPr>
              <a:t>Discovery and Delivery </a:t>
            </a:r>
          </a:p>
        </p:txBody>
      </p:sp>
      <p:sp>
        <p:nvSpPr>
          <p:cNvPr id="29699" name="Rectangle 3"/>
          <p:cNvSpPr>
            <a:spLocks noGrp="1" noChangeArrowheads="1"/>
          </p:cNvSpPr>
          <p:nvPr>
            <p:ph idx="1"/>
          </p:nvPr>
        </p:nvSpPr>
        <p:spPr>
          <a:xfrm>
            <a:off x="1728788" y="1628775"/>
            <a:ext cx="7415212" cy="4572000"/>
          </a:xfrm>
        </p:spPr>
        <p:txBody>
          <a:bodyPr/>
          <a:lstStyle/>
          <a:p>
            <a:pPr eaLnBrk="1" hangingPunct="1"/>
            <a:r>
              <a:rPr lang="en-GB" sz="2400" dirty="0" smtClean="0">
                <a:solidFill>
                  <a:schemeClr val="bg1"/>
                </a:solidFill>
              </a:rPr>
              <a:t>All resources within the API can be discovered. There are two types of discovery:</a:t>
            </a:r>
          </a:p>
          <a:p>
            <a:pPr lvl="1" eaLnBrk="1" hangingPunct="1">
              <a:buFontTx/>
              <a:buAutoNum type="arabicPeriod"/>
            </a:pPr>
            <a:r>
              <a:rPr lang="en-GB" sz="2000" b="1" dirty="0" smtClean="0">
                <a:solidFill>
                  <a:schemeClr val="bg1"/>
                </a:solidFill>
              </a:rPr>
              <a:t>Lists</a:t>
            </a:r>
            <a:r>
              <a:rPr lang="en-GB" sz="2000" dirty="0" smtClean="0">
                <a:solidFill>
                  <a:schemeClr val="bg1"/>
                </a:solidFill>
              </a:rPr>
              <a:t> – e.g. give me a list of dimensions within this dataset;</a:t>
            </a:r>
          </a:p>
          <a:p>
            <a:pPr lvl="1" eaLnBrk="1" hangingPunct="1">
              <a:buFontTx/>
              <a:buAutoNum type="arabicPeriod"/>
            </a:pPr>
            <a:r>
              <a:rPr lang="en-GB" sz="2000" b="1" dirty="0" smtClean="0">
                <a:solidFill>
                  <a:schemeClr val="bg1"/>
                </a:solidFill>
              </a:rPr>
              <a:t>Nodes</a:t>
            </a:r>
            <a:r>
              <a:rPr lang="en-GB" sz="2000" dirty="0" smtClean="0">
                <a:solidFill>
                  <a:schemeClr val="bg1"/>
                </a:solidFill>
              </a:rPr>
              <a:t> – e.g. describe this node (entity), including the </a:t>
            </a:r>
            <a:r>
              <a:rPr lang="en-GB" sz="2000" dirty="0" err="1" smtClean="0">
                <a:solidFill>
                  <a:schemeClr val="bg1"/>
                </a:solidFill>
              </a:rPr>
              <a:t>URIs</a:t>
            </a:r>
            <a:r>
              <a:rPr lang="en-GB" sz="2000" dirty="0" smtClean="0">
                <a:solidFill>
                  <a:schemeClr val="bg1"/>
                </a:solidFill>
              </a:rPr>
              <a:t> of related nodes (such as parents and children).</a:t>
            </a:r>
          </a:p>
          <a:p>
            <a:pPr eaLnBrk="1" hangingPunct="1"/>
            <a:endParaRPr lang="en-GB" sz="2400" dirty="0" smtClean="0">
              <a:solidFill>
                <a:schemeClr val="bg1"/>
              </a:solidFill>
            </a:endParaRPr>
          </a:p>
          <a:p>
            <a:pPr eaLnBrk="1" hangingPunct="1"/>
            <a:r>
              <a:rPr lang="en-GB" sz="2400" dirty="0" smtClean="0">
                <a:solidFill>
                  <a:schemeClr val="bg1"/>
                </a:solidFill>
              </a:rPr>
              <a:t>Deliveries are usable things such as data cells, classifications, metadata, binaries etc.</a:t>
            </a:r>
          </a:p>
          <a:p>
            <a:pPr eaLnBrk="1" hangingPunct="1">
              <a:buFontTx/>
              <a:buNone/>
            </a:pPr>
            <a:endParaRPr lang="en-GB" sz="2400" dirty="0" smtClean="0">
              <a:solidFill>
                <a:schemeClr val="bg1"/>
              </a:solidFill>
            </a:endParaRPr>
          </a:p>
        </p:txBody>
      </p:sp>
      <p:pic>
        <p:nvPicPr>
          <p:cNvPr id="29700" name="Picture 5" descr="sleuth.bmp"/>
          <p:cNvPicPr>
            <a:picLocks noChangeAspect="1"/>
          </p:cNvPicPr>
          <p:nvPr/>
        </p:nvPicPr>
        <p:blipFill>
          <a:blip r:embed="rId2" cstate="print"/>
          <a:srcRect/>
          <a:stretch>
            <a:fillRect/>
          </a:stretch>
        </p:blipFill>
        <p:spPr bwMode="auto">
          <a:xfrm>
            <a:off x="539552" y="1772816"/>
            <a:ext cx="835025" cy="1225550"/>
          </a:xfrm>
          <a:prstGeom prst="rect">
            <a:avLst/>
          </a:prstGeom>
          <a:noFill/>
          <a:ln w="9525">
            <a:noFill/>
            <a:miter lim="800000"/>
            <a:headEnd/>
            <a:tailEnd/>
          </a:ln>
        </p:spPr>
      </p:pic>
      <p:pic>
        <p:nvPicPr>
          <p:cNvPr id="29701" name="Picture 6" descr="van1.bmp"/>
          <p:cNvPicPr>
            <a:picLocks noChangeAspect="1"/>
          </p:cNvPicPr>
          <p:nvPr/>
        </p:nvPicPr>
        <p:blipFill>
          <a:blip r:embed="rId3" cstate="print"/>
          <a:srcRect/>
          <a:stretch>
            <a:fillRect/>
          </a:stretch>
        </p:blipFill>
        <p:spPr bwMode="auto">
          <a:xfrm>
            <a:off x="467544" y="4293096"/>
            <a:ext cx="1131887"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smtClean="0">
                <a:solidFill>
                  <a:schemeClr val="bg1"/>
                </a:solidFill>
              </a:rPr>
              <a:t>4. Discovery</a:t>
            </a:r>
          </a:p>
        </p:txBody>
      </p:sp>
      <p:sp>
        <p:nvSpPr>
          <p:cNvPr id="30723" name="Rectangle 3"/>
          <p:cNvSpPr>
            <a:spLocks noGrp="1" noChangeArrowheads="1"/>
          </p:cNvSpPr>
          <p:nvPr>
            <p:ph idx="1"/>
          </p:nvPr>
        </p:nvSpPr>
        <p:spPr/>
        <p:txBody>
          <a:bodyPr/>
          <a:lstStyle/>
          <a:p>
            <a:r>
              <a:rPr lang="en-GB" sz="2400" dirty="0" smtClean="0">
                <a:solidFill>
                  <a:schemeClr val="bg1"/>
                </a:solidFill>
              </a:rPr>
              <a:t>Self-discovery (HATEOAS)</a:t>
            </a:r>
          </a:p>
          <a:p>
            <a:r>
              <a:rPr lang="en-GB" sz="2400" dirty="0" smtClean="0">
                <a:solidFill>
                  <a:schemeClr val="bg1"/>
                </a:solidFill>
              </a:rPr>
              <a:t>Entities</a:t>
            </a:r>
          </a:p>
          <a:p>
            <a:r>
              <a:rPr lang="en-GB" sz="2400" dirty="0" smtClean="0">
                <a:solidFill>
                  <a:schemeClr val="bg1"/>
                </a:solidFill>
              </a:rPr>
              <a:t>Lists</a:t>
            </a:r>
          </a:p>
          <a:p>
            <a:r>
              <a:rPr lang="en-GB" sz="2400" dirty="0" smtClean="0">
                <a:solidFill>
                  <a:schemeClr val="bg1"/>
                </a:solidFill>
              </a:rPr>
              <a:t>Geographic Queries</a:t>
            </a:r>
          </a:p>
          <a:p>
            <a:r>
              <a:rPr lang="en-GB" sz="2400" dirty="0" smtClean="0">
                <a:solidFill>
                  <a:schemeClr val="bg1"/>
                </a:solidFill>
              </a:rPr>
              <a:t>Exercise</a:t>
            </a:r>
          </a:p>
          <a:p>
            <a:pPr>
              <a:buFontTx/>
              <a:buNone/>
            </a:pPr>
            <a:endParaRPr lang="en-GB" dirty="0" smtClean="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dirty="0" smtClean="0">
                <a:solidFill>
                  <a:schemeClr val="bg1"/>
                </a:solidFill>
              </a:rPr>
              <a:t>HATEOAS </a:t>
            </a:r>
          </a:p>
        </p:txBody>
      </p:sp>
      <p:sp>
        <p:nvSpPr>
          <p:cNvPr id="31747" name="Rectangle 3"/>
          <p:cNvSpPr>
            <a:spLocks noGrp="1" noChangeArrowheads="1"/>
          </p:cNvSpPr>
          <p:nvPr>
            <p:ph idx="1"/>
          </p:nvPr>
        </p:nvSpPr>
        <p:spPr>
          <a:xfrm>
            <a:off x="755576" y="1340768"/>
            <a:ext cx="7772400" cy="4896544"/>
          </a:xfrm>
        </p:spPr>
        <p:txBody>
          <a:bodyPr/>
          <a:lstStyle/>
          <a:p>
            <a:r>
              <a:rPr lang="en-GB" sz="2400" dirty="0" smtClean="0">
                <a:solidFill>
                  <a:schemeClr val="bg1"/>
                </a:solidFill>
              </a:rPr>
              <a:t>HATEOAS,  is an abbreviation for Hypermedia As The Engine Of Application State. The principle is that the client program dynamically discovers the URIs for all possible state transitions (where do I go next?) </a:t>
            </a:r>
          </a:p>
          <a:p>
            <a:r>
              <a:rPr lang="en-GB" sz="2400" dirty="0" smtClean="0">
                <a:solidFill>
                  <a:schemeClr val="bg1"/>
                </a:solidFill>
              </a:rPr>
              <a:t>This is sometimes called self-discovery or programmatic discovery.</a:t>
            </a:r>
          </a:p>
          <a:p>
            <a:r>
              <a:rPr lang="en-GB" sz="2400" dirty="0" smtClean="0">
                <a:solidFill>
                  <a:schemeClr val="bg1"/>
                </a:solidFill>
              </a:rPr>
              <a:t>Developer discovery (read the manual) is the most common approach but being able to discover related nodes programmatically is still a useful feature.</a:t>
            </a:r>
          </a:p>
          <a:p>
            <a:r>
              <a:rPr lang="en-GB" sz="2400" dirty="0" smtClean="0">
                <a:solidFill>
                  <a:schemeClr val="bg1"/>
                </a:solidFill>
              </a:rPr>
              <a:t>HATEOAS is partially implemented in the Beta API. Many discovery responses contain </a:t>
            </a:r>
            <a:r>
              <a:rPr lang="en-GB" sz="2400" dirty="0" err="1" smtClean="0">
                <a:solidFill>
                  <a:srgbClr val="CCFFFF"/>
                </a:solidFill>
              </a:rPr>
              <a:t>linkedNodes</a:t>
            </a:r>
            <a:r>
              <a:rPr lang="en-GB" sz="2400" dirty="0" smtClean="0">
                <a:solidFill>
                  <a:schemeClr val="bg1"/>
                </a:solidFill>
              </a:rPr>
              <a:t> which allow navigation of the API’s entity model (see next slide).</a:t>
            </a:r>
          </a:p>
          <a:p>
            <a:endParaRPr lang="en-GB" sz="2400" dirty="0" smtClean="0">
              <a:solidFill>
                <a:schemeClr val="bg1"/>
              </a:solidFill>
            </a:endParaRPr>
          </a:p>
          <a:p>
            <a:pPr>
              <a:buFontTx/>
              <a:buNone/>
            </a:pPr>
            <a:endParaRPr lang="en-GB" dirty="0" smtClean="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smtClean="0">
                <a:solidFill>
                  <a:schemeClr val="bg1"/>
                </a:solidFill>
              </a:rPr>
              <a:t>Entities</a:t>
            </a:r>
          </a:p>
        </p:txBody>
      </p:sp>
      <p:sp>
        <p:nvSpPr>
          <p:cNvPr id="33795" name="Rectangle 3"/>
          <p:cNvSpPr>
            <a:spLocks noGrp="1" noChangeArrowheads="1"/>
          </p:cNvSpPr>
          <p:nvPr>
            <p:ph idx="1"/>
          </p:nvPr>
        </p:nvSpPr>
        <p:spPr>
          <a:xfrm>
            <a:off x="899593" y="5876925"/>
            <a:ext cx="7128396" cy="506413"/>
          </a:xfrm>
        </p:spPr>
        <p:txBody>
          <a:bodyPr/>
          <a:lstStyle/>
          <a:p>
            <a:pPr eaLnBrk="1" hangingPunct="1">
              <a:buFontTx/>
              <a:buNone/>
            </a:pPr>
            <a:r>
              <a:rPr lang="en-GB" sz="2400" dirty="0" smtClean="0">
                <a:solidFill>
                  <a:schemeClr val="bg1"/>
                </a:solidFill>
              </a:rPr>
              <a:t>Diagram showing the entities in the ONS </a:t>
            </a:r>
            <a:r>
              <a:rPr lang="en-GB" sz="2400" dirty="0" err="1" smtClean="0">
                <a:solidFill>
                  <a:schemeClr val="bg1"/>
                </a:solidFill>
              </a:rPr>
              <a:t>OpenAPI</a:t>
            </a:r>
            <a:endParaRPr lang="en-GB" sz="2400" dirty="0" smtClean="0">
              <a:solidFill>
                <a:schemeClr val="bg1"/>
              </a:solidFill>
            </a:endParaRPr>
          </a:p>
        </p:txBody>
      </p:sp>
      <p:pic>
        <p:nvPicPr>
          <p:cNvPr id="34817" name="Picture 2" descr="R5APITransition_Main.gif"/>
          <p:cNvPicPr>
            <a:picLocks noChangeAspect="1" noChangeArrowheads="1"/>
          </p:cNvPicPr>
          <p:nvPr/>
        </p:nvPicPr>
        <p:blipFill>
          <a:blip r:embed="rId2" cstate="print"/>
          <a:srcRect/>
          <a:stretch>
            <a:fillRect/>
          </a:stretch>
        </p:blipFill>
        <p:spPr bwMode="auto">
          <a:xfrm>
            <a:off x="1475656" y="1268760"/>
            <a:ext cx="5972175" cy="4648200"/>
          </a:xfrm>
          <a:prstGeom prst="rect">
            <a:avLst/>
          </a:prstGeom>
          <a:noFill/>
        </p:spPr>
      </p:pic>
      <p:sp>
        <p:nvSpPr>
          <p:cNvPr id="34823" name="Rectangle 7"/>
          <p:cNvSpPr>
            <a:spLocks noChangeArrowheads="1"/>
          </p:cNvSpPr>
          <p:nvPr/>
        </p:nvSpPr>
        <p:spPr bwMode="auto">
          <a:xfrm>
            <a:off x="4400550" y="2100263"/>
            <a:ext cx="771525" cy="41910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27" name="Rectangle 11"/>
          <p:cNvSpPr>
            <a:spLocks noChangeArrowheads="1"/>
          </p:cNvSpPr>
          <p:nvPr/>
        </p:nvSpPr>
        <p:spPr bwMode="auto">
          <a:xfrm>
            <a:off x="904875" y="1176338"/>
            <a:ext cx="933450" cy="40005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28" name="Rectangle 12"/>
          <p:cNvSpPr>
            <a:spLocks noChangeArrowheads="1"/>
          </p:cNvSpPr>
          <p:nvPr/>
        </p:nvSpPr>
        <p:spPr bwMode="auto">
          <a:xfrm>
            <a:off x="904875" y="1766888"/>
            <a:ext cx="933450" cy="41910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18" name="Rectangle 2"/>
          <p:cNvSpPr>
            <a:spLocks noChangeArrowheads="1"/>
          </p:cNvSpPr>
          <p:nvPr/>
        </p:nvSpPr>
        <p:spPr bwMode="auto">
          <a:xfrm>
            <a:off x="28575" y="2185988"/>
            <a:ext cx="619125" cy="41910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29" name="Rectangle 13"/>
          <p:cNvSpPr>
            <a:spLocks noChangeArrowheads="1"/>
          </p:cNvSpPr>
          <p:nvPr/>
        </p:nvSpPr>
        <p:spPr bwMode="auto">
          <a:xfrm>
            <a:off x="857250" y="2433638"/>
            <a:ext cx="771525" cy="41910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36" name="Rectangle 20"/>
          <p:cNvSpPr>
            <a:spLocks noChangeArrowheads="1"/>
          </p:cNvSpPr>
          <p:nvPr/>
        </p:nvSpPr>
        <p:spPr bwMode="auto">
          <a:xfrm>
            <a:off x="800100" y="3321050"/>
            <a:ext cx="876300" cy="43815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20" name="Rectangle 4"/>
          <p:cNvSpPr>
            <a:spLocks noChangeArrowheads="1"/>
          </p:cNvSpPr>
          <p:nvPr/>
        </p:nvSpPr>
        <p:spPr bwMode="auto">
          <a:xfrm>
            <a:off x="857250" y="4425950"/>
            <a:ext cx="981075" cy="34290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19" name="Rectangle 3"/>
          <p:cNvSpPr>
            <a:spLocks noChangeArrowheads="1"/>
          </p:cNvSpPr>
          <p:nvPr/>
        </p:nvSpPr>
        <p:spPr bwMode="auto">
          <a:xfrm>
            <a:off x="2409825" y="757238"/>
            <a:ext cx="885825" cy="41910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21" name="Rectangle 5"/>
          <p:cNvSpPr>
            <a:spLocks noChangeArrowheads="1"/>
          </p:cNvSpPr>
          <p:nvPr/>
        </p:nvSpPr>
        <p:spPr bwMode="auto">
          <a:xfrm flipV="1">
            <a:off x="2989263" y="1300163"/>
            <a:ext cx="876300" cy="32385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34" name="Rectangle 18"/>
          <p:cNvSpPr>
            <a:spLocks noChangeArrowheads="1"/>
          </p:cNvSpPr>
          <p:nvPr/>
        </p:nvSpPr>
        <p:spPr bwMode="auto">
          <a:xfrm>
            <a:off x="2695575" y="1911350"/>
            <a:ext cx="665163" cy="36195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32" name="Rectangle 16"/>
          <p:cNvSpPr>
            <a:spLocks noChangeArrowheads="1"/>
          </p:cNvSpPr>
          <p:nvPr/>
        </p:nvSpPr>
        <p:spPr bwMode="auto">
          <a:xfrm>
            <a:off x="2503488" y="2682875"/>
            <a:ext cx="1009650" cy="352425"/>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31" name="Rectangle 15"/>
          <p:cNvSpPr>
            <a:spLocks noChangeArrowheads="1"/>
          </p:cNvSpPr>
          <p:nvPr/>
        </p:nvSpPr>
        <p:spPr bwMode="auto">
          <a:xfrm>
            <a:off x="2266950" y="3387725"/>
            <a:ext cx="981075" cy="41910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30" name="Rectangle 14"/>
          <p:cNvSpPr>
            <a:spLocks noChangeArrowheads="1"/>
          </p:cNvSpPr>
          <p:nvPr/>
        </p:nvSpPr>
        <p:spPr bwMode="auto">
          <a:xfrm>
            <a:off x="2989263" y="4405313"/>
            <a:ext cx="828675" cy="36195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35" name="Rectangle 19"/>
          <p:cNvSpPr>
            <a:spLocks noChangeArrowheads="1"/>
          </p:cNvSpPr>
          <p:nvPr/>
        </p:nvSpPr>
        <p:spPr bwMode="auto">
          <a:xfrm>
            <a:off x="3865563" y="757238"/>
            <a:ext cx="781050" cy="41910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22" name="Rectangle 6"/>
          <p:cNvSpPr>
            <a:spLocks noChangeArrowheads="1"/>
          </p:cNvSpPr>
          <p:nvPr/>
        </p:nvSpPr>
        <p:spPr bwMode="auto">
          <a:xfrm>
            <a:off x="5086350" y="1082675"/>
            <a:ext cx="771525" cy="41910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33" name="Rectangle 17"/>
          <p:cNvSpPr>
            <a:spLocks noChangeArrowheads="1"/>
          </p:cNvSpPr>
          <p:nvPr/>
        </p:nvSpPr>
        <p:spPr bwMode="auto">
          <a:xfrm>
            <a:off x="5172075" y="3149600"/>
            <a:ext cx="685800" cy="30480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24" name="Rectangle 8"/>
          <p:cNvSpPr>
            <a:spLocks noChangeArrowheads="1"/>
          </p:cNvSpPr>
          <p:nvPr/>
        </p:nvSpPr>
        <p:spPr bwMode="auto">
          <a:xfrm>
            <a:off x="4048125" y="3101975"/>
            <a:ext cx="541338" cy="352425"/>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26" name="Rectangle 10"/>
          <p:cNvSpPr>
            <a:spLocks noChangeArrowheads="1"/>
          </p:cNvSpPr>
          <p:nvPr/>
        </p:nvSpPr>
        <p:spPr bwMode="auto">
          <a:xfrm>
            <a:off x="857250" y="538163"/>
            <a:ext cx="819150" cy="333375"/>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25" name="Rectangle 9"/>
          <p:cNvSpPr>
            <a:spLocks noChangeArrowheads="1"/>
          </p:cNvSpPr>
          <p:nvPr/>
        </p:nvSpPr>
        <p:spPr bwMode="auto">
          <a:xfrm>
            <a:off x="4400550" y="4405313"/>
            <a:ext cx="941388" cy="36195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837" name="Rectangle 2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838" name="Rectangle 22"/>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839" name="Rectangle 23"/>
          <p:cNvSpPr>
            <a:spLocks noChangeArrowheads="1"/>
          </p:cNvSpPr>
          <p:nvPr/>
        </p:nvSpPr>
        <p:spPr bwMode="auto">
          <a:xfrm>
            <a:off x="0" y="5562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solidFill>
                  <a:schemeClr val="bg1"/>
                </a:solidFill>
              </a:rPr>
              <a:t>1. Introduction</a:t>
            </a:r>
          </a:p>
        </p:txBody>
      </p:sp>
      <p:sp>
        <p:nvSpPr>
          <p:cNvPr id="6147" name="Rectangle 3"/>
          <p:cNvSpPr>
            <a:spLocks noGrp="1" noChangeArrowheads="1"/>
          </p:cNvSpPr>
          <p:nvPr>
            <p:ph idx="1"/>
          </p:nvPr>
        </p:nvSpPr>
        <p:spPr/>
        <p:txBody>
          <a:bodyPr/>
          <a:lstStyle/>
          <a:p>
            <a:r>
              <a:rPr lang="en-GB" sz="2400" dirty="0" smtClean="0">
                <a:solidFill>
                  <a:schemeClr val="bg1"/>
                </a:solidFill>
              </a:rPr>
              <a:t>What is the ONS </a:t>
            </a:r>
            <a:r>
              <a:rPr lang="en-GB" sz="2400" dirty="0" err="1" smtClean="0">
                <a:solidFill>
                  <a:schemeClr val="bg1"/>
                </a:solidFill>
              </a:rPr>
              <a:t>OpenAPI</a:t>
            </a:r>
            <a:r>
              <a:rPr lang="en-GB" sz="2400" dirty="0" smtClean="0">
                <a:solidFill>
                  <a:schemeClr val="bg1"/>
                </a:solidFill>
              </a:rPr>
              <a:t>?</a:t>
            </a:r>
          </a:p>
          <a:p>
            <a:r>
              <a:rPr lang="en-GB" sz="2400" dirty="0" smtClean="0">
                <a:solidFill>
                  <a:schemeClr val="bg1"/>
                </a:solidFill>
              </a:rPr>
              <a:t>NeSS and NOMIS</a:t>
            </a:r>
          </a:p>
          <a:p>
            <a:r>
              <a:rPr lang="en-GB" sz="2400" dirty="0" smtClean="0">
                <a:solidFill>
                  <a:schemeClr val="bg1"/>
                </a:solidFill>
              </a:rPr>
              <a:t>Release Timetable</a:t>
            </a:r>
          </a:p>
          <a:p>
            <a:r>
              <a:rPr lang="en-GB" sz="2400" dirty="0" smtClean="0">
                <a:solidFill>
                  <a:schemeClr val="bg1"/>
                </a:solidFill>
              </a:rPr>
              <a:t>Resources</a:t>
            </a:r>
          </a:p>
          <a:p>
            <a:endParaRPr lang="en-GB" dirty="0" smtClean="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smtClean="0">
                <a:solidFill>
                  <a:schemeClr val="bg1"/>
                </a:solidFill>
              </a:rPr>
              <a:t>Lists</a:t>
            </a:r>
          </a:p>
        </p:txBody>
      </p:sp>
      <p:sp>
        <p:nvSpPr>
          <p:cNvPr id="34819" name="Rectangle 3"/>
          <p:cNvSpPr>
            <a:spLocks noGrp="1" noChangeArrowheads="1"/>
          </p:cNvSpPr>
          <p:nvPr>
            <p:ph idx="1"/>
          </p:nvPr>
        </p:nvSpPr>
        <p:spPr>
          <a:xfrm>
            <a:off x="755650" y="1628775"/>
            <a:ext cx="7772400" cy="3240088"/>
          </a:xfrm>
        </p:spPr>
        <p:txBody>
          <a:bodyPr/>
          <a:lstStyle/>
          <a:p>
            <a:r>
              <a:rPr lang="en-GB" sz="2400" smtClean="0">
                <a:solidFill>
                  <a:schemeClr val="bg1"/>
                </a:solidFill>
              </a:rPr>
              <a:t>Some of the entities in the diagram are collection nodes (ending in s).</a:t>
            </a:r>
          </a:p>
          <a:p>
            <a:r>
              <a:rPr lang="en-GB" sz="2400" smtClean="0">
                <a:solidFill>
                  <a:schemeClr val="bg1"/>
                </a:solidFill>
              </a:rPr>
              <a:t>For example the url </a:t>
            </a:r>
            <a:r>
              <a:rPr lang="en-GB" sz="2400" smtClean="0">
                <a:solidFill>
                  <a:srgbClr val="CCFFFF"/>
                </a:solidFill>
              </a:rPr>
              <a:t>classifications </a:t>
            </a:r>
            <a:r>
              <a:rPr lang="en-GB" sz="2400" smtClean="0">
                <a:solidFill>
                  <a:schemeClr val="bg1"/>
                </a:solidFill>
              </a:rPr>
              <a:t>gives you a list of classifications</a:t>
            </a:r>
          </a:p>
          <a:p>
            <a:r>
              <a:rPr lang="en-GB" sz="2400" smtClean="0">
                <a:solidFill>
                  <a:schemeClr val="bg1"/>
                </a:solidFill>
              </a:rPr>
              <a:t>There is also a collection of collections called </a:t>
            </a:r>
            <a:r>
              <a:rPr lang="en-GB" sz="2400" smtClean="0">
                <a:solidFill>
                  <a:srgbClr val="CCFFFF"/>
                </a:solidFill>
              </a:rPr>
              <a:t>collections</a:t>
            </a:r>
          </a:p>
          <a:p>
            <a:r>
              <a:rPr lang="en-GB" sz="2400" smtClean="0">
                <a:solidFill>
                  <a:schemeClr val="bg1"/>
                </a:solidFill>
              </a:rPr>
              <a:t>The ONS discovery XSD describes the structure of all the possible list items</a:t>
            </a:r>
          </a:p>
          <a:p>
            <a:pPr>
              <a:buFontTx/>
              <a:buNone/>
            </a:pPr>
            <a:endParaRPr lang="en-GB" smtClean="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smtClean="0">
                <a:solidFill>
                  <a:schemeClr val="bg1"/>
                </a:solidFill>
              </a:rPr>
              <a:t>Geographic Queries</a:t>
            </a:r>
          </a:p>
        </p:txBody>
      </p:sp>
      <p:sp>
        <p:nvSpPr>
          <p:cNvPr id="35843" name="Rectangle 3"/>
          <p:cNvSpPr>
            <a:spLocks noGrp="1" noChangeArrowheads="1"/>
          </p:cNvSpPr>
          <p:nvPr>
            <p:ph idx="1"/>
          </p:nvPr>
        </p:nvSpPr>
        <p:spPr>
          <a:xfrm>
            <a:off x="611188" y="3789363"/>
            <a:ext cx="7772400" cy="2735981"/>
          </a:xfrm>
        </p:spPr>
        <p:txBody>
          <a:bodyPr/>
          <a:lstStyle/>
          <a:p>
            <a:r>
              <a:rPr lang="en-GB" sz="2400" dirty="0" smtClean="0">
                <a:solidFill>
                  <a:schemeClr val="bg1"/>
                </a:solidFill>
              </a:rPr>
              <a:t>Many client user journeys involve clicking on maps and selecting areas. The Beta API does not have advanced geographic querying functions, but sometimes other services can be used (e.g. NeSS Data Exchange does postcode to OA lookups, and ONS has recently launched its </a:t>
            </a:r>
            <a:r>
              <a:rPr lang="en-GB" sz="2400" dirty="0" smtClean="0">
                <a:solidFill>
                  <a:schemeClr val="bg1"/>
                </a:solidFill>
                <a:hlinkClick r:id="rId2"/>
              </a:rPr>
              <a:t>Open Geography </a:t>
            </a:r>
            <a:r>
              <a:rPr lang="en-GB" sz="2400" dirty="0" smtClean="0">
                <a:solidFill>
                  <a:schemeClr val="bg1"/>
                </a:solidFill>
              </a:rPr>
              <a:t>Service).</a:t>
            </a:r>
          </a:p>
        </p:txBody>
      </p:sp>
      <p:pic>
        <p:nvPicPr>
          <p:cNvPr id="35844" name="Picture 5"/>
          <p:cNvPicPr>
            <a:picLocks noChangeAspect="1" noChangeArrowheads="1"/>
          </p:cNvPicPr>
          <p:nvPr/>
        </p:nvPicPr>
        <p:blipFill>
          <a:blip r:embed="rId3" cstate="print"/>
          <a:srcRect/>
          <a:stretch>
            <a:fillRect/>
          </a:stretch>
        </p:blipFill>
        <p:spPr bwMode="auto">
          <a:xfrm>
            <a:off x="1763713" y="1325563"/>
            <a:ext cx="2438400" cy="22479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smtClean="0">
                <a:solidFill>
                  <a:schemeClr val="bg1"/>
                </a:solidFill>
              </a:rPr>
              <a:t>Discovery Exercise</a:t>
            </a:r>
          </a:p>
        </p:txBody>
      </p:sp>
      <p:sp>
        <p:nvSpPr>
          <p:cNvPr id="37891" name="Rectangle 3"/>
          <p:cNvSpPr>
            <a:spLocks noGrp="1" noChangeArrowheads="1"/>
          </p:cNvSpPr>
          <p:nvPr>
            <p:ph idx="1"/>
          </p:nvPr>
        </p:nvSpPr>
        <p:spPr>
          <a:xfrm>
            <a:off x="685800" y="1412875"/>
            <a:ext cx="7772400" cy="4683125"/>
          </a:xfrm>
        </p:spPr>
        <p:txBody>
          <a:bodyPr/>
          <a:lstStyle/>
          <a:p>
            <a:pPr marL="457200" indent="-457200">
              <a:buFontTx/>
              <a:buAutoNum type="arabicPeriod"/>
            </a:pPr>
            <a:r>
              <a:rPr lang="en-GB" sz="2400" smtClean="0">
                <a:solidFill>
                  <a:schemeClr val="bg1"/>
                </a:solidFill>
              </a:rPr>
              <a:t>In a web browser, view the API’s root node</a:t>
            </a:r>
          </a:p>
          <a:p>
            <a:pPr marL="457200" indent="-457200">
              <a:buFontTx/>
              <a:buAutoNum type="arabicPeriod"/>
            </a:pPr>
            <a:r>
              <a:rPr lang="en-GB" sz="2400" smtClean="0">
                <a:solidFill>
                  <a:schemeClr val="bg1"/>
                </a:solidFill>
              </a:rPr>
              <a:t>Use the response to discover how to get a list of contexts. </a:t>
            </a:r>
          </a:p>
          <a:p>
            <a:pPr marL="457200" indent="-457200">
              <a:buFontTx/>
              <a:buAutoNum type="arabicPeriod"/>
            </a:pPr>
            <a:r>
              <a:rPr lang="en-GB" sz="2400" smtClean="0">
                <a:solidFill>
                  <a:schemeClr val="bg1"/>
                </a:solidFill>
              </a:rPr>
              <a:t>Now get a list of collections for context=Census</a:t>
            </a:r>
          </a:p>
          <a:p>
            <a:pPr marL="457200" indent="-457200">
              <a:buFontTx/>
              <a:buAutoNum type="arabicPeriod"/>
            </a:pPr>
            <a:r>
              <a:rPr lang="en-GB" sz="2400" smtClean="0">
                <a:solidFill>
                  <a:schemeClr val="bg1"/>
                </a:solidFill>
              </a:rPr>
              <a:t>For one of these collections, view the details</a:t>
            </a:r>
          </a:p>
          <a:p>
            <a:pPr marL="457200" indent="-457200">
              <a:buFontTx/>
              <a:buAutoNum type="arabicPeriod"/>
            </a:pPr>
            <a:r>
              <a:rPr lang="en-GB" sz="2400" smtClean="0">
                <a:solidFill>
                  <a:schemeClr val="bg1"/>
                </a:solidFill>
              </a:rPr>
              <a:t>Using these details, pick a geography for which a dataset exists</a:t>
            </a:r>
          </a:p>
          <a:p>
            <a:pPr marL="457200" indent="-457200">
              <a:buFontTx/>
              <a:buAutoNum type="arabicPeriod"/>
            </a:pPr>
            <a:r>
              <a:rPr lang="en-GB" sz="2400" smtClean="0">
                <a:solidFill>
                  <a:schemeClr val="bg1"/>
                </a:solidFill>
              </a:rPr>
              <a:t>View the details of one of the datasets</a:t>
            </a:r>
          </a:p>
          <a:p>
            <a:pPr marL="457200" indent="-457200">
              <a:buFontTx/>
              <a:buAutoNum type="arabicPeriod"/>
            </a:pPr>
            <a:r>
              <a:rPr lang="en-GB" sz="2400" smtClean="0">
                <a:solidFill>
                  <a:schemeClr val="bg1"/>
                </a:solidFill>
              </a:rPr>
              <a:t>Get a list of dimensions for this dataset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smtClean="0">
                <a:solidFill>
                  <a:schemeClr val="bg1"/>
                </a:solidFill>
              </a:rPr>
              <a:t>Discovery Exercise - Answers</a:t>
            </a:r>
          </a:p>
        </p:txBody>
      </p:sp>
      <p:sp>
        <p:nvSpPr>
          <p:cNvPr id="38915" name="Rectangle 3"/>
          <p:cNvSpPr>
            <a:spLocks noGrp="1" noChangeArrowheads="1"/>
          </p:cNvSpPr>
          <p:nvPr>
            <p:ph idx="1"/>
          </p:nvPr>
        </p:nvSpPr>
        <p:spPr>
          <a:xfrm>
            <a:off x="685800" y="1412875"/>
            <a:ext cx="7772400" cy="4683125"/>
          </a:xfrm>
        </p:spPr>
        <p:txBody>
          <a:bodyPr/>
          <a:lstStyle/>
          <a:p>
            <a:pPr marL="457200" indent="-457200">
              <a:buFontTx/>
              <a:buAutoNum type="arabicPeriod"/>
            </a:pPr>
            <a:r>
              <a:rPr lang="en-GB" sz="2000" dirty="0" smtClean="0">
                <a:solidFill>
                  <a:schemeClr val="bg1"/>
                </a:solidFill>
              </a:rPr>
              <a:t>Just the base domain </a:t>
            </a:r>
            <a:r>
              <a:rPr lang="en-GB" sz="2000" dirty="0" err="1" smtClean="0">
                <a:solidFill>
                  <a:schemeClr val="bg1"/>
                </a:solidFill>
              </a:rPr>
              <a:t>url</a:t>
            </a:r>
            <a:r>
              <a:rPr lang="en-GB" sz="2000" dirty="0" smtClean="0">
                <a:solidFill>
                  <a:schemeClr val="bg1"/>
                </a:solidFill>
              </a:rPr>
              <a:t>, plus your key, e.g. </a:t>
            </a:r>
            <a:r>
              <a:rPr lang="en-GB" sz="2000" dirty="0" smtClean="0">
                <a:solidFill>
                  <a:schemeClr val="bg1"/>
                </a:solidFill>
                <a:hlinkClick r:id="rId2"/>
              </a:rPr>
              <a:t>data/?</a:t>
            </a:r>
            <a:r>
              <a:rPr lang="en-GB" sz="2000" dirty="0" err="1" smtClean="0">
                <a:solidFill>
                  <a:schemeClr val="bg1"/>
                </a:solidFill>
                <a:hlinkClick r:id="rId2"/>
              </a:rPr>
              <a:t>apikey</a:t>
            </a:r>
            <a:r>
              <a:rPr lang="en-GB" sz="2000" dirty="0" smtClean="0">
                <a:solidFill>
                  <a:schemeClr val="bg1"/>
                </a:solidFill>
                <a:hlinkClick r:id="rId2"/>
              </a:rPr>
              <a:t>=12345</a:t>
            </a:r>
            <a:endParaRPr lang="en-GB" sz="2000" dirty="0" smtClean="0">
              <a:solidFill>
                <a:schemeClr val="bg1"/>
              </a:solidFill>
            </a:endParaRPr>
          </a:p>
          <a:p>
            <a:pPr marL="457200" indent="-457200">
              <a:buFontTx/>
              <a:buAutoNum type="arabicPeriod"/>
            </a:pPr>
            <a:r>
              <a:rPr lang="en-GB" sz="2000" dirty="0" smtClean="0">
                <a:solidFill>
                  <a:schemeClr val="bg1"/>
                </a:solidFill>
                <a:hlinkClick r:id="rId3"/>
              </a:rPr>
              <a:t>contexts.xml</a:t>
            </a:r>
            <a:endParaRPr lang="en-GB" sz="2000" dirty="0" smtClean="0">
              <a:solidFill>
                <a:schemeClr val="bg1"/>
              </a:solidFill>
            </a:endParaRPr>
          </a:p>
          <a:p>
            <a:pPr marL="457200" indent="-457200">
              <a:buFontTx/>
              <a:buAutoNum type="arabicPeriod"/>
            </a:pPr>
            <a:r>
              <a:rPr lang="en-GB" sz="2000" dirty="0" smtClean="0">
                <a:solidFill>
                  <a:schemeClr val="bg1"/>
                </a:solidFill>
                <a:hlinkClick r:id="rId4"/>
              </a:rPr>
              <a:t>collections.xml?context=Census</a:t>
            </a:r>
            <a:endParaRPr lang="en-GB" sz="2000" dirty="0" smtClean="0">
              <a:solidFill>
                <a:schemeClr val="bg1"/>
              </a:solidFill>
            </a:endParaRPr>
          </a:p>
          <a:p>
            <a:pPr marL="457200" indent="-457200">
              <a:buFontTx/>
              <a:buAutoNum type="arabicPeriod"/>
            </a:pPr>
            <a:r>
              <a:rPr lang="en-GB" sz="2000" dirty="0" smtClean="0">
                <a:solidFill>
                  <a:schemeClr val="bg1"/>
                </a:solidFill>
                <a:hlinkClick r:id="rId5"/>
              </a:rPr>
              <a:t>collectiondetails/QS105EW.xml?context=Census</a:t>
            </a:r>
            <a:endParaRPr lang="en-GB" sz="2000" dirty="0" smtClean="0">
              <a:solidFill>
                <a:schemeClr val="bg1"/>
              </a:solidFill>
            </a:endParaRPr>
          </a:p>
          <a:p>
            <a:pPr marL="457200" indent="-457200">
              <a:buFontTx/>
              <a:buAutoNum type="arabicPeriod"/>
            </a:pPr>
            <a:r>
              <a:rPr lang="en-GB" sz="2000" dirty="0" smtClean="0">
                <a:solidFill>
                  <a:schemeClr val="bg1"/>
                </a:solidFill>
              </a:rPr>
              <a:t>2011WARDH is valid</a:t>
            </a:r>
          </a:p>
          <a:p>
            <a:pPr marL="457200" indent="-457200">
              <a:buFontTx/>
              <a:buAutoNum type="arabicPeriod"/>
            </a:pPr>
            <a:r>
              <a:rPr lang="en-GB" sz="2000" dirty="0" smtClean="0">
                <a:solidFill>
                  <a:schemeClr val="bg1"/>
                </a:solidFill>
                <a:hlinkClick r:id="rId6"/>
              </a:rPr>
              <a:t>datasetdetails/QS105EW.xml?context=</a:t>
            </a:r>
            <a:r>
              <a:rPr lang="en-GB" sz="2000" dirty="0" err="1" smtClean="0">
                <a:solidFill>
                  <a:schemeClr val="bg1"/>
                </a:solidFill>
                <a:hlinkClick r:id="rId6"/>
              </a:rPr>
              <a:t>Census&amp;geog</a:t>
            </a:r>
            <a:r>
              <a:rPr lang="en-GB" sz="2000" dirty="0" smtClean="0">
                <a:solidFill>
                  <a:schemeClr val="bg1"/>
                </a:solidFill>
                <a:hlinkClick r:id="rId6"/>
              </a:rPr>
              <a:t>=2011WARDH</a:t>
            </a:r>
            <a:endParaRPr lang="en-GB" sz="2000" dirty="0" smtClean="0">
              <a:solidFill>
                <a:schemeClr val="bg1"/>
              </a:solidFill>
            </a:endParaRPr>
          </a:p>
          <a:p>
            <a:pPr marL="457200" indent="-457200">
              <a:buFontTx/>
              <a:buAutoNum type="arabicPeriod"/>
            </a:pPr>
            <a:r>
              <a:rPr lang="en-GB" sz="2000" dirty="0" smtClean="0">
                <a:solidFill>
                  <a:schemeClr val="bg1"/>
                </a:solidFill>
                <a:hlinkClick r:id="rId7"/>
              </a:rPr>
              <a:t>dataset/QS105EW/dimensions.xml?context=</a:t>
            </a:r>
            <a:r>
              <a:rPr lang="en-GB" sz="2000" dirty="0" err="1" smtClean="0">
                <a:solidFill>
                  <a:schemeClr val="bg1"/>
                </a:solidFill>
                <a:hlinkClick r:id="rId7"/>
              </a:rPr>
              <a:t>Census&amp;geog</a:t>
            </a:r>
            <a:r>
              <a:rPr lang="en-GB" sz="2000" dirty="0" smtClean="0">
                <a:solidFill>
                  <a:schemeClr val="bg1"/>
                </a:solidFill>
                <a:hlinkClick r:id="rId7"/>
              </a:rPr>
              <a:t>=2011WARDH</a:t>
            </a:r>
            <a:endParaRPr lang="en-GB" sz="2000" dirty="0" smtClean="0">
              <a:solidFill>
                <a:schemeClr val="bg1"/>
              </a:solidFill>
            </a:endParaRPr>
          </a:p>
          <a:p>
            <a:pPr marL="457200" indent="-457200">
              <a:buFontTx/>
              <a:buNone/>
            </a:pPr>
            <a:endParaRPr lang="en-GB" sz="2400" dirty="0" smtClean="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smtClean="0">
                <a:solidFill>
                  <a:schemeClr val="bg1"/>
                </a:solidFill>
              </a:rPr>
              <a:t>5. Delivery</a:t>
            </a:r>
          </a:p>
        </p:txBody>
      </p:sp>
      <p:sp>
        <p:nvSpPr>
          <p:cNvPr id="39939" name="Rectangle 3"/>
          <p:cNvSpPr>
            <a:spLocks noGrp="1" noChangeArrowheads="1"/>
          </p:cNvSpPr>
          <p:nvPr>
            <p:ph idx="1"/>
          </p:nvPr>
        </p:nvSpPr>
        <p:spPr/>
        <p:txBody>
          <a:bodyPr/>
          <a:lstStyle/>
          <a:p>
            <a:r>
              <a:rPr lang="en-GB" sz="2400" smtClean="0">
                <a:solidFill>
                  <a:schemeClr val="bg1"/>
                </a:solidFill>
              </a:rPr>
              <a:t>Metadata</a:t>
            </a:r>
          </a:p>
          <a:p>
            <a:pPr lvl="1"/>
            <a:r>
              <a:rPr lang="en-GB" sz="2000" smtClean="0">
                <a:solidFill>
                  <a:schemeClr val="bg1"/>
                </a:solidFill>
              </a:rPr>
              <a:t>Details</a:t>
            </a:r>
          </a:p>
          <a:p>
            <a:pPr lvl="1"/>
            <a:r>
              <a:rPr lang="en-GB" sz="2000" smtClean="0">
                <a:solidFill>
                  <a:schemeClr val="bg1"/>
                </a:solidFill>
              </a:rPr>
              <a:t>Reference</a:t>
            </a:r>
          </a:p>
          <a:p>
            <a:pPr lvl="1"/>
            <a:r>
              <a:rPr lang="en-GB" sz="2000" smtClean="0">
                <a:solidFill>
                  <a:schemeClr val="bg1"/>
                </a:solidFill>
              </a:rPr>
              <a:t>Structural</a:t>
            </a:r>
          </a:p>
          <a:p>
            <a:r>
              <a:rPr lang="en-GB" sz="2400" smtClean="0">
                <a:solidFill>
                  <a:schemeClr val="bg1"/>
                </a:solidFill>
              </a:rPr>
              <a:t>Data </a:t>
            </a:r>
          </a:p>
          <a:p>
            <a:pPr lvl="1"/>
            <a:r>
              <a:rPr lang="en-GB" sz="2000" smtClean="0">
                <a:solidFill>
                  <a:schemeClr val="bg1"/>
                </a:solidFill>
              </a:rPr>
              <a:t>Slicing</a:t>
            </a:r>
          </a:p>
          <a:p>
            <a:pPr lvl="1"/>
            <a:r>
              <a:rPr lang="en-GB" sz="2000" smtClean="0">
                <a:solidFill>
                  <a:schemeClr val="bg1"/>
                </a:solidFill>
              </a:rPr>
              <a:t>Paging</a:t>
            </a:r>
          </a:p>
          <a:p>
            <a:pPr lvl="1"/>
            <a:r>
              <a:rPr lang="en-GB" sz="2000" smtClean="0">
                <a:solidFill>
                  <a:schemeClr val="bg1"/>
                </a:solidFill>
              </a:rPr>
              <a:t>Downloads</a:t>
            </a:r>
          </a:p>
          <a:p>
            <a:r>
              <a:rPr lang="en-GB" sz="2400" smtClean="0">
                <a:solidFill>
                  <a:schemeClr val="bg1"/>
                </a:solidFill>
              </a:rPr>
              <a:t>Exercise</a:t>
            </a:r>
          </a:p>
          <a:p>
            <a:pPr>
              <a:buFontTx/>
              <a:buNone/>
            </a:pPr>
            <a:endParaRPr lang="en-GB" smtClean="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smtClean="0">
                <a:solidFill>
                  <a:schemeClr val="bg1"/>
                </a:solidFill>
              </a:rPr>
              <a:t>Metadata - Details</a:t>
            </a:r>
          </a:p>
        </p:txBody>
      </p:sp>
      <p:sp>
        <p:nvSpPr>
          <p:cNvPr id="40963" name="Rectangle 3"/>
          <p:cNvSpPr>
            <a:spLocks noGrp="1" noChangeArrowheads="1"/>
          </p:cNvSpPr>
          <p:nvPr>
            <p:ph idx="1"/>
          </p:nvPr>
        </p:nvSpPr>
        <p:spPr>
          <a:xfrm>
            <a:off x="684213" y="3716338"/>
            <a:ext cx="7772400" cy="2233612"/>
          </a:xfrm>
        </p:spPr>
        <p:txBody>
          <a:bodyPr/>
          <a:lstStyle/>
          <a:p>
            <a:r>
              <a:rPr lang="en-GB" sz="2400" smtClean="0">
                <a:solidFill>
                  <a:schemeClr val="bg1"/>
                </a:solidFill>
              </a:rPr>
              <a:t>Details can be requested for collections, datasets and other entities.</a:t>
            </a:r>
          </a:p>
          <a:p>
            <a:r>
              <a:rPr lang="en-GB" sz="2400" smtClean="0">
                <a:solidFill>
                  <a:schemeClr val="bg1"/>
                </a:solidFill>
              </a:rPr>
              <a:t>General information about the item, for example number of cells in a dataset.</a:t>
            </a:r>
          </a:p>
        </p:txBody>
      </p:sp>
      <p:pic>
        <p:nvPicPr>
          <p:cNvPr id="40964" name="Picture 2"/>
          <p:cNvPicPr>
            <a:picLocks noChangeAspect="1" noChangeArrowheads="1"/>
          </p:cNvPicPr>
          <p:nvPr/>
        </p:nvPicPr>
        <p:blipFill>
          <a:blip r:embed="rId2" cstate="print"/>
          <a:srcRect/>
          <a:stretch>
            <a:fillRect/>
          </a:stretch>
        </p:blipFill>
        <p:spPr bwMode="auto">
          <a:xfrm>
            <a:off x="1042988" y="1341438"/>
            <a:ext cx="5494337" cy="21558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smtClean="0">
                <a:solidFill>
                  <a:schemeClr val="bg1"/>
                </a:solidFill>
              </a:rPr>
              <a:t>Metadata – Reference</a:t>
            </a:r>
          </a:p>
        </p:txBody>
      </p:sp>
      <p:sp>
        <p:nvSpPr>
          <p:cNvPr id="41987" name="Rectangle 3"/>
          <p:cNvSpPr>
            <a:spLocks noGrp="1" noChangeArrowheads="1"/>
          </p:cNvSpPr>
          <p:nvPr>
            <p:ph idx="1"/>
          </p:nvPr>
        </p:nvSpPr>
        <p:spPr>
          <a:xfrm>
            <a:off x="683568" y="3933056"/>
            <a:ext cx="7772400" cy="2233612"/>
          </a:xfrm>
        </p:spPr>
        <p:txBody>
          <a:bodyPr/>
          <a:lstStyle/>
          <a:p>
            <a:r>
              <a:rPr lang="en-GB" sz="2400" dirty="0" smtClean="0">
                <a:solidFill>
                  <a:schemeClr val="bg1"/>
                </a:solidFill>
              </a:rPr>
              <a:t>Reference metadata is held for collections, datasets classifications, dimensions and other entities.</a:t>
            </a:r>
          </a:p>
          <a:p>
            <a:r>
              <a:rPr lang="en-GB" sz="2400" dirty="0" smtClean="0">
                <a:solidFill>
                  <a:schemeClr val="bg1"/>
                </a:solidFill>
              </a:rPr>
              <a:t>The URL is the same as the one which delivers the entity, with the path to resource prefixed by </a:t>
            </a:r>
            <a:r>
              <a:rPr lang="en-GB" sz="2400" dirty="0" smtClean="0">
                <a:solidFill>
                  <a:srgbClr val="CCFFFF"/>
                </a:solidFill>
              </a:rPr>
              <a:t>/metadata</a:t>
            </a:r>
          </a:p>
        </p:txBody>
      </p:sp>
      <p:pic>
        <p:nvPicPr>
          <p:cNvPr id="2050" name="Picture 2"/>
          <p:cNvPicPr>
            <a:picLocks noChangeAspect="1" noChangeArrowheads="1"/>
          </p:cNvPicPr>
          <p:nvPr/>
        </p:nvPicPr>
        <p:blipFill>
          <a:blip r:embed="rId2" cstate="print"/>
          <a:srcRect/>
          <a:stretch>
            <a:fillRect/>
          </a:stretch>
        </p:blipFill>
        <p:spPr bwMode="auto">
          <a:xfrm>
            <a:off x="1043608" y="1340768"/>
            <a:ext cx="5892800" cy="250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smtClean="0">
                <a:solidFill>
                  <a:schemeClr val="bg1"/>
                </a:solidFill>
              </a:rPr>
              <a:t>Metadata – Structural</a:t>
            </a:r>
          </a:p>
        </p:txBody>
      </p:sp>
      <p:sp>
        <p:nvSpPr>
          <p:cNvPr id="43011" name="Rectangle 3"/>
          <p:cNvSpPr>
            <a:spLocks noGrp="1" noChangeArrowheads="1"/>
          </p:cNvSpPr>
          <p:nvPr>
            <p:ph idx="1"/>
          </p:nvPr>
        </p:nvSpPr>
        <p:spPr>
          <a:xfrm>
            <a:off x="684213" y="3716338"/>
            <a:ext cx="7772400" cy="2233612"/>
          </a:xfrm>
        </p:spPr>
        <p:txBody>
          <a:bodyPr/>
          <a:lstStyle/>
          <a:p>
            <a:r>
              <a:rPr lang="en-GB" sz="2400" smtClean="0">
                <a:solidFill>
                  <a:schemeClr val="bg1"/>
                </a:solidFill>
              </a:rPr>
              <a:t>This is the structure of a datasets, known in SDMX terms as the DSD (data structure definition)</a:t>
            </a:r>
          </a:p>
          <a:p>
            <a:r>
              <a:rPr lang="en-GB" sz="2400" smtClean="0">
                <a:solidFill>
                  <a:schemeClr val="bg1"/>
                </a:solidFill>
              </a:rPr>
              <a:t>The entire DSD can be returned in a single response or parts of it e.g. the “Key Family” can be returned individually.</a:t>
            </a:r>
          </a:p>
        </p:txBody>
      </p:sp>
      <p:pic>
        <p:nvPicPr>
          <p:cNvPr id="43012" name="Picture 5"/>
          <p:cNvPicPr>
            <a:picLocks noChangeAspect="1" noChangeArrowheads="1"/>
          </p:cNvPicPr>
          <p:nvPr/>
        </p:nvPicPr>
        <p:blipFill>
          <a:blip r:embed="rId2" cstate="print"/>
          <a:srcRect/>
          <a:stretch>
            <a:fillRect/>
          </a:stretch>
        </p:blipFill>
        <p:spPr bwMode="auto">
          <a:xfrm>
            <a:off x="346075" y="1268413"/>
            <a:ext cx="8547100" cy="23749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smtClean="0">
                <a:solidFill>
                  <a:schemeClr val="bg1"/>
                </a:solidFill>
              </a:rPr>
              <a:t>Data - Slicing</a:t>
            </a:r>
          </a:p>
        </p:txBody>
      </p:sp>
      <p:sp>
        <p:nvSpPr>
          <p:cNvPr id="44035" name="Rectangle 3"/>
          <p:cNvSpPr>
            <a:spLocks noGrp="1" noChangeArrowheads="1"/>
          </p:cNvSpPr>
          <p:nvPr>
            <p:ph idx="1"/>
          </p:nvPr>
        </p:nvSpPr>
        <p:spPr>
          <a:xfrm>
            <a:off x="684213" y="3644900"/>
            <a:ext cx="7772400" cy="2808288"/>
          </a:xfrm>
        </p:spPr>
        <p:txBody>
          <a:bodyPr/>
          <a:lstStyle/>
          <a:p>
            <a:r>
              <a:rPr lang="en-GB" sz="2400" dirty="0" smtClean="0">
                <a:solidFill>
                  <a:schemeClr val="bg1"/>
                </a:solidFill>
              </a:rPr>
              <a:t>Each dataset has a number of dimensions, and each of these has dimension items.</a:t>
            </a:r>
          </a:p>
          <a:p>
            <a:r>
              <a:rPr lang="en-GB" sz="2400" dirty="0" smtClean="0">
                <a:solidFill>
                  <a:schemeClr val="bg1"/>
                </a:solidFill>
              </a:rPr>
              <a:t>To subset the data, name some or all of the dimensions and the items to include e.g. </a:t>
            </a:r>
            <a:r>
              <a:rPr lang="en-GB" sz="2400" dirty="0" smtClean="0">
                <a:solidFill>
                  <a:srgbClr val="CCFFFF"/>
                </a:solidFill>
              </a:rPr>
              <a:t>?dm/sex=</a:t>
            </a:r>
            <a:r>
              <a:rPr lang="en-GB" sz="2400" dirty="0" err="1" smtClean="0">
                <a:solidFill>
                  <a:srgbClr val="CCFFFF"/>
                </a:solidFill>
              </a:rPr>
              <a:t>M&amp;dm/shoesize</a:t>
            </a:r>
            <a:r>
              <a:rPr lang="en-GB" sz="2400" dirty="0" smtClean="0">
                <a:solidFill>
                  <a:srgbClr val="CCFFFF"/>
                </a:solidFill>
              </a:rPr>
              <a:t>=8,9</a:t>
            </a:r>
          </a:p>
          <a:p>
            <a:r>
              <a:rPr lang="en-GB" sz="2400" dirty="0" smtClean="0">
                <a:solidFill>
                  <a:schemeClr val="bg1"/>
                </a:solidFill>
              </a:rPr>
              <a:t>Unlisted dimensions are either returned in full if </a:t>
            </a:r>
            <a:r>
              <a:rPr lang="en-GB" sz="2400" dirty="0" smtClean="0">
                <a:solidFill>
                  <a:srgbClr val="CCFFFF"/>
                </a:solidFill>
              </a:rPr>
              <a:t>?totals=false</a:t>
            </a:r>
            <a:r>
              <a:rPr lang="en-GB" sz="2400" dirty="0" smtClean="0">
                <a:solidFill>
                  <a:schemeClr val="bg1"/>
                </a:solidFill>
              </a:rPr>
              <a:t>, or just the total item if </a:t>
            </a:r>
            <a:r>
              <a:rPr lang="en-GB" sz="2400" dirty="0" smtClean="0">
                <a:solidFill>
                  <a:srgbClr val="CCFFFF"/>
                </a:solidFill>
              </a:rPr>
              <a:t>?totals=true</a:t>
            </a:r>
          </a:p>
        </p:txBody>
      </p:sp>
      <p:pic>
        <p:nvPicPr>
          <p:cNvPr id="44036" name="Picture 5"/>
          <p:cNvPicPr>
            <a:picLocks noChangeAspect="1" noChangeArrowheads="1"/>
          </p:cNvPicPr>
          <p:nvPr/>
        </p:nvPicPr>
        <p:blipFill>
          <a:blip r:embed="rId2" cstate="print"/>
          <a:srcRect/>
          <a:stretch>
            <a:fillRect/>
          </a:stretch>
        </p:blipFill>
        <p:spPr bwMode="auto">
          <a:xfrm>
            <a:off x="1331913" y="1341438"/>
            <a:ext cx="6057900" cy="21463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smtClean="0">
                <a:solidFill>
                  <a:schemeClr val="bg1"/>
                </a:solidFill>
              </a:rPr>
              <a:t>Data - Paging</a:t>
            </a:r>
          </a:p>
        </p:txBody>
      </p:sp>
      <p:sp>
        <p:nvSpPr>
          <p:cNvPr id="45059" name="Rectangle 3"/>
          <p:cNvSpPr>
            <a:spLocks noGrp="1" noChangeArrowheads="1"/>
          </p:cNvSpPr>
          <p:nvPr>
            <p:ph idx="1"/>
          </p:nvPr>
        </p:nvSpPr>
        <p:spPr>
          <a:xfrm>
            <a:off x="684213" y="3716338"/>
            <a:ext cx="7772400" cy="2233612"/>
          </a:xfrm>
        </p:spPr>
        <p:txBody>
          <a:bodyPr/>
          <a:lstStyle/>
          <a:p>
            <a:r>
              <a:rPr lang="en-GB" sz="2400" dirty="0" smtClean="0">
                <a:solidFill>
                  <a:schemeClr val="bg1"/>
                </a:solidFill>
              </a:rPr>
              <a:t>The API has a maximum number of cells internal setting (20000 for XML and 100000 for JSON-Stat) for immediate responses.</a:t>
            </a:r>
          </a:p>
          <a:p>
            <a:r>
              <a:rPr lang="en-GB" sz="2400" dirty="0" smtClean="0">
                <a:solidFill>
                  <a:schemeClr val="bg1"/>
                </a:solidFill>
              </a:rPr>
              <a:t>The parameter </a:t>
            </a:r>
            <a:r>
              <a:rPr lang="en-GB" sz="2400" dirty="0" smtClean="0">
                <a:solidFill>
                  <a:srgbClr val="CCFFFF"/>
                </a:solidFill>
              </a:rPr>
              <a:t>?</a:t>
            </a:r>
            <a:r>
              <a:rPr lang="en-GB" sz="2400" dirty="0" err="1" smtClean="0">
                <a:solidFill>
                  <a:srgbClr val="CCFFFF"/>
                </a:solidFill>
              </a:rPr>
              <a:t>noobs</a:t>
            </a:r>
            <a:r>
              <a:rPr lang="en-GB" sz="2400" dirty="0" smtClean="0">
                <a:solidFill>
                  <a:srgbClr val="CCFFFF"/>
                </a:solidFill>
              </a:rPr>
              <a:t> </a:t>
            </a:r>
            <a:r>
              <a:rPr lang="en-GB" sz="2400" dirty="0" smtClean="0">
                <a:solidFill>
                  <a:schemeClr val="bg1"/>
                </a:solidFill>
              </a:rPr>
              <a:t>can be used to limit the number of observations and </a:t>
            </a:r>
            <a:r>
              <a:rPr lang="en-GB" sz="2400" dirty="0" smtClean="0">
                <a:solidFill>
                  <a:srgbClr val="CCFFFF"/>
                </a:solidFill>
              </a:rPr>
              <a:t>?</a:t>
            </a:r>
            <a:r>
              <a:rPr lang="en-GB" sz="2400" dirty="0" err="1" smtClean="0">
                <a:solidFill>
                  <a:srgbClr val="CCFFFF"/>
                </a:solidFill>
              </a:rPr>
              <a:t>startobs</a:t>
            </a:r>
            <a:r>
              <a:rPr lang="en-GB" sz="2400" dirty="0" smtClean="0">
                <a:solidFill>
                  <a:srgbClr val="CCFFFF"/>
                </a:solidFill>
              </a:rPr>
              <a:t> </a:t>
            </a:r>
            <a:r>
              <a:rPr lang="en-GB" sz="2400" dirty="0" smtClean="0">
                <a:solidFill>
                  <a:schemeClr val="bg1"/>
                </a:solidFill>
              </a:rPr>
              <a:t>to move from one “page” to another.</a:t>
            </a:r>
          </a:p>
        </p:txBody>
      </p:sp>
      <p:pic>
        <p:nvPicPr>
          <p:cNvPr id="45060" name="Picture 5"/>
          <p:cNvPicPr>
            <a:picLocks noChangeAspect="1" noChangeArrowheads="1"/>
          </p:cNvPicPr>
          <p:nvPr/>
        </p:nvPicPr>
        <p:blipFill>
          <a:blip r:embed="rId2" cstate="print"/>
          <a:srcRect/>
          <a:stretch>
            <a:fillRect/>
          </a:stretch>
        </p:blipFill>
        <p:spPr bwMode="auto">
          <a:xfrm>
            <a:off x="1403350" y="1341438"/>
            <a:ext cx="6057900" cy="21463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solidFill>
                  <a:schemeClr val="bg1"/>
                </a:solidFill>
              </a:rPr>
              <a:t>ONS </a:t>
            </a:r>
            <a:r>
              <a:rPr lang="en-GB" dirty="0" err="1" smtClean="0">
                <a:solidFill>
                  <a:schemeClr val="bg1"/>
                </a:solidFill>
              </a:rPr>
              <a:t>OpenAPI</a:t>
            </a:r>
            <a:r>
              <a:rPr lang="en-GB" dirty="0" smtClean="0">
                <a:solidFill>
                  <a:schemeClr val="bg1"/>
                </a:solidFill>
              </a:rPr>
              <a:t> Overview</a:t>
            </a:r>
            <a:endParaRPr lang="en-GB" dirty="0">
              <a:solidFill>
                <a:schemeClr val="bg1"/>
              </a:solidFill>
            </a:endParaRPr>
          </a:p>
        </p:txBody>
      </p:sp>
      <p:sp>
        <p:nvSpPr>
          <p:cNvPr id="3" name="Content Placeholder 2"/>
          <p:cNvSpPr>
            <a:spLocks noGrp="1"/>
          </p:cNvSpPr>
          <p:nvPr>
            <p:ph idx="1"/>
          </p:nvPr>
        </p:nvSpPr>
        <p:spPr>
          <a:xfrm>
            <a:off x="683568" y="1340768"/>
            <a:ext cx="7772400" cy="4572000"/>
          </a:xfrm>
        </p:spPr>
        <p:txBody>
          <a:bodyPr/>
          <a:lstStyle/>
          <a:p>
            <a:pPr marL="0" indent="0">
              <a:buNone/>
            </a:pPr>
            <a:r>
              <a:rPr lang="en-GB" dirty="0" smtClean="0">
                <a:solidFill>
                  <a:schemeClr val="bg1"/>
                </a:solidFill>
              </a:rPr>
              <a:t>The ONS </a:t>
            </a:r>
            <a:r>
              <a:rPr lang="en-GB" dirty="0" err="1" smtClean="0">
                <a:solidFill>
                  <a:schemeClr val="bg1"/>
                </a:solidFill>
              </a:rPr>
              <a:t>OpenAPI</a:t>
            </a:r>
            <a:r>
              <a:rPr lang="en-GB" dirty="0" smtClean="0">
                <a:solidFill>
                  <a:schemeClr val="bg1"/>
                </a:solidFill>
              </a:rPr>
              <a:t> allows you to interact with ONS data programmatically from your own application. </a:t>
            </a:r>
          </a:p>
          <a:p>
            <a:pPr>
              <a:buNone/>
            </a:pPr>
            <a:endParaRPr lang="en-GB" dirty="0" smtClean="0">
              <a:solidFill>
                <a:schemeClr val="bg1"/>
              </a:solidFill>
            </a:endParaRPr>
          </a:p>
          <a:p>
            <a:pPr>
              <a:buNone/>
            </a:pPr>
            <a:r>
              <a:rPr lang="en-GB" dirty="0" smtClean="0">
                <a:solidFill>
                  <a:schemeClr val="bg1"/>
                </a:solidFill>
              </a:rPr>
              <a:t>Using the API you can:</a:t>
            </a:r>
          </a:p>
          <a:p>
            <a:pPr lvl="1">
              <a:buFont typeface="Arial" pitchFamily="34" charset="0"/>
              <a:buChar char="•"/>
            </a:pPr>
            <a:r>
              <a:rPr lang="en-GB" sz="2000" dirty="0" smtClean="0">
                <a:solidFill>
                  <a:schemeClr val="bg1"/>
                </a:solidFill>
              </a:rPr>
              <a:t>Request complete datasets to be downloaded into your own system</a:t>
            </a:r>
          </a:p>
          <a:p>
            <a:pPr lvl="1">
              <a:buFont typeface="Arial" pitchFamily="34" charset="0"/>
              <a:buChar char="•"/>
            </a:pPr>
            <a:r>
              <a:rPr lang="en-GB" sz="2000" dirty="0" smtClean="0">
                <a:solidFill>
                  <a:schemeClr val="bg1"/>
                </a:solidFill>
              </a:rPr>
              <a:t>Request specific sets of data items</a:t>
            </a:r>
          </a:p>
          <a:p>
            <a:pPr lvl="1">
              <a:buFont typeface="Arial" pitchFamily="34" charset="0"/>
              <a:buChar char="•"/>
            </a:pPr>
            <a:r>
              <a:rPr lang="en-GB" sz="2000" dirty="0" smtClean="0">
                <a:solidFill>
                  <a:schemeClr val="bg1"/>
                </a:solidFill>
              </a:rPr>
              <a:t>Request data to use in real-time, or to store for later</a:t>
            </a:r>
          </a:p>
          <a:p>
            <a:pPr lvl="1">
              <a:buFont typeface="Arial" pitchFamily="34" charset="0"/>
              <a:buChar char="•"/>
            </a:pPr>
            <a:r>
              <a:rPr lang="en-GB" sz="2000" dirty="0" smtClean="0">
                <a:solidFill>
                  <a:schemeClr val="bg1"/>
                </a:solidFill>
              </a:rPr>
              <a:t>Discover the data available and geographical areas that are available</a:t>
            </a:r>
          </a:p>
          <a:p>
            <a:pPr lvl="1">
              <a:buFont typeface="Arial" pitchFamily="34" charset="0"/>
              <a:buChar char="•"/>
            </a:pPr>
            <a:r>
              <a:rPr lang="en-GB" sz="2000" dirty="0" smtClean="0">
                <a:solidFill>
                  <a:schemeClr val="bg1"/>
                </a:solidFill>
              </a:rPr>
              <a:t>Create something new and exciting!</a:t>
            </a:r>
          </a:p>
          <a:p>
            <a:endParaRPr lang="en-GB" dirty="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smtClean="0">
                <a:solidFill>
                  <a:schemeClr val="bg1"/>
                </a:solidFill>
              </a:rPr>
              <a:t>Data - Downloads</a:t>
            </a:r>
          </a:p>
        </p:txBody>
      </p:sp>
      <p:sp>
        <p:nvSpPr>
          <p:cNvPr id="46083" name="Rectangle 3"/>
          <p:cNvSpPr>
            <a:spLocks noGrp="1" noChangeArrowheads="1"/>
          </p:cNvSpPr>
          <p:nvPr>
            <p:ph idx="1"/>
          </p:nvPr>
        </p:nvSpPr>
        <p:spPr>
          <a:xfrm>
            <a:off x="683568" y="3501008"/>
            <a:ext cx="7772400" cy="2880320"/>
          </a:xfrm>
        </p:spPr>
        <p:txBody>
          <a:bodyPr/>
          <a:lstStyle/>
          <a:p>
            <a:r>
              <a:rPr lang="en-GB" sz="2400" dirty="0" smtClean="0">
                <a:solidFill>
                  <a:schemeClr val="bg1"/>
                </a:solidFill>
              </a:rPr>
              <a:t>Full datasets are available as pre-canned downloads from the Data Explorer</a:t>
            </a:r>
          </a:p>
          <a:p>
            <a:r>
              <a:rPr lang="en-GB" sz="2400" dirty="0" smtClean="0">
                <a:solidFill>
                  <a:schemeClr val="bg1"/>
                </a:solidFill>
              </a:rPr>
              <a:t>Large slices can be requested as zip file using the </a:t>
            </a:r>
            <a:r>
              <a:rPr lang="en-GB" sz="2400" dirty="0" smtClean="0">
                <a:solidFill>
                  <a:srgbClr val="CCFFFF"/>
                </a:solidFill>
              </a:rPr>
              <a:t>/</a:t>
            </a:r>
            <a:r>
              <a:rPr lang="en-GB" sz="2400" dirty="0" err="1" smtClean="0">
                <a:solidFill>
                  <a:srgbClr val="CCFFFF"/>
                </a:solidFill>
              </a:rPr>
              <a:t>dwn</a:t>
            </a:r>
            <a:r>
              <a:rPr lang="en-GB" sz="2400" dirty="0" smtClean="0">
                <a:solidFill>
                  <a:srgbClr val="CCFFFF"/>
                </a:solidFill>
              </a:rPr>
              <a:t> </a:t>
            </a:r>
            <a:r>
              <a:rPr lang="en-GB" sz="2400" dirty="0" smtClean="0">
                <a:solidFill>
                  <a:schemeClr val="bg1"/>
                </a:solidFill>
              </a:rPr>
              <a:t>representation. In this case  the URI of the dynamically generated zip will be returned.</a:t>
            </a:r>
          </a:p>
          <a:p>
            <a:r>
              <a:rPr lang="en-GB" sz="2400" dirty="0" smtClean="0">
                <a:solidFill>
                  <a:schemeClr val="bg1"/>
                </a:solidFill>
              </a:rPr>
              <a:t>The download cell limit is higher than the direct one, but if exceeded the full dataset will be offered.</a:t>
            </a:r>
          </a:p>
        </p:txBody>
      </p:sp>
      <p:pic>
        <p:nvPicPr>
          <p:cNvPr id="3074" name="Picture 2"/>
          <p:cNvPicPr>
            <a:picLocks noChangeAspect="1" noChangeArrowheads="1"/>
          </p:cNvPicPr>
          <p:nvPr/>
        </p:nvPicPr>
        <p:blipFill>
          <a:blip r:embed="rId2" cstate="print"/>
          <a:srcRect/>
          <a:stretch>
            <a:fillRect/>
          </a:stretch>
        </p:blipFill>
        <p:spPr bwMode="auto">
          <a:xfrm>
            <a:off x="899592" y="1844824"/>
            <a:ext cx="7620000" cy="1190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smtClean="0">
                <a:solidFill>
                  <a:schemeClr val="bg1"/>
                </a:solidFill>
              </a:rPr>
              <a:t>Data - Other</a:t>
            </a:r>
          </a:p>
        </p:txBody>
      </p:sp>
      <p:sp>
        <p:nvSpPr>
          <p:cNvPr id="47107" name="Rectangle 3"/>
          <p:cNvSpPr>
            <a:spLocks noGrp="1" noChangeArrowheads="1"/>
          </p:cNvSpPr>
          <p:nvPr>
            <p:ph idx="1"/>
          </p:nvPr>
        </p:nvSpPr>
        <p:spPr>
          <a:xfrm>
            <a:off x="611560" y="1844824"/>
            <a:ext cx="6624736" cy="4392488"/>
          </a:xfrm>
        </p:spPr>
        <p:txBody>
          <a:bodyPr/>
          <a:lstStyle/>
          <a:p>
            <a:r>
              <a:rPr lang="en-GB" sz="2400" dirty="0" smtClean="0">
                <a:solidFill>
                  <a:schemeClr val="bg1"/>
                </a:solidFill>
              </a:rPr>
              <a:t>The API is bilingual, most textual content is available in English and Welsh</a:t>
            </a:r>
          </a:p>
          <a:p>
            <a:r>
              <a:rPr lang="en-GB" sz="2400" dirty="0" smtClean="0">
                <a:solidFill>
                  <a:schemeClr val="bg1"/>
                </a:solidFill>
              </a:rPr>
              <a:t>Some datasets are segmented, each segment containing a different combination of cross-tabulated variables. E.g. Segment 1 = Area x Age x Sex and Segment 2 = Area x Age x Religion</a:t>
            </a:r>
          </a:p>
          <a:p>
            <a:r>
              <a:rPr lang="en-GB" sz="2400" dirty="0" smtClean="0">
                <a:solidFill>
                  <a:schemeClr val="bg1"/>
                </a:solidFill>
              </a:rPr>
              <a:t>Presentation information (axis and display order) is held for each dimension in a dataset, but is only a “serving suggestion”.</a:t>
            </a:r>
          </a:p>
        </p:txBody>
      </p:sp>
      <p:pic>
        <p:nvPicPr>
          <p:cNvPr id="47108" name="Picture 2" descr="http://t1.gstatic.com/images?q=tbn:ANd9GcQKYB5aRbmWjLqbt3bjGxE7bdFiQ0uifWWNu4ynsFM1gDZoXDLJ&amp;t=1"/>
          <p:cNvPicPr>
            <a:picLocks noChangeAspect="1" noChangeArrowheads="1"/>
          </p:cNvPicPr>
          <p:nvPr/>
        </p:nvPicPr>
        <p:blipFill>
          <a:blip r:embed="rId2" cstate="print"/>
          <a:srcRect/>
          <a:stretch>
            <a:fillRect/>
          </a:stretch>
        </p:blipFill>
        <p:spPr bwMode="auto">
          <a:xfrm>
            <a:off x="7236296" y="1916832"/>
            <a:ext cx="1320147" cy="792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dirty="0" smtClean="0">
                <a:solidFill>
                  <a:schemeClr val="bg1"/>
                </a:solidFill>
              </a:rPr>
              <a:t>New In July 2015 Release</a:t>
            </a:r>
          </a:p>
        </p:txBody>
      </p:sp>
      <p:sp>
        <p:nvSpPr>
          <p:cNvPr id="36867" name="Rectangle 3"/>
          <p:cNvSpPr>
            <a:spLocks noGrp="1" noChangeArrowheads="1"/>
          </p:cNvSpPr>
          <p:nvPr>
            <p:ph idx="1"/>
          </p:nvPr>
        </p:nvSpPr>
        <p:spPr>
          <a:xfrm>
            <a:off x="685800" y="3357563"/>
            <a:ext cx="7772400" cy="2738437"/>
          </a:xfrm>
        </p:spPr>
        <p:txBody>
          <a:bodyPr/>
          <a:lstStyle/>
          <a:p>
            <a:r>
              <a:rPr lang="en-GB" sz="2400" dirty="0" smtClean="0">
                <a:solidFill>
                  <a:schemeClr val="bg1"/>
                </a:solidFill>
              </a:rPr>
              <a:t>JSON-Stat URLs can now be auto-generated from the Data Explorer</a:t>
            </a:r>
          </a:p>
          <a:p>
            <a:r>
              <a:rPr lang="en-GB" sz="2400" dirty="0" smtClean="0">
                <a:solidFill>
                  <a:schemeClr val="bg1"/>
                </a:solidFill>
              </a:rPr>
              <a:t>Higher cell limits for most queries</a:t>
            </a:r>
          </a:p>
          <a:p>
            <a:r>
              <a:rPr lang="en-GB" sz="2400" dirty="0" smtClean="0">
                <a:solidFill>
                  <a:schemeClr val="bg1"/>
                </a:solidFill>
              </a:rPr>
              <a:t>Geographic queries can no longer inadvertently request huge numbers of items.</a:t>
            </a:r>
          </a:p>
          <a:p>
            <a:r>
              <a:rPr lang="en-GB" sz="2400" dirty="0" smtClean="0">
                <a:solidFill>
                  <a:schemeClr val="bg1"/>
                </a:solidFill>
              </a:rPr>
              <a:t>AJAX Helper application</a:t>
            </a:r>
          </a:p>
        </p:txBody>
      </p:sp>
      <p:pic>
        <p:nvPicPr>
          <p:cNvPr id="36868" name="Picture 2"/>
          <p:cNvPicPr>
            <a:picLocks noChangeAspect="1" noChangeArrowheads="1"/>
          </p:cNvPicPr>
          <p:nvPr/>
        </p:nvPicPr>
        <p:blipFill>
          <a:blip r:embed="rId2" cstate="print"/>
          <a:srcRect/>
          <a:stretch>
            <a:fillRect/>
          </a:stretch>
        </p:blipFill>
        <p:spPr bwMode="auto">
          <a:xfrm>
            <a:off x="1476375" y="1773238"/>
            <a:ext cx="1600200" cy="9271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smtClean="0">
                <a:solidFill>
                  <a:schemeClr val="bg1"/>
                </a:solidFill>
              </a:rPr>
              <a:t>Delivery Exercise</a:t>
            </a:r>
          </a:p>
        </p:txBody>
      </p:sp>
      <p:sp>
        <p:nvSpPr>
          <p:cNvPr id="48131" name="Rectangle 3"/>
          <p:cNvSpPr>
            <a:spLocks noGrp="1" noChangeArrowheads="1"/>
          </p:cNvSpPr>
          <p:nvPr>
            <p:ph idx="1"/>
          </p:nvPr>
        </p:nvSpPr>
        <p:spPr>
          <a:xfrm>
            <a:off x="684213" y="1412875"/>
            <a:ext cx="7772400" cy="4968875"/>
          </a:xfrm>
        </p:spPr>
        <p:txBody>
          <a:bodyPr/>
          <a:lstStyle/>
          <a:p>
            <a:pPr marL="457200" indent="-457200">
              <a:buFontTx/>
              <a:buAutoNum type="arabicPeriod"/>
            </a:pPr>
            <a:r>
              <a:rPr lang="en-GB" sz="2400" smtClean="0">
                <a:solidFill>
                  <a:schemeClr val="bg1"/>
                </a:solidFill>
              </a:rPr>
              <a:t>Display the details of the dataset you discovered earlier</a:t>
            </a:r>
          </a:p>
          <a:p>
            <a:pPr marL="457200" indent="-457200">
              <a:buFontTx/>
              <a:buAutoNum type="arabicPeriod"/>
            </a:pPr>
            <a:r>
              <a:rPr lang="en-GB" sz="2400" smtClean="0">
                <a:solidFill>
                  <a:schemeClr val="bg1"/>
                </a:solidFill>
              </a:rPr>
              <a:t>Display the dataset itself (remove the word </a:t>
            </a:r>
            <a:r>
              <a:rPr lang="en-GB" sz="2400" smtClean="0">
                <a:solidFill>
                  <a:srgbClr val="CCFFFF"/>
                </a:solidFill>
              </a:rPr>
              <a:t>details</a:t>
            </a:r>
            <a:r>
              <a:rPr lang="en-GB" sz="2400" smtClean="0">
                <a:solidFill>
                  <a:schemeClr val="bg1"/>
                </a:solidFill>
              </a:rPr>
              <a:t>)</a:t>
            </a:r>
          </a:p>
          <a:p>
            <a:pPr marL="457200" indent="-457200">
              <a:buFontTx/>
              <a:buAutoNum type="arabicPeriod"/>
            </a:pPr>
            <a:r>
              <a:rPr lang="en-GB" sz="2400" smtClean="0">
                <a:solidFill>
                  <a:schemeClr val="bg1"/>
                </a:solidFill>
              </a:rPr>
              <a:t>Display the reference metadata for that dataset (add the word </a:t>
            </a:r>
            <a:r>
              <a:rPr lang="en-GB" sz="2400" smtClean="0">
                <a:solidFill>
                  <a:srgbClr val="CCFFFF"/>
                </a:solidFill>
              </a:rPr>
              <a:t>metadata</a:t>
            </a:r>
            <a:r>
              <a:rPr lang="en-GB" sz="2400" smtClean="0">
                <a:solidFill>
                  <a:schemeClr val="bg1"/>
                </a:solidFill>
              </a:rPr>
              <a:t> between data and dataset)</a:t>
            </a:r>
          </a:p>
          <a:p>
            <a:pPr marL="457200" indent="-457200">
              <a:buFontTx/>
              <a:buAutoNum type="arabicPeriod"/>
            </a:pPr>
            <a:r>
              <a:rPr lang="en-GB" sz="2400" smtClean="0">
                <a:solidFill>
                  <a:schemeClr val="bg1"/>
                </a:solidFill>
              </a:rPr>
              <a:t>Display the structural metadata (add the word </a:t>
            </a:r>
            <a:r>
              <a:rPr lang="en-GB" sz="2400" smtClean="0">
                <a:solidFill>
                  <a:srgbClr val="CCFFFF"/>
                </a:solidFill>
              </a:rPr>
              <a:t>dsd</a:t>
            </a:r>
            <a:r>
              <a:rPr lang="en-GB" sz="2400" smtClean="0">
                <a:solidFill>
                  <a:schemeClr val="bg1"/>
                </a:solidFill>
              </a:rPr>
              <a:t>)</a:t>
            </a:r>
          </a:p>
          <a:p>
            <a:pPr marL="457200" indent="-457200">
              <a:buFontTx/>
              <a:buAutoNum type="arabicPeriod"/>
            </a:pPr>
            <a:r>
              <a:rPr lang="en-GB" sz="2400" smtClean="0">
                <a:solidFill>
                  <a:schemeClr val="bg1"/>
                </a:solidFill>
              </a:rPr>
              <a:t>Display the cells only (replace </a:t>
            </a:r>
            <a:r>
              <a:rPr lang="en-GB" sz="2400" smtClean="0">
                <a:solidFill>
                  <a:srgbClr val="CCFFFF"/>
                </a:solidFill>
              </a:rPr>
              <a:t>dsd</a:t>
            </a:r>
            <a:r>
              <a:rPr lang="en-GB" sz="2400" smtClean="0">
                <a:solidFill>
                  <a:schemeClr val="bg1"/>
                </a:solidFill>
              </a:rPr>
              <a:t> with </a:t>
            </a:r>
            <a:r>
              <a:rPr lang="en-GB" sz="2400" smtClean="0">
                <a:solidFill>
                  <a:srgbClr val="CCFFFF"/>
                </a:solidFill>
              </a:rPr>
              <a:t>set</a:t>
            </a:r>
            <a:r>
              <a:rPr lang="en-GB" sz="2400" smtClean="0">
                <a:solidFill>
                  <a:schemeClr val="bg1"/>
                </a:solidFill>
              </a:rPr>
              <a:t>)</a:t>
            </a:r>
          </a:p>
          <a:p>
            <a:pPr marL="457200" indent="-457200">
              <a:buFontTx/>
              <a:buAutoNum type="arabicPeriod"/>
            </a:pPr>
            <a:r>
              <a:rPr lang="en-GB" sz="2400" smtClean="0">
                <a:solidFill>
                  <a:schemeClr val="bg1"/>
                </a:solidFill>
              </a:rPr>
              <a:t>Choose a subset of items for one of the dimensions and apply this to the cells using the </a:t>
            </a:r>
            <a:r>
              <a:rPr lang="en-GB" sz="2400" smtClean="0">
                <a:solidFill>
                  <a:srgbClr val="CCFFFF"/>
                </a:solidFill>
              </a:rPr>
              <a:t>?dm </a:t>
            </a:r>
            <a:r>
              <a:rPr lang="en-GB" sz="2400" smtClean="0">
                <a:solidFill>
                  <a:schemeClr val="bg1"/>
                </a:solidFill>
              </a:rPr>
              <a:t>parameter</a:t>
            </a:r>
          </a:p>
          <a:p>
            <a:pPr marL="457200" indent="-457200">
              <a:buFontTx/>
              <a:buAutoNum type="arabicPeriod"/>
            </a:pPr>
            <a:r>
              <a:rPr lang="en-GB" sz="2400" smtClean="0">
                <a:solidFill>
                  <a:schemeClr val="bg1"/>
                </a:solidFill>
              </a:rPr>
              <a:t>Limit the number of observations using </a:t>
            </a:r>
            <a:r>
              <a:rPr lang="en-GB" sz="2400" smtClean="0">
                <a:solidFill>
                  <a:srgbClr val="CCFFFF"/>
                </a:solidFill>
              </a:rPr>
              <a:t>?noobs</a:t>
            </a:r>
          </a:p>
          <a:p>
            <a:pPr marL="457200" indent="-457200">
              <a:buFontTx/>
              <a:buAutoNum type="arabicPeriod"/>
            </a:pPr>
            <a:r>
              <a:rPr lang="en-GB" sz="2400" smtClean="0">
                <a:solidFill>
                  <a:schemeClr val="bg1"/>
                </a:solidFill>
              </a:rPr>
              <a:t>Get a download url for the slice using the </a:t>
            </a:r>
            <a:r>
              <a:rPr lang="en-GB" sz="2400" smtClean="0">
                <a:solidFill>
                  <a:srgbClr val="CCFFFF"/>
                </a:solidFill>
              </a:rPr>
              <a:t>.xml/dwn </a:t>
            </a:r>
            <a:r>
              <a:rPr lang="en-GB" sz="2400" smtClean="0">
                <a:solidFill>
                  <a:schemeClr val="bg1"/>
                </a:solidFill>
              </a:rPr>
              <a:t>representation</a:t>
            </a:r>
          </a:p>
          <a:p>
            <a:pPr marL="457200" indent="-457200">
              <a:buFontTx/>
              <a:buNone/>
            </a:pPr>
            <a:endParaRPr lang="en-GB" smtClean="0">
              <a:solidFill>
                <a:schemeClr val="bg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smtClean="0">
                <a:solidFill>
                  <a:schemeClr val="bg1"/>
                </a:solidFill>
              </a:rPr>
              <a:t>Delivery Exercise - Answers</a:t>
            </a:r>
          </a:p>
        </p:txBody>
      </p:sp>
      <p:sp>
        <p:nvSpPr>
          <p:cNvPr id="49155" name="Rectangle 3"/>
          <p:cNvSpPr>
            <a:spLocks noGrp="1" noChangeArrowheads="1"/>
          </p:cNvSpPr>
          <p:nvPr>
            <p:ph idx="1"/>
          </p:nvPr>
        </p:nvSpPr>
        <p:spPr>
          <a:xfrm>
            <a:off x="684213" y="1412875"/>
            <a:ext cx="7772400" cy="4968875"/>
          </a:xfrm>
        </p:spPr>
        <p:txBody>
          <a:bodyPr/>
          <a:lstStyle/>
          <a:p>
            <a:pPr marL="457200" indent="-457200">
              <a:buFontTx/>
              <a:buAutoNum type="arabicPeriod"/>
            </a:pPr>
            <a:r>
              <a:rPr lang="en-GB" sz="1800" dirty="0" smtClean="0">
                <a:solidFill>
                  <a:schemeClr val="bg1"/>
                </a:solidFill>
                <a:hlinkClick r:id="rId2"/>
              </a:rPr>
              <a:t>datasetdetails/QS105EW.xml?context=</a:t>
            </a:r>
            <a:r>
              <a:rPr lang="en-GB" sz="1800" dirty="0" err="1" smtClean="0">
                <a:solidFill>
                  <a:schemeClr val="bg1"/>
                </a:solidFill>
                <a:hlinkClick r:id="rId2"/>
              </a:rPr>
              <a:t>Census&amp;geog</a:t>
            </a:r>
            <a:r>
              <a:rPr lang="en-GB" sz="1800" dirty="0" smtClean="0">
                <a:solidFill>
                  <a:schemeClr val="bg1"/>
                </a:solidFill>
                <a:hlinkClick r:id="rId2"/>
              </a:rPr>
              <a:t>=2011WARDH</a:t>
            </a:r>
            <a:endParaRPr lang="en-GB" sz="1800" dirty="0" smtClean="0">
              <a:solidFill>
                <a:schemeClr val="bg1"/>
              </a:solidFill>
            </a:endParaRPr>
          </a:p>
          <a:p>
            <a:pPr marL="457200" indent="-457200">
              <a:buFontTx/>
              <a:buAutoNum type="arabicPeriod"/>
            </a:pPr>
            <a:r>
              <a:rPr lang="en-GB" sz="1800" dirty="0" smtClean="0">
                <a:solidFill>
                  <a:schemeClr val="bg1"/>
                </a:solidFill>
                <a:hlinkClick r:id="rId3"/>
              </a:rPr>
              <a:t>dataset/QS105EW.xml?context=</a:t>
            </a:r>
            <a:r>
              <a:rPr lang="en-GB" sz="1800" dirty="0" err="1" smtClean="0">
                <a:solidFill>
                  <a:schemeClr val="bg1"/>
                </a:solidFill>
                <a:hlinkClick r:id="rId3"/>
              </a:rPr>
              <a:t>Census&amp;geog</a:t>
            </a:r>
            <a:r>
              <a:rPr lang="en-GB" sz="1800" dirty="0" smtClean="0">
                <a:solidFill>
                  <a:schemeClr val="bg1"/>
                </a:solidFill>
                <a:hlinkClick r:id="rId3"/>
              </a:rPr>
              <a:t>=2011WARDH</a:t>
            </a:r>
            <a:endParaRPr lang="en-GB" sz="1800" dirty="0" smtClean="0">
              <a:solidFill>
                <a:schemeClr val="bg1"/>
              </a:solidFill>
            </a:endParaRPr>
          </a:p>
          <a:p>
            <a:pPr marL="457200" indent="-457200">
              <a:buFontTx/>
              <a:buAutoNum type="arabicPeriod"/>
            </a:pPr>
            <a:r>
              <a:rPr lang="en-GB" sz="1800" dirty="0" smtClean="0">
                <a:solidFill>
                  <a:schemeClr val="bg1"/>
                </a:solidFill>
                <a:hlinkClick r:id="rId4"/>
              </a:rPr>
              <a:t>metadata/dataset/QS105EW.xml?context=</a:t>
            </a:r>
            <a:r>
              <a:rPr lang="en-GB" sz="1800" dirty="0" err="1" smtClean="0">
                <a:solidFill>
                  <a:schemeClr val="bg1"/>
                </a:solidFill>
                <a:hlinkClick r:id="rId4"/>
              </a:rPr>
              <a:t>Census&amp;geog</a:t>
            </a:r>
            <a:r>
              <a:rPr lang="en-GB" sz="1800" dirty="0" smtClean="0">
                <a:solidFill>
                  <a:schemeClr val="bg1"/>
                </a:solidFill>
                <a:hlinkClick r:id="rId4"/>
              </a:rPr>
              <a:t>=2011WARDH</a:t>
            </a:r>
            <a:endParaRPr lang="en-GB" sz="1800" dirty="0" smtClean="0">
              <a:solidFill>
                <a:schemeClr val="bg1"/>
              </a:solidFill>
            </a:endParaRPr>
          </a:p>
          <a:p>
            <a:pPr marL="457200" indent="-457200">
              <a:buFontTx/>
              <a:buAutoNum type="arabicPeriod"/>
            </a:pPr>
            <a:r>
              <a:rPr lang="en-GB" sz="1800" dirty="0" smtClean="0">
                <a:solidFill>
                  <a:schemeClr val="bg1"/>
                </a:solidFill>
                <a:hlinkClick r:id="rId5"/>
              </a:rPr>
              <a:t>dataset/dsd/QS105EW.xml?context=</a:t>
            </a:r>
            <a:r>
              <a:rPr lang="en-GB" sz="1800" dirty="0" err="1" smtClean="0">
                <a:solidFill>
                  <a:schemeClr val="bg1"/>
                </a:solidFill>
                <a:hlinkClick r:id="rId5"/>
              </a:rPr>
              <a:t>Census&amp;geog</a:t>
            </a:r>
            <a:r>
              <a:rPr lang="en-GB" sz="1800" dirty="0" smtClean="0">
                <a:solidFill>
                  <a:schemeClr val="bg1"/>
                </a:solidFill>
                <a:hlinkClick r:id="rId5"/>
              </a:rPr>
              <a:t>=2011WARDH</a:t>
            </a:r>
            <a:endParaRPr lang="en-GB" sz="1800" dirty="0" smtClean="0">
              <a:solidFill>
                <a:schemeClr val="bg1"/>
              </a:solidFill>
            </a:endParaRPr>
          </a:p>
          <a:p>
            <a:pPr marL="457200" indent="-457200">
              <a:buFontTx/>
              <a:buAutoNum type="arabicPeriod"/>
            </a:pPr>
            <a:r>
              <a:rPr lang="en-GB" sz="1800" dirty="0" smtClean="0">
                <a:solidFill>
                  <a:schemeClr val="bg1"/>
                </a:solidFill>
                <a:hlinkClick r:id="rId6"/>
              </a:rPr>
              <a:t>dataset/QS105EW/set.xml?context=</a:t>
            </a:r>
            <a:r>
              <a:rPr lang="en-GB" sz="1800" dirty="0" err="1" smtClean="0">
                <a:solidFill>
                  <a:schemeClr val="bg1"/>
                </a:solidFill>
                <a:hlinkClick r:id="rId6"/>
              </a:rPr>
              <a:t>Census&amp;geog</a:t>
            </a:r>
            <a:r>
              <a:rPr lang="en-GB" sz="1800" dirty="0" smtClean="0">
                <a:solidFill>
                  <a:schemeClr val="bg1"/>
                </a:solidFill>
                <a:hlinkClick r:id="rId6"/>
              </a:rPr>
              <a:t>=2011WARDH</a:t>
            </a:r>
            <a:endParaRPr lang="en-GB" sz="1800" dirty="0" smtClean="0">
              <a:solidFill>
                <a:schemeClr val="bg1"/>
              </a:solidFill>
            </a:endParaRPr>
          </a:p>
          <a:p>
            <a:pPr marL="457200" indent="-457200">
              <a:buFontTx/>
              <a:buAutoNum type="arabicPeriod"/>
            </a:pPr>
            <a:r>
              <a:rPr lang="en-GB" sz="1800" dirty="0" smtClean="0">
                <a:solidFill>
                  <a:schemeClr val="bg1"/>
                </a:solidFill>
                <a:hlinkClick r:id="rId7"/>
              </a:rPr>
              <a:t>dataset/QS105EW.set.xml?context=</a:t>
            </a:r>
            <a:r>
              <a:rPr lang="en-GB" sz="1800" dirty="0" err="1" smtClean="0">
                <a:solidFill>
                  <a:schemeClr val="bg1"/>
                </a:solidFill>
                <a:hlinkClick r:id="rId7"/>
              </a:rPr>
              <a:t>Census&amp;geog</a:t>
            </a:r>
            <a:r>
              <a:rPr lang="en-GB" sz="1800" dirty="0" smtClean="0">
                <a:solidFill>
                  <a:schemeClr val="bg1"/>
                </a:solidFill>
                <a:hlinkClick r:id="rId7"/>
              </a:rPr>
              <a:t>=2011WARDH&amp;dm/2011WARDH=E05008002 </a:t>
            </a:r>
            <a:endParaRPr lang="en-GB" sz="1800" dirty="0" smtClean="0">
              <a:solidFill>
                <a:schemeClr val="bg1"/>
              </a:solidFill>
            </a:endParaRPr>
          </a:p>
          <a:p>
            <a:pPr marL="457200" indent="-457200">
              <a:buFontTx/>
              <a:buAutoNum type="arabicPeriod"/>
            </a:pPr>
            <a:r>
              <a:rPr lang="en-GB" sz="1800" dirty="0" smtClean="0">
                <a:solidFill>
                  <a:schemeClr val="bg1"/>
                </a:solidFill>
                <a:hlinkClick r:id="rId8"/>
              </a:rPr>
              <a:t>dataset/QS105EW/set.xml?context=</a:t>
            </a:r>
            <a:r>
              <a:rPr lang="en-GB" sz="1800" dirty="0" err="1" smtClean="0">
                <a:solidFill>
                  <a:schemeClr val="bg1"/>
                </a:solidFill>
                <a:hlinkClick r:id="rId8"/>
              </a:rPr>
              <a:t>Census&amp;geog</a:t>
            </a:r>
            <a:r>
              <a:rPr lang="en-GB" sz="1800" dirty="0" smtClean="0">
                <a:solidFill>
                  <a:schemeClr val="bg1"/>
                </a:solidFill>
                <a:hlinkClick r:id="rId8"/>
              </a:rPr>
              <a:t>=2011WARDH&amp;noobs=100</a:t>
            </a:r>
            <a:endParaRPr lang="en-GB" sz="1800" dirty="0" smtClean="0">
              <a:solidFill>
                <a:srgbClr val="CCFFFF"/>
              </a:solidFill>
            </a:endParaRPr>
          </a:p>
          <a:p>
            <a:pPr marL="457200" indent="-457200">
              <a:buFontTx/>
              <a:buAutoNum type="arabicPeriod"/>
            </a:pPr>
            <a:r>
              <a:rPr lang="en-GB" sz="1800" dirty="0" smtClean="0">
                <a:solidFill>
                  <a:schemeClr val="bg1"/>
                </a:solidFill>
                <a:hlinkClick r:id="rId9"/>
              </a:rPr>
              <a:t>dataset/QS105EW/dwn.xml?context=</a:t>
            </a:r>
            <a:r>
              <a:rPr lang="en-GB" sz="1800" dirty="0" err="1" smtClean="0">
                <a:solidFill>
                  <a:schemeClr val="bg1"/>
                </a:solidFill>
                <a:hlinkClick r:id="rId9"/>
              </a:rPr>
              <a:t>Census&amp;geog</a:t>
            </a:r>
            <a:r>
              <a:rPr lang="en-GB" sz="1800" dirty="0" smtClean="0">
                <a:solidFill>
                  <a:schemeClr val="bg1"/>
                </a:solidFill>
                <a:hlinkClick r:id="rId9"/>
              </a:rPr>
              <a:t>=2011WARDH&amp;dm/2011WARDH=E05008002</a:t>
            </a:r>
            <a:r>
              <a:rPr lang="en-GB" sz="1800" dirty="0" smtClean="0">
                <a:solidFill>
                  <a:srgbClr val="CCFFFF"/>
                </a:solidFill>
              </a:rPr>
              <a:t> </a:t>
            </a:r>
            <a:endParaRPr lang="en-GB" sz="1800" dirty="0" smtClean="0">
              <a:solidFill>
                <a:schemeClr val="bg1"/>
              </a:solidFill>
            </a:endParaRPr>
          </a:p>
          <a:p>
            <a:pPr marL="457200" indent="-457200">
              <a:buFontTx/>
              <a:buNone/>
            </a:pPr>
            <a:endParaRPr lang="en-GB" dirty="0" smtClean="0">
              <a:solidFill>
                <a:schemeClr val="bg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smtClean="0">
                <a:solidFill>
                  <a:schemeClr val="bg1"/>
                </a:solidFill>
              </a:rPr>
              <a:t>6. Response Codes</a:t>
            </a:r>
          </a:p>
        </p:txBody>
      </p:sp>
      <p:sp>
        <p:nvSpPr>
          <p:cNvPr id="50179" name="Rectangle 3"/>
          <p:cNvSpPr>
            <a:spLocks noGrp="1" noChangeArrowheads="1"/>
          </p:cNvSpPr>
          <p:nvPr>
            <p:ph idx="1"/>
          </p:nvPr>
        </p:nvSpPr>
        <p:spPr>
          <a:xfrm>
            <a:off x="683568" y="1340768"/>
            <a:ext cx="7772400" cy="4572000"/>
          </a:xfrm>
        </p:spPr>
        <p:txBody>
          <a:bodyPr/>
          <a:lstStyle/>
          <a:p>
            <a:r>
              <a:rPr lang="en-GB" sz="2400" dirty="0" smtClean="0">
                <a:solidFill>
                  <a:schemeClr val="bg1"/>
                </a:solidFill>
              </a:rPr>
              <a:t>500 - internal server error (unexpected)</a:t>
            </a:r>
          </a:p>
          <a:p>
            <a:r>
              <a:rPr lang="en-GB" sz="2400" dirty="0" smtClean="0">
                <a:solidFill>
                  <a:schemeClr val="bg1"/>
                </a:solidFill>
              </a:rPr>
              <a:t>407 - proxy authentication required </a:t>
            </a:r>
          </a:p>
          <a:p>
            <a:r>
              <a:rPr lang="en-GB" sz="2400" dirty="0" smtClean="0">
                <a:solidFill>
                  <a:schemeClr val="bg1"/>
                </a:solidFill>
              </a:rPr>
              <a:t>406 - not acceptable (usually an incorrect accept header)</a:t>
            </a:r>
          </a:p>
          <a:p>
            <a:r>
              <a:rPr lang="en-GB" sz="2400" dirty="0" smtClean="0">
                <a:solidFill>
                  <a:schemeClr val="bg1"/>
                </a:solidFill>
              </a:rPr>
              <a:t>404 - not found (could be misspelling or dataset id not found on database)</a:t>
            </a:r>
          </a:p>
          <a:p>
            <a:r>
              <a:rPr lang="en-GB" sz="2400" dirty="0" smtClean="0">
                <a:solidFill>
                  <a:schemeClr val="bg1"/>
                </a:solidFill>
              </a:rPr>
              <a:t>400 – Bad Request (usually a syntax error)</a:t>
            </a:r>
          </a:p>
          <a:p>
            <a:r>
              <a:rPr lang="en-GB" sz="2400" dirty="0" smtClean="0">
                <a:solidFill>
                  <a:schemeClr val="bg1"/>
                </a:solidFill>
              </a:rPr>
              <a:t>202 – Accepted, not complete (download being generated)</a:t>
            </a:r>
          </a:p>
          <a:p>
            <a:r>
              <a:rPr lang="en-GB" sz="2400" dirty="0" smtClean="0">
                <a:solidFill>
                  <a:schemeClr val="bg1"/>
                </a:solidFill>
              </a:rPr>
              <a:t>200 - OK (only returned for successful requests, never used for any type of error condition as this can cause ambiguity for the client application)</a:t>
            </a:r>
          </a:p>
          <a:p>
            <a:endParaRPr lang="en-GB" sz="2000" dirty="0" smtClean="0">
              <a:solidFill>
                <a:schemeClr val="bg1"/>
              </a:solidFill>
            </a:endParaRPr>
          </a:p>
          <a:p>
            <a:endParaRPr lang="en-GB" dirty="0" smtClean="0">
              <a:solidFill>
                <a:schemeClr val="bg1"/>
              </a:solidFill>
            </a:endParaRPr>
          </a:p>
          <a:p>
            <a:pPr>
              <a:buFontTx/>
              <a:buNone/>
            </a:pPr>
            <a:endParaRPr lang="en-GB" dirty="0" smtClean="0">
              <a:solidFill>
                <a:schemeClr val="bg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smtClean="0">
                <a:solidFill>
                  <a:schemeClr val="bg1"/>
                </a:solidFill>
              </a:rPr>
              <a:t>7. Client Applications</a:t>
            </a:r>
          </a:p>
        </p:txBody>
      </p:sp>
      <p:sp>
        <p:nvSpPr>
          <p:cNvPr id="51203" name="Rectangle 3"/>
          <p:cNvSpPr>
            <a:spLocks noGrp="1" noChangeArrowheads="1"/>
          </p:cNvSpPr>
          <p:nvPr>
            <p:ph idx="1"/>
          </p:nvPr>
        </p:nvSpPr>
        <p:spPr>
          <a:xfrm>
            <a:off x="611560" y="1340768"/>
            <a:ext cx="7772400" cy="5184576"/>
          </a:xfrm>
        </p:spPr>
        <p:txBody>
          <a:bodyPr/>
          <a:lstStyle/>
          <a:p>
            <a:r>
              <a:rPr lang="en-GB" sz="2400" dirty="0" smtClean="0">
                <a:solidFill>
                  <a:schemeClr val="bg1"/>
                </a:solidFill>
              </a:rPr>
              <a:t>Types of Application</a:t>
            </a:r>
          </a:p>
          <a:p>
            <a:pPr lvl="1"/>
            <a:r>
              <a:rPr lang="en-GB" sz="2000" dirty="0" smtClean="0">
                <a:solidFill>
                  <a:schemeClr val="bg1"/>
                </a:solidFill>
              </a:rPr>
              <a:t>Hunters and Gatherers</a:t>
            </a:r>
          </a:p>
          <a:p>
            <a:r>
              <a:rPr lang="en-GB" sz="2400" dirty="0" smtClean="0">
                <a:solidFill>
                  <a:schemeClr val="bg1"/>
                </a:solidFill>
              </a:rPr>
              <a:t>Programming Languages</a:t>
            </a:r>
          </a:p>
          <a:p>
            <a:r>
              <a:rPr lang="en-GB" sz="2400" dirty="0" smtClean="0">
                <a:solidFill>
                  <a:schemeClr val="bg1"/>
                </a:solidFill>
              </a:rPr>
              <a:t>Examples</a:t>
            </a:r>
          </a:p>
          <a:p>
            <a:r>
              <a:rPr lang="en-GB" sz="2400" dirty="0" smtClean="0">
                <a:solidFill>
                  <a:schemeClr val="bg1"/>
                </a:solidFill>
              </a:rPr>
              <a:t>Demo Clients</a:t>
            </a:r>
          </a:p>
          <a:p>
            <a:pPr lvl="1"/>
            <a:r>
              <a:rPr lang="en-GB" sz="2000" dirty="0" smtClean="0">
                <a:solidFill>
                  <a:schemeClr val="bg1"/>
                </a:solidFill>
              </a:rPr>
              <a:t>AJAX</a:t>
            </a:r>
          </a:p>
          <a:p>
            <a:pPr lvl="1"/>
            <a:r>
              <a:rPr lang="en-GB" sz="2000" dirty="0" smtClean="0">
                <a:solidFill>
                  <a:schemeClr val="bg1"/>
                </a:solidFill>
              </a:rPr>
              <a:t>Android</a:t>
            </a:r>
          </a:p>
          <a:p>
            <a:pPr lvl="1"/>
            <a:r>
              <a:rPr lang="en-GB" sz="2000" dirty="0" smtClean="0">
                <a:solidFill>
                  <a:schemeClr val="bg1"/>
                </a:solidFill>
              </a:rPr>
              <a:t>Excel</a:t>
            </a:r>
          </a:p>
          <a:p>
            <a:pPr lvl="1"/>
            <a:r>
              <a:rPr lang="en-GB" sz="2000" dirty="0" smtClean="0">
                <a:solidFill>
                  <a:schemeClr val="bg1"/>
                </a:solidFill>
              </a:rPr>
              <a:t>Flash</a:t>
            </a:r>
          </a:p>
          <a:p>
            <a:pPr lvl="1"/>
            <a:r>
              <a:rPr lang="en-GB" sz="2000" dirty="0" smtClean="0">
                <a:solidFill>
                  <a:schemeClr val="bg1"/>
                </a:solidFill>
              </a:rPr>
              <a:t>Java</a:t>
            </a:r>
          </a:p>
          <a:p>
            <a:r>
              <a:rPr lang="en-GB" sz="2400" dirty="0" smtClean="0">
                <a:solidFill>
                  <a:schemeClr val="bg1"/>
                </a:solidFill>
              </a:rPr>
              <a:t>Using The API Indirectly</a:t>
            </a:r>
          </a:p>
          <a:p>
            <a:pPr lvl="1"/>
            <a:r>
              <a:rPr lang="en-GB" sz="2000" dirty="0" smtClean="0">
                <a:solidFill>
                  <a:schemeClr val="bg1"/>
                </a:solidFill>
              </a:rPr>
              <a:t>Data Explorer</a:t>
            </a:r>
          </a:p>
          <a:p>
            <a:pPr lvl="1"/>
            <a:r>
              <a:rPr lang="en-GB" sz="2000" dirty="0" smtClean="0">
                <a:solidFill>
                  <a:schemeClr val="bg1"/>
                </a:solidFill>
              </a:rPr>
              <a:t>Profile Generator</a:t>
            </a:r>
          </a:p>
          <a:p>
            <a:endParaRPr lang="en-GB" dirty="0" smtClean="0">
              <a:solidFill>
                <a:schemeClr val="bg1"/>
              </a:solidFill>
            </a:endParaRPr>
          </a:p>
          <a:p>
            <a:pPr>
              <a:buFontTx/>
              <a:buNone/>
            </a:pPr>
            <a:endParaRPr lang="en-GB" dirty="0" smtClean="0">
              <a:solidFill>
                <a:schemeClr val="bg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GB" smtClean="0">
                <a:solidFill>
                  <a:schemeClr val="bg1"/>
                </a:solidFill>
              </a:rPr>
              <a:t>Types of Application</a:t>
            </a:r>
          </a:p>
        </p:txBody>
      </p:sp>
      <p:sp>
        <p:nvSpPr>
          <p:cNvPr id="52227" name="Content Placeholder 8"/>
          <p:cNvSpPr>
            <a:spLocks noGrp="1"/>
          </p:cNvSpPr>
          <p:nvPr>
            <p:ph idx="1"/>
          </p:nvPr>
        </p:nvSpPr>
        <p:spPr>
          <a:xfrm>
            <a:off x="1619250" y="5876925"/>
            <a:ext cx="6551613" cy="431800"/>
          </a:xfrm>
        </p:spPr>
        <p:txBody>
          <a:bodyPr/>
          <a:lstStyle/>
          <a:p>
            <a:pPr eaLnBrk="1" hangingPunct="1">
              <a:buFontTx/>
              <a:buNone/>
            </a:pPr>
            <a:r>
              <a:rPr lang="en-GB" sz="2400" smtClean="0">
                <a:solidFill>
                  <a:schemeClr val="bg1"/>
                </a:solidFill>
              </a:rPr>
              <a:t>Many types of client applications are possible</a:t>
            </a:r>
          </a:p>
        </p:txBody>
      </p:sp>
      <p:pic>
        <p:nvPicPr>
          <p:cNvPr id="52228" name="Picture 7" descr="onsapi_clients.jpg"/>
          <p:cNvPicPr>
            <a:picLocks noChangeAspect="1"/>
          </p:cNvPicPr>
          <p:nvPr/>
        </p:nvPicPr>
        <p:blipFill>
          <a:blip r:embed="rId2" cstate="print"/>
          <a:srcRect/>
          <a:stretch>
            <a:fillRect/>
          </a:stretch>
        </p:blipFill>
        <p:spPr bwMode="auto">
          <a:xfrm>
            <a:off x="395288" y="1268413"/>
            <a:ext cx="8428037" cy="4392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GB" smtClean="0">
                <a:solidFill>
                  <a:schemeClr val="bg1"/>
                </a:solidFill>
              </a:rPr>
              <a:t>Hunters and Gatherers</a:t>
            </a:r>
          </a:p>
        </p:txBody>
      </p:sp>
      <p:sp>
        <p:nvSpPr>
          <p:cNvPr id="53251" name="Rectangle 3"/>
          <p:cNvSpPr>
            <a:spLocks noGrp="1" noChangeArrowheads="1"/>
          </p:cNvSpPr>
          <p:nvPr>
            <p:ph idx="1"/>
          </p:nvPr>
        </p:nvSpPr>
        <p:spPr>
          <a:xfrm>
            <a:off x="2051050" y="1557338"/>
            <a:ext cx="6623050" cy="2879725"/>
          </a:xfrm>
        </p:spPr>
        <p:txBody>
          <a:bodyPr/>
          <a:lstStyle/>
          <a:p>
            <a:pPr eaLnBrk="1" hangingPunct="1"/>
            <a:r>
              <a:rPr lang="en-GB" sz="2400" smtClean="0">
                <a:solidFill>
                  <a:schemeClr val="bg1"/>
                </a:solidFill>
              </a:rPr>
              <a:t>A Hunter application slays its data and immediately consumes it.</a:t>
            </a:r>
          </a:p>
          <a:p>
            <a:pPr eaLnBrk="1" hangingPunct="1"/>
            <a:endParaRPr lang="en-GB" sz="2400" smtClean="0">
              <a:solidFill>
                <a:schemeClr val="bg1"/>
              </a:solidFill>
            </a:endParaRPr>
          </a:p>
          <a:p>
            <a:pPr eaLnBrk="1" hangingPunct="1"/>
            <a:r>
              <a:rPr lang="en-GB" sz="2400" smtClean="0">
                <a:solidFill>
                  <a:schemeClr val="bg1"/>
                </a:solidFill>
              </a:rPr>
              <a:t>A Gatherer application squirrels away the data for later use (possible transformation, and/or input to other data stores).</a:t>
            </a:r>
          </a:p>
          <a:p>
            <a:pPr eaLnBrk="1" hangingPunct="1">
              <a:buFontTx/>
              <a:buNone/>
            </a:pPr>
            <a:endParaRPr lang="en-GB" sz="2400" smtClean="0">
              <a:solidFill>
                <a:schemeClr val="bg1"/>
              </a:solidFill>
            </a:endParaRPr>
          </a:p>
        </p:txBody>
      </p:sp>
      <p:pic>
        <p:nvPicPr>
          <p:cNvPr id="53252" name="Picture 5" descr="caveman.bmp"/>
          <p:cNvPicPr>
            <a:picLocks noChangeAspect="1"/>
          </p:cNvPicPr>
          <p:nvPr/>
        </p:nvPicPr>
        <p:blipFill>
          <a:blip r:embed="rId2" cstate="print"/>
          <a:srcRect/>
          <a:stretch>
            <a:fillRect/>
          </a:stretch>
        </p:blipFill>
        <p:spPr bwMode="auto">
          <a:xfrm>
            <a:off x="539750" y="1412875"/>
            <a:ext cx="1368425" cy="1098550"/>
          </a:xfrm>
          <a:prstGeom prst="rect">
            <a:avLst/>
          </a:prstGeom>
          <a:noFill/>
          <a:ln w="9525">
            <a:noFill/>
            <a:miter lim="800000"/>
            <a:headEnd/>
            <a:tailEnd/>
          </a:ln>
        </p:spPr>
      </p:pic>
      <p:pic>
        <p:nvPicPr>
          <p:cNvPr id="53253" name="Picture 6" descr="squirrel.bmp"/>
          <p:cNvPicPr>
            <a:picLocks noChangeAspect="1"/>
          </p:cNvPicPr>
          <p:nvPr/>
        </p:nvPicPr>
        <p:blipFill>
          <a:blip r:embed="rId3" cstate="print"/>
          <a:srcRect/>
          <a:stretch>
            <a:fillRect/>
          </a:stretch>
        </p:blipFill>
        <p:spPr bwMode="auto">
          <a:xfrm>
            <a:off x="539750" y="2852738"/>
            <a:ext cx="1368425" cy="1062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smtClean="0">
                <a:solidFill>
                  <a:schemeClr val="bg1"/>
                </a:solidFill>
              </a:rPr>
              <a:t>Programming Languages</a:t>
            </a:r>
          </a:p>
        </p:txBody>
      </p:sp>
      <p:sp>
        <p:nvSpPr>
          <p:cNvPr id="54275" name="Rectangle 3"/>
          <p:cNvSpPr>
            <a:spLocks noGrp="1" noChangeArrowheads="1"/>
          </p:cNvSpPr>
          <p:nvPr>
            <p:ph idx="1"/>
          </p:nvPr>
        </p:nvSpPr>
        <p:spPr>
          <a:xfrm>
            <a:off x="685800" y="2420938"/>
            <a:ext cx="7772400" cy="3675062"/>
          </a:xfrm>
        </p:spPr>
        <p:txBody>
          <a:bodyPr/>
          <a:lstStyle/>
          <a:p>
            <a:pPr eaLnBrk="1" hangingPunct="1">
              <a:spcBef>
                <a:spcPts val="1200"/>
              </a:spcBef>
            </a:pPr>
            <a:r>
              <a:rPr lang="en-GB" sz="2400" dirty="0" smtClean="0">
                <a:solidFill>
                  <a:schemeClr val="bg1"/>
                </a:solidFill>
              </a:rPr>
              <a:t>The languages above are Programmable web’s most popular development platforms.</a:t>
            </a:r>
          </a:p>
          <a:p>
            <a:pPr eaLnBrk="1" hangingPunct="1">
              <a:spcBef>
                <a:spcPts val="1200"/>
              </a:spcBef>
            </a:pPr>
            <a:r>
              <a:rPr lang="en-GB" sz="2400" dirty="0" smtClean="0">
                <a:solidFill>
                  <a:schemeClr val="bg1"/>
                </a:solidFill>
              </a:rPr>
              <a:t>There are many others, including statistical tools such as SAS  and R.</a:t>
            </a:r>
          </a:p>
          <a:p>
            <a:pPr eaLnBrk="1" hangingPunct="1">
              <a:spcBef>
                <a:spcPts val="1200"/>
              </a:spcBef>
            </a:pPr>
            <a:r>
              <a:rPr lang="en-GB" sz="2400" dirty="0" smtClean="0">
                <a:solidFill>
                  <a:schemeClr val="bg1"/>
                </a:solidFill>
              </a:rPr>
              <a:t>JSON-Stat has </a:t>
            </a:r>
            <a:r>
              <a:rPr lang="en-GB" sz="2400" smtClean="0">
                <a:solidFill>
                  <a:schemeClr val="bg1"/>
                </a:solidFill>
              </a:rPr>
              <a:t>helper libraries </a:t>
            </a:r>
            <a:r>
              <a:rPr lang="en-GB" sz="2400" dirty="0" smtClean="0">
                <a:solidFill>
                  <a:schemeClr val="bg1"/>
                </a:solidFill>
              </a:rPr>
              <a:t>for Python, Java, R and </a:t>
            </a:r>
            <a:r>
              <a:rPr lang="en-GB" sz="2400" dirty="0" err="1" smtClean="0">
                <a:solidFill>
                  <a:schemeClr val="bg1"/>
                </a:solidFill>
              </a:rPr>
              <a:t>Javascript</a:t>
            </a:r>
            <a:r>
              <a:rPr lang="en-GB" sz="2400" dirty="0" smtClean="0">
                <a:solidFill>
                  <a:schemeClr val="bg1"/>
                </a:solidFill>
              </a:rPr>
              <a:t> and can be used with the API output.</a:t>
            </a:r>
          </a:p>
        </p:txBody>
      </p:sp>
      <p:pic>
        <p:nvPicPr>
          <p:cNvPr id="54276" name="Picture 5" descr="languages.jpg"/>
          <p:cNvPicPr>
            <a:picLocks noChangeAspect="1"/>
          </p:cNvPicPr>
          <p:nvPr/>
        </p:nvPicPr>
        <p:blipFill>
          <a:blip r:embed="rId2" cstate="print"/>
          <a:srcRect/>
          <a:stretch>
            <a:fillRect/>
          </a:stretch>
        </p:blipFill>
        <p:spPr bwMode="auto">
          <a:xfrm>
            <a:off x="468313" y="1557338"/>
            <a:ext cx="8102600" cy="622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solidFill>
                  <a:schemeClr val="bg1"/>
                </a:solidFill>
              </a:rPr>
              <a:t> What is the ONS </a:t>
            </a:r>
            <a:r>
              <a:rPr lang="en-GB" dirty="0" err="1" smtClean="0">
                <a:solidFill>
                  <a:schemeClr val="bg1"/>
                </a:solidFill>
              </a:rPr>
              <a:t>OpenAPI</a:t>
            </a:r>
            <a:r>
              <a:rPr lang="en-GB" dirty="0" smtClean="0">
                <a:solidFill>
                  <a:schemeClr val="bg1"/>
                </a:solidFill>
              </a:rPr>
              <a:t>? </a:t>
            </a:r>
          </a:p>
        </p:txBody>
      </p:sp>
      <p:sp>
        <p:nvSpPr>
          <p:cNvPr id="7171" name="Rectangle 3"/>
          <p:cNvSpPr>
            <a:spLocks noGrp="1" noChangeArrowheads="1"/>
          </p:cNvSpPr>
          <p:nvPr>
            <p:ph idx="1"/>
          </p:nvPr>
        </p:nvSpPr>
        <p:spPr>
          <a:xfrm>
            <a:off x="539552" y="4869160"/>
            <a:ext cx="7772400" cy="1584325"/>
          </a:xfrm>
        </p:spPr>
        <p:txBody>
          <a:bodyPr/>
          <a:lstStyle/>
          <a:p>
            <a:pPr eaLnBrk="1" hangingPunct="1">
              <a:lnSpc>
                <a:spcPct val="90000"/>
              </a:lnSpc>
            </a:pPr>
            <a:r>
              <a:rPr lang="en-GB" sz="2400" dirty="0" smtClean="0">
                <a:solidFill>
                  <a:schemeClr val="bg1"/>
                </a:solidFill>
              </a:rPr>
              <a:t>The ONS </a:t>
            </a:r>
            <a:r>
              <a:rPr lang="en-GB" sz="2400" dirty="0" err="1" smtClean="0">
                <a:solidFill>
                  <a:schemeClr val="bg1"/>
                </a:solidFill>
              </a:rPr>
              <a:t>OpenAPI</a:t>
            </a:r>
            <a:r>
              <a:rPr lang="en-GB" sz="2400" dirty="0" smtClean="0">
                <a:solidFill>
                  <a:schemeClr val="bg1"/>
                </a:solidFill>
              </a:rPr>
              <a:t> is an Application Programming Interface which makes our data available on demand to client applications both internal and external.</a:t>
            </a:r>
          </a:p>
          <a:p>
            <a:pPr eaLnBrk="1" hangingPunct="1">
              <a:lnSpc>
                <a:spcPct val="90000"/>
              </a:lnSpc>
            </a:pPr>
            <a:r>
              <a:rPr lang="en-GB" sz="2400" dirty="0" smtClean="0">
                <a:solidFill>
                  <a:schemeClr val="bg1"/>
                </a:solidFill>
              </a:rPr>
              <a:t>It is implemented as a </a:t>
            </a:r>
            <a:r>
              <a:rPr lang="en-GB" sz="2400" dirty="0" err="1" smtClean="0">
                <a:solidFill>
                  <a:schemeClr val="bg1"/>
                </a:solidFill>
              </a:rPr>
              <a:t>RESTful</a:t>
            </a:r>
            <a:r>
              <a:rPr lang="en-GB" sz="2400" dirty="0" smtClean="0">
                <a:solidFill>
                  <a:schemeClr val="bg1"/>
                </a:solidFill>
              </a:rPr>
              <a:t> web service. </a:t>
            </a:r>
          </a:p>
          <a:p>
            <a:pPr eaLnBrk="1" hangingPunct="1">
              <a:lnSpc>
                <a:spcPct val="90000"/>
              </a:lnSpc>
              <a:buFontTx/>
              <a:buNone/>
            </a:pPr>
            <a:endParaRPr lang="en-GB" sz="2400" dirty="0" smtClean="0">
              <a:solidFill>
                <a:schemeClr val="bg1"/>
              </a:solidFill>
            </a:endParaRPr>
          </a:p>
          <a:p>
            <a:pPr eaLnBrk="1" hangingPunct="1">
              <a:lnSpc>
                <a:spcPct val="90000"/>
              </a:lnSpc>
              <a:buFontTx/>
              <a:buNone/>
            </a:pPr>
            <a:endParaRPr lang="en-GB" sz="2400" dirty="0" smtClean="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2267744" y="1268760"/>
            <a:ext cx="3932731" cy="3573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dirty="0" smtClean="0">
                <a:solidFill>
                  <a:schemeClr val="bg1"/>
                </a:solidFill>
              </a:rPr>
              <a:t>Examples</a:t>
            </a:r>
          </a:p>
        </p:txBody>
      </p:sp>
      <p:sp>
        <p:nvSpPr>
          <p:cNvPr id="64515" name="Rectangle 3"/>
          <p:cNvSpPr>
            <a:spLocks noGrp="1" noChangeArrowheads="1"/>
          </p:cNvSpPr>
          <p:nvPr>
            <p:ph idx="1"/>
          </p:nvPr>
        </p:nvSpPr>
        <p:spPr/>
        <p:txBody>
          <a:bodyPr/>
          <a:lstStyle/>
          <a:p>
            <a:r>
              <a:rPr lang="en-GB" sz="2400" dirty="0" smtClean="0">
                <a:solidFill>
                  <a:schemeClr val="bg1"/>
                </a:solidFill>
              </a:rPr>
              <a:t>The How To Guides page on the API Service portal takes you through common tasks such as navigating a geographic hierarchy. </a:t>
            </a:r>
          </a:p>
          <a:p>
            <a:r>
              <a:rPr lang="en-GB" sz="2400" dirty="0" smtClean="0">
                <a:solidFill>
                  <a:schemeClr val="bg1"/>
                </a:solidFill>
              </a:rPr>
              <a:t>The portal also contains some fully functional  example applications. </a:t>
            </a:r>
          </a:p>
          <a:p>
            <a:r>
              <a:rPr lang="en-GB" sz="2400" dirty="0" smtClean="0">
                <a:solidFill>
                  <a:schemeClr val="bg1"/>
                </a:solidFill>
              </a:rPr>
              <a:t>Each demo comes with a one-page description page and contains extensive comments in the code.</a:t>
            </a:r>
          </a:p>
          <a:p>
            <a:r>
              <a:rPr lang="en-GB" sz="2400" dirty="0" smtClean="0">
                <a:solidFill>
                  <a:schemeClr val="bg1"/>
                </a:solidFill>
              </a:rPr>
              <a:t>They are designed to be simple and concentrate on showing how to use the API with different development tools and platforms.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title"/>
          </p:nvPr>
        </p:nvSpPr>
        <p:spPr/>
        <p:txBody>
          <a:bodyPr/>
          <a:lstStyle/>
          <a:p>
            <a:r>
              <a:rPr lang="en-GB" dirty="0" smtClean="0">
                <a:solidFill>
                  <a:schemeClr val="bg1"/>
                </a:solidFill>
              </a:rPr>
              <a:t> </a:t>
            </a:r>
          </a:p>
        </p:txBody>
      </p:sp>
      <p:sp>
        <p:nvSpPr>
          <p:cNvPr id="56325" name="Rectangle 7"/>
          <p:cNvSpPr>
            <a:spLocks noChangeArrowheads="1"/>
          </p:cNvSpPr>
          <p:nvPr/>
        </p:nvSpPr>
        <p:spPr bwMode="auto">
          <a:xfrm>
            <a:off x="685800" y="152400"/>
            <a:ext cx="7772400" cy="1143000"/>
          </a:xfrm>
          <a:prstGeom prst="rect">
            <a:avLst/>
          </a:prstGeom>
          <a:noFill/>
          <a:ln w="9525">
            <a:noFill/>
            <a:miter lim="800000"/>
            <a:headEnd/>
            <a:tailEnd/>
          </a:ln>
        </p:spPr>
        <p:txBody>
          <a:bodyPr anchor="ctr"/>
          <a:lstStyle/>
          <a:p>
            <a:pPr>
              <a:spcBef>
                <a:spcPct val="0"/>
              </a:spcBef>
              <a:buFontTx/>
              <a:buNone/>
            </a:pPr>
            <a:r>
              <a:rPr lang="en-GB" sz="3200" b="1" dirty="0" smtClean="0">
                <a:solidFill>
                  <a:schemeClr val="bg1"/>
                </a:solidFill>
                <a:sym typeface="Gill Sans"/>
              </a:rPr>
              <a:t>Demo Clients</a:t>
            </a:r>
            <a:r>
              <a:rPr lang="en-GB" sz="3200" b="1" dirty="0">
                <a:solidFill>
                  <a:schemeClr val="bg1"/>
                </a:solidFill>
                <a:sym typeface="Gill Sans"/>
              </a:rPr>
              <a:t>: </a:t>
            </a:r>
            <a:r>
              <a:rPr lang="en-GB" sz="3200" b="1" dirty="0" smtClean="0">
                <a:solidFill>
                  <a:schemeClr val="bg1"/>
                </a:solidFill>
                <a:sym typeface="Gill Sans"/>
              </a:rPr>
              <a:t>AJAX - Google Maps</a:t>
            </a:r>
            <a:endParaRPr lang="en-GB" sz="3200" b="1" dirty="0">
              <a:solidFill>
                <a:schemeClr val="bg1"/>
              </a:solidFill>
              <a:sym typeface="Gill Sans"/>
            </a:endParaRPr>
          </a:p>
        </p:txBody>
      </p:sp>
      <p:pic>
        <p:nvPicPr>
          <p:cNvPr id="8" name="Content Placeholder 7" descr="google_maps1_shot.jpg"/>
          <p:cNvPicPr>
            <a:picLocks noGrp="1" noChangeAspect="1"/>
          </p:cNvPicPr>
          <p:nvPr>
            <p:ph sz="half" idx="1"/>
          </p:nvPr>
        </p:nvPicPr>
        <p:blipFill>
          <a:blip r:embed="rId2" cstate="print"/>
          <a:stretch>
            <a:fillRect/>
          </a:stretch>
        </p:blipFill>
        <p:spPr>
          <a:xfrm>
            <a:off x="810860" y="1340768"/>
            <a:ext cx="6745466" cy="5156828"/>
          </a:xfr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dirty="0" smtClean="0">
                <a:solidFill>
                  <a:schemeClr val="bg1"/>
                </a:solidFill>
                <a:sym typeface="Gill Sans"/>
              </a:rPr>
              <a:t>Demo Clients: </a:t>
            </a:r>
            <a:r>
              <a:rPr lang="en-GB" dirty="0" smtClean="0">
                <a:solidFill>
                  <a:schemeClr val="bg1"/>
                </a:solidFill>
              </a:rPr>
              <a:t>Android </a:t>
            </a:r>
          </a:p>
        </p:txBody>
      </p:sp>
      <p:pic>
        <p:nvPicPr>
          <p:cNvPr id="57347" name="Picture 5"/>
          <p:cNvPicPr>
            <a:picLocks noGrp="1" noChangeAspect="1" noChangeArrowheads="1"/>
          </p:cNvPicPr>
          <p:nvPr>
            <p:ph idx="1"/>
          </p:nvPr>
        </p:nvPicPr>
        <p:blipFill>
          <a:blip r:embed="rId2" cstate="print"/>
          <a:srcRect/>
          <a:stretch>
            <a:fillRect/>
          </a:stretch>
        </p:blipFill>
        <p:spPr>
          <a:xfrm>
            <a:off x="2411413" y="1268413"/>
            <a:ext cx="3371850" cy="5400675"/>
          </a:xfr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GB" dirty="0" smtClean="0">
                <a:solidFill>
                  <a:schemeClr val="bg1"/>
                </a:solidFill>
              </a:rPr>
              <a:t>Demo Clients: Excel</a:t>
            </a:r>
          </a:p>
        </p:txBody>
      </p:sp>
      <p:pic>
        <p:nvPicPr>
          <p:cNvPr id="59395" name="Picture 17"/>
          <p:cNvPicPr>
            <a:picLocks noGrp="1" noChangeAspect="1" noChangeArrowheads="1"/>
          </p:cNvPicPr>
          <p:nvPr>
            <p:ph idx="1"/>
          </p:nvPr>
        </p:nvPicPr>
        <p:blipFill>
          <a:blip r:embed="rId2" cstate="print"/>
          <a:srcRect/>
          <a:stretch>
            <a:fillRect/>
          </a:stretch>
        </p:blipFill>
        <p:spPr>
          <a:xfrm>
            <a:off x="539750" y="1268413"/>
            <a:ext cx="8137525" cy="4902200"/>
          </a:xfr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GB" dirty="0" smtClean="0">
                <a:solidFill>
                  <a:schemeClr val="bg1"/>
                </a:solidFill>
              </a:rPr>
              <a:t>Demo Clients: Flash</a:t>
            </a:r>
          </a:p>
        </p:txBody>
      </p:sp>
      <p:pic>
        <p:nvPicPr>
          <p:cNvPr id="6" name="Content Placeholder 5" descr="flash_screenshot.jpg"/>
          <p:cNvPicPr>
            <a:picLocks noGrp="1" noChangeAspect="1"/>
          </p:cNvPicPr>
          <p:nvPr>
            <p:ph idx="1"/>
          </p:nvPr>
        </p:nvPicPr>
        <p:blipFill>
          <a:blip r:embed="rId2" cstate="print"/>
          <a:stretch>
            <a:fillRect/>
          </a:stretch>
        </p:blipFill>
        <p:spPr>
          <a:xfrm>
            <a:off x="685800" y="1583583"/>
            <a:ext cx="7772400" cy="4452833"/>
          </a:xfr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GB" dirty="0" smtClean="0">
                <a:solidFill>
                  <a:schemeClr val="bg1"/>
                </a:solidFill>
              </a:rPr>
              <a:t>Demo Clients: Java</a:t>
            </a:r>
          </a:p>
        </p:txBody>
      </p:sp>
      <p:pic>
        <p:nvPicPr>
          <p:cNvPr id="5" name="Content Placeholder 4" descr="java_shot.jpg"/>
          <p:cNvPicPr>
            <a:picLocks noGrp="1" noChangeAspect="1"/>
          </p:cNvPicPr>
          <p:nvPr>
            <p:ph idx="1"/>
          </p:nvPr>
        </p:nvPicPr>
        <p:blipFill>
          <a:blip r:embed="rId2" cstate="print"/>
          <a:stretch>
            <a:fillRect/>
          </a:stretch>
        </p:blipFill>
        <p:spPr>
          <a:xfrm>
            <a:off x="323528" y="1556792"/>
            <a:ext cx="8595070" cy="4824865"/>
          </a:xfr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GB" smtClean="0">
                <a:solidFill>
                  <a:schemeClr val="bg1"/>
                </a:solidFill>
              </a:rPr>
              <a:t>Using the API Indirectly</a:t>
            </a:r>
          </a:p>
        </p:txBody>
      </p:sp>
      <p:sp>
        <p:nvSpPr>
          <p:cNvPr id="61443" name="Rectangle 3"/>
          <p:cNvSpPr>
            <a:spLocks noGrp="1" noChangeArrowheads="1"/>
          </p:cNvSpPr>
          <p:nvPr>
            <p:ph idx="1"/>
          </p:nvPr>
        </p:nvSpPr>
        <p:spPr>
          <a:xfrm>
            <a:off x="827088" y="1557338"/>
            <a:ext cx="7631112" cy="3816350"/>
          </a:xfrm>
        </p:spPr>
        <p:txBody>
          <a:bodyPr/>
          <a:lstStyle/>
          <a:p>
            <a:pPr eaLnBrk="1" hangingPunct="1"/>
            <a:r>
              <a:rPr lang="en-GB" sz="2400" dirty="0" smtClean="0">
                <a:solidFill>
                  <a:schemeClr val="bg1"/>
                </a:solidFill>
              </a:rPr>
              <a:t>Don’t like programming?</a:t>
            </a:r>
          </a:p>
          <a:p>
            <a:pPr eaLnBrk="1" hangingPunct="1"/>
            <a:r>
              <a:rPr lang="en-GB" sz="2400" dirty="0" smtClean="0">
                <a:solidFill>
                  <a:schemeClr val="bg1"/>
                </a:solidFill>
              </a:rPr>
              <a:t>Use a tool or service that does the API calls for you!</a:t>
            </a:r>
          </a:p>
          <a:p>
            <a:pPr eaLnBrk="1" hangingPunct="1"/>
            <a:r>
              <a:rPr lang="en-GB" sz="2400" dirty="0" smtClean="0">
                <a:solidFill>
                  <a:schemeClr val="bg1"/>
                </a:solidFill>
              </a:rPr>
              <a:t>External Examples: SASPAC, Instant Atlas, LG Inform.</a:t>
            </a:r>
          </a:p>
          <a:p>
            <a:pPr eaLnBrk="1" hangingPunct="1"/>
            <a:r>
              <a:rPr lang="en-GB" sz="2400" dirty="0" smtClean="0">
                <a:solidFill>
                  <a:schemeClr val="bg1"/>
                </a:solidFill>
              </a:rPr>
              <a:t>Internal Example: ONS Data Explorer.</a:t>
            </a:r>
          </a:p>
          <a:p>
            <a:pPr eaLnBrk="1" hangingPunct="1"/>
            <a:r>
              <a:rPr lang="en-GB" sz="2400" dirty="0" smtClean="0">
                <a:solidFill>
                  <a:schemeClr val="bg1"/>
                </a:solidFill>
              </a:rPr>
              <a:t>Internal Example: Profile Generator – a wizard that “writes” a web page for a dynamic area profile.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GB" smtClean="0">
                <a:solidFill>
                  <a:schemeClr val="bg1"/>
                </a:solidFill>
              </a:rPr>
              <a:t>Data Explorer</a:t>
            </a:r>
          </a:p>
        </p:txBody>
      </p:sp>
      <p:sp>
        <p:nvSpPr>
          <p:cNvPr id="62467" name="Rectangle 3"/>
          <p:cNvSpPr>
            <a:spLocks noGrp="1" noChangeArrowheads="1"/>
          </p:cNvSpPr>
          <p:nvPr>
            <p:ph idx="1"/>
          </p:nvPr>
        </p:nvSpPr>
        <p:spPr>
          <a:xfrm>
            <a:off x="684213" y="4797425"/>
            <a:ext cx="7772400" cy="1152525"/>
          </a:xfrm>
        </p:spPr>
        <p:txBody>
          <a:bodyPr/>
          <a:lstStyle/>
          <a:p>
            <a:r>
              <a:rPr lang="en-GB" sz="2400" smtClean="0">
                <a:solidFill>
                  <a:schemeClr val="bg1"/>
                </a:solidFill>
              </a:rPr>
              <a:t>Uses the API to allow end users to select, view, visualise and download data</a:t>
            </a:r>
          </a:p>
          <a:p>
            <a:pPr>
              <a:buFontTx/>
              <a:buNone/>
            </a:pPr>
            <a:endParaRPr lang="en-GB" smtClean="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rot="21296812">
            <a:off x="573092" y="1581952"/>
            <a:ext cx="3954885" cy="257116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rot="195051">
            <a:off x="4572000" y="1700808"/>
            <a:ext cx="4350056" cy="2782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smtClean="0">
                <a:solidFill>
                  <a:schemeClr val="bg1"/>
                </a:solidFill>
              </a:rPr>
              <a:t>Profile Generator</a:t>
            </a:r>
          </a:p>
        </p:txBody>
      </p:sp>
      <p:sp>
        <p:nvSpPr>
          <p:cNvPr id="63491" name="Rectangle 3"/>
          <p:cNvSpPr>
            <a:spLocks noGrp="1" noChangeArrowheads="1"/>
          </p:cNvSpPr>
          <p:nvPr>
            <p:ph idx="1"/>
          </p:nvPr>
        </p:nvSpPr>
        <p:spPr>
          <a:xfrm>
            <a:off x="684213" y="5373688"/>
            <a:ext cx="7772400" cy="1082675"/>
          </a:xfrm>
        </p:spPr>
        <p:txBody>
          <a:bodyPr/>
          <a:lstStyle/>
          <a:p>
            <a:r>
              <a:rPr lang="en-GB" sz="2400" dirty="0" smtClean="0">
                <a:solidFill>
                  <a:schemeClr val="bg1"/>
                </a:solidFill>
              </a:rPr>
              <a:t>Allows LAs and others to create their own profile HTML page to take away. [not yet released]</a:t>
            </a:r>
          </a:p>
        </p:txBody>
      </p:sp>
      <p:pic>
        <p:nvPicPr>
          <p:cNvPr id="63492" name="Picture 4"/>
          <p:cNvPicPr>
            <a:picLocks noChangeAspect="1" noChangeArrowheads="1"/>
          </p:cNvPicPr>
          <p:nvPr/>
        </p:nvPicPr>
        <p:blipFill>
          <a:blip r:embed="rId2" cstate="print"/>
          <a:srcRect/>
          <a:stretch>
            <a:fillRect/>
          </a:stretch>
        </p:blipFill>
        <p:spPr bwMode="auto">
          <a:xfrm>
            <a:off x="1619250" y="1268413"/>
            <a:ext cx="5257800" cy="413385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solidFill>
                  <a:schemeClr val="bg1"/>
                </a:solidFill>
              </a:rPr>
              <a:t>NeSS and NOMIS</a:t>
            </a:r>
          </a:p>
        </p:txBody>
      </p:sp>
      <p:sp>
        <p:nvSpPr>
          <p:cNvPr id="8195" name="Rectangle 3"/>
          <p:cNvSpPr>
            <a:spLocks noGrp="1" noChangeArrowheads="1"/>
          </p:cNvSpPr>
          <p:nvPr>
            <p:ph idx="1"/>
          </p:nvPr>
        </p:nvSpPr>
        <p:spPr/>
        <p:txBody>
          <a:bodyPr/>
          <a:lstStyle/>
          <a:p>
            <a:pPr eaLnBrk="1" hangingPunct="1"/>
            <a:r>
              <a:rPr lang="en-GB" sz="2400" dirty="0" smtClean="0">
                <a:solidFill>
                  <a:schemeClr val="bg1"/>
                </a:solidFill>
              </a:rPr>
              <a:t>NeSS and NOMIS both have live data web services. Whilst the ONS </a:t>
            </a:r>
            <a:r>
              <a:rPr lang="en-GB" sz="2400" dirty="0" err="1" smtClean="0">
                <a:solidFill>
                  <a:schemeClr val="bg1"/>
                </a:solidFill>
              </a:rPr>
              <a:t>OpenAPI</a:t>
            </a:r>
            <a:r>
              <a:rPr lang="en-GB" sz="2400" dirty="0" smtClean="0">
                <a:solidFill>
                  <a:schemeClr val="bg1"/>
                </a:solidFill>
              </a:rPr>
              <a:t> is intended to be the long-term solution, for the time being we have three complementary services.</a:t>
            </a:r>
          </a:p>
          <a:p>
            <a:pPr eaLnBrk="1" hangingPunct="1"/>
            <a:endParaRPr lang="en-GB" sz="2400" dirty="0" smtClean="0">
              <a:solidFill>
                <a:schemeClr val="bg1"/>
              </a:solidFill>
            </a:endParaRPr>
          </a:p>
          <a:p>
            <a:pPr eaLnBrk="1" hangingPunct="1"/>
            <a:r>
              <a:rPr lang="en-GB" sz="2400" dirty="0" smtClean="0">
                <a:solidFill>
                  <a:schemeClr val="bg1"/>
                </a:solidFill>
              </a:rPr>
              <a:t>NeSS Data Exchange – older service (established in 2008) giving access to </a:t>
            </a:r>
            <a:r>
              <a:rPr lang="en-GB" sz="2400" dirty="0" err="1" smtClean="0">
                <a:solidFill>
                  <a:schemeClr val="bg1"/>
                </a:solidFill>
              </a:rPr>
              <a:t>monovariate</a:t>
            </a:r>
            <a:r>
              <a:rPr lang="en-GB" sz="2400" dirty="0" smtClean="0">
                <a:solidFill>
                  <a:schemeClr val="bg1"/>
                </a:solidFill>
              </a:rPr>
              <a:t> NeSS data via SOAP or REST. For details go to its </a:t>
            </a:r>
            <a:r>
              <a:rPr lang="en-GB" sz="2400" dirty="0" smtClean="0">
                <a:solidFill>
                  <a:schemeClr val="bg1"/>
                </a:solidFill>
                <a:hlinkClick r:id="rId2"/>
              </a:rPr>
              <a:t>landing page</a:t>
            </a:r>
            <a:endParaRPr lang="en-GB" sz="2400" dirty="0" smtClean="0">
              <a:solidFill>
                <a:schemeClr val="bg1"/>
              </a:solidFill>
            </a:endParaRPr>
          </a:p>
          <a:p>
            <a:pPr eaLnBrk="1" hangingPunct="1"/>
            <a:endParaRPr lang="en-GB" sz="2400" dirty="0" smtClean="0">
              <a:solidFill>
                <a:schemeClr val="bg1"/>
              </a:solidFill>
            </a:endParaRPr>
          </a:p>
          <a:p>
            <a:pPr eaLnBrk="1" hangingPunct="1"/>
            <a:r>
              <a:rPr lang="en-GB" sz="2400" dirty="0" smtClean="0">
                <a:solidFill>
                  <a:schemeClr val="bg1"/>
                </a:solidFill>
              </a:rPr>
              <a:t>NOMIS API  -  modern RESTful service serving data from NOMIS. For details see the </a:t>
            </a:r>
            <a:r>
              <a:rPr lang="en-GB" sz="2400" dirty="0" smtClean="0">
                <a:solidFill>
                  <a:schemeClr val="bg1"/>
                </a:solidFill>
                <a:hlinkClick r:id="rId3"/>
              </a:rPr>
              <a:t>instructions page</a:t>
            </a:r>
            <a:endParaRPr lang="en-GB" sz="2400" dirty="0" smtClean="0">
              <a:solidFill>
                <a:schemeClr val="bg1"/>
              </a:solidFill>
            </a:endParaRPr>
          </a:p>
          <a:p>
            <a:pPr eaLnBrk="1" hangingPunct="1"/>
            <a:endParaRPr lang="en-GB" dirty="0" smtClean="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dirty="0" smtClean="0">
                <a:solidFill>
                  <a:schemeClr val="bg1"/>
                </a:solidFill>
              </a:rPr>
              <a:t>Release Timetable for the ONS API</a:t>
            </a:r>
          </a:p>
        </p:txBody>
      </p:sp>
      <p:sp>
        <p:nvSpPr>
          <p:cNvPr id="9219" name="Rectangle 3"/>
          <p:cNvSpPr>
            <a:spLocks noGrp="1" noChangeArrowheads="1"/>
          </p:cNvSpPr>
          <p:nvPr>
            <p:ph idx="1"/>
          </p:nvPr>
        </p:nvSpPr>
        <p:spPr/>
        <p:txBody>
          <a:bodyPr/>
          <a:lstStyle/>
          <a:p>
            <a:r>
              <a:rPr lang="en-GB" sz="2400" dirty="0" smtClean="0">
                <a:solidFill>
                  <a:schemeClr val="bg1"/>
                </a:solidFill>
              </a:rPr>
              <a:t>Initial Beta release October 2013</a:t>
            </a:r>
          </a:p>
          <a:p>
            <a:r>
              <a:rPr lang="en-GB" sz="2400" dirty="0" smtClean="0">
                <a:solidFill>
                  <a:schemeClr val="bg1"/>
                </a:solidFill>
              </a:rPr>
              <a:t>Enhanced Beta release July 2014</a:t>
            </a:r>
          </a:p>
          <a:p>
            <a:r>
              <a:rPr lang="en-GB" sz="2400" dirty="0" smtClean="0">
                <a:solidFill>
                  <a:schemeClr val="bg1"/>
                </a:solidFill>
              </a:rPr>
              <a:t>Further improvements released on October 2014.</a:t>
            </a:r>
          </a:p>
          <a:p>
            <a:r>
              <a:rPr lang="en-GB" sz="2400" dirty="0" smtClean="0">
                <a:solidFill>
                  <a:schemeClr val="bg1"/>
                </a:solidFill>
              </a:rPr>
              <a:t>Latest version July 2015</a:t>
            </a:r>
          </a:p>
          <a:p>
            <a:r>
              <a:rPr lang="en-GB" sz="2400" dirty="0" smtClean="0">
                <a:solidFill>
                  <a:schemeClr val="bg1"/>
                </a:solidFill>
              </a:rPr>
              <a:t>Mostly Census 2011 data but more is being continually added over time (e.g. Population Projections, Annual Survey of Hours and Earnings)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solidFill>
                  <a:schemeClr val="bg1"/>
                </a:solidFill>
              </a:rPr>
              <a:t>Resources</a:t>
            </a:r>
          </a:p>
        </p:txBody>
      </p:sp>
      <p:sp>
        <p:nvSpPr>
          <p:cNvPr id="10243" name="Rectangle 3"/>
          <p:cNvSpPr>
            <a:spLocks noGrp="1" noChangeArrowheads="1"/>
          </p:cNvSpPr>
          <p:nvPr>
            <p:ph idx="1"/>
          </p:nvPr>
        </p:nvSpPr>
        <p:spPr/>
        <p:txBody>
          <a:bodyPr/>
          <a:lstStyle/>
          <a:p>
            <a:r>
              <a:rPr lang="en-GB" sz="2400" dirty="0" smtClean="0">
                <a:solidFill>
                  <a:schemeClr val="bg1"/>
                </a:solidFill>
              </a:rPr>
              <a:t>API Service Pages </a:t>
            </a:r>
          </a:p>
          <a:p>
            <a:pPr lvl="1">
              <a:buFont typeface="Arial" pitchFamily="34" charset="0"/>
              <a:buChar char="•"/>
            </a:pPr>
            <a:r>
              <a:rPr lang="en-GB" sz="2000" dirty="0" smtClean="0">
                <a:solidFill>
                  <a:schemeClr val="bg1"/>
                </a:solidFill>
              </a:rPr>
              <a:t>Manual</a:t>
            </a:r>
          </a:p>
          <a:p>
            <a:pPr lvl="1">
              <a:buFont typeface="Arial" pitchFamily="34" charset="0"/>
              <a:buChar char="•"/>
            </a:pPr>
            <a:r>
              <a:rPr lang="en-GB" sz="2000" dirty="0" smtClean="0">
                <a:solidFill>
                  <a:schemeClr val="bg1"/>
                </a:solidFill>
              </a:rPr>
              <a:t>Example clients</a:t>
            </a:r>
          </a:p>
          <a:p>
            <a:pPr lvl="1">
              <a:buFont typeface="Arial" pitchFamily="34" charset="0"/>
              <a:buChar char="•"/>
            </a:pPr>
            <a:r>
              <a:rPr lang="en-GB" sz="2000" dirty="0" smtClean="0">
                <a:solidFill>
                  <a:schemeClr val="bg1"/>
                </a:solidFill>
              </a:rPr>
              <a:t>How To guides</a:t>
            </a:r>
          </a:p>
          <a:p>
            <a:pPr lvl="1">
              <a:buFont typeface="Arial" pitchFamily="34" charset="0"/>
              <a:buChar char="•"/>
            </a:pPr>
            <a:r>
              <a:rPr lang="en-GB" sz="2000" dirty="0" smtClean="0">
                <a:solidFill>
                  <a:schemeClr val="bg1"/>
                </a:solidFill>
              </a:rPr>
              <a:t>Sample output</a:t>
            </a:r>
          </a:p>
          <a:p>
            <a:r>
              <a:rPr lang="en-GB" sz="2400" dirty="0" smtClean="0">
                <a:solidFill>
                  <a:schemeClr val="bg1"/>
                </a:solidFill>
              </a:rPr>
              <a:t>Developers’ Forum on </a:t>
            </a:r>
            <a:r>
              <a:rPr lang="en-GB" sz="2400" dirty="0" smtClean="0">
                <a:solidFill>
                  <a:schemeClr val="bg1"/>
                </a:solidFill>
                <a:hlinkClick r:id="rId2"/>
              </a:rPr>
              <a:t>Stack Overflow </a:t>
            </a:r>
            <a:r>
              <a:rPr lang="en-GB" sz="2400" dirty="0" smtClean="0">
                <a:solidFill>
                  <a:schemeClr val="bg1"/>
                </a:solidFill>
              </a:rPr>
              <a:t>(tag </a:t>
            </a:r>
            <a:r>
              <a:rPr lang="en-GB" sz="2400" dirty="0" err="1" smtClean="0">
                <a:solidFill>
                  <a:schemeClr val="bg1"/>
                </a:solidFill>
              </a:rPr>
              <a:t>ons-api</a:t>
            </a:r>
            <a:r>
              <a:rPr lang="en-GB" sz="2400" dirty="0" smtClean="0">
                <a:solidFill>
                  <a:schemeClr val="bg1"/>
                </a:solidFill>
              </a:rPr>
              <a:t>)</a:t>
            </a:r>
          </a:p>
          <a:p>
            <a:r>
              <a:rPr lang="en-GB" sz="2400" dirty="0" smtClean="0">
                <a:solidFill>
                  <a:schemeClr val="bg1"/>
                </a:solidFill>
              </a:rPr>
              <a:t>Data questions on </a:t>
            </a:r>
            <a:r>
              <a:rPr lang="en-GB" sz="2400" dirty="0" err="1" smtClean="0">
                <a:solidFill>
                  <a:schemeClr val="bg1"/>
                </a:solidFill>
                <a:hlinkClick r:id="rId3"/>
              </a:rPr>
              <a:t>StatsUserNet</a:t>
            </a:r>
            <a:endParaRPr lang="en-GB" sz="2400" dirty="0" smtClean="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mtClean="0">
                <a:solidFill>
                  <a:schemeClr val="bg1"/>
                </a:solidFill>
              </a:rPr>
              <a:t>2. Web Services Basics</a:t>
            </a:r>
          </a:p>
        </p:txBody>
      </p:sp>
      <p:sp>
        <p:nvSpPr>
          <p:cNvPr id="11267" name="Rectangle 3"/>
          <p:cNvSpPr>
            <a:spLocks noGrp="1" noChangeArrowheads="1"/>
          </p:cNvSpPr>
          <p:nvPr>
            <p:ph idx="1"/>
          </p:nvPr>
        </p:nvSpPr>
        <p:spPr/>
        <p:txBody>
          <a:bodyPr/>
          <a:lstStyle/>
          <a:p>
            <a:r>
              <a:rPr lang="en-GB" sz="2400" dirty="0" smtClean="0">
                <a:solidFill>
                  <a:schemeClr val="bg1"/>
                </a:solidFill>
              </a:rPr>
              <a:t>What is a Web Service?</a:t>
            </a:r>
          </a:p>
          <a:p>
            <a:r>
              <a:rPr lang="en-GB" sz="2400" dirty="0" smtClean="0">
                <a:solidFill>
                  <a:schemeClr val="bg1"/>
                </a:solidFill>
              </a:rPr>
              <a:t>SOAP</a:t>
            </a:r>
          </a:p>
          <a:p>
            <a:r>
              <a:rPr lang="en-GB" sz="2400" dirty="0" smtClean="0">
                <a:solidFill>
                  <a:schemeClr val="bg1"/>
                </a:solidFill>
              </a:rPr>
              <a:t>REST</a:t>
            </a:r>
          </a:p>
          <a:p>
            <a:r>
              <a:rPr lang="en-GB" sz="2400" dirty="0" smtClean="0">
                <a:solidFill>
                  <a:schemeClr val="bg1"/>
                </a:solidFill>
              </a:rPr>
              <a:t>Security</a:t>
            </a:r>
          </a:p>
          <a:p>
            <a:pPr>
              <a:buFontTx/>
              <a:buNone/>
            </a:pPr>
            <a:endParaRPr lang="en-GB" dirty="0" smtClean="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DDDC"/>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800" b="0" i="0" u="none" strike="noStrike" cap="none" normalizeH="0" baseline="0" smtClean="0">
            <a:ln>
              <a:noFill/>
            </a:ln>
            <a:solidFill>
              <a:srgbClr val="002D46"/>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800" b="0" i="0" u="none" strike="noStrike" cap="none" normalizeH="0" baseline="0" smtClean="0">
            <a:ln>
              <a:noFill/>
            </a:ln>
            <a:solidFill>
              <a:srgbClr val="002D46"/>
            </a:solidFill>
            <a:effectLst/>
            <a:latin typeface="Arial" charset="0"/>
            <a:ea typeface="ＭＳ Ｐゴシック" pitchFamily="1"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800" b="0" i="0" u="none" strike="noStrike" cap="none" normalizeH="0" baseline="0" smtClean="0">
            <a:ln>
              <a:noFill/>
            </a:ln>
            <a:solidFill>
              <a:srgbClr val="002D46"/>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800" b="0" i="0" u="none" strike="noStrike" cap="none" normalizeH="0" baseline="0" smtClean="0">
            <a:ln>
              <a:noFill/>
            </a:ln>
            <a:solidFill>
              <a:srgbClr val="002D46"/>
            </a:solidFill>
            <a:effectLst/>
            <a:latin typeface="Arial" charset="0"/>
            <a:ea typeface="ＭＳ Ｐゴシック" pitchFamily="1" charset="-128"/>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4075</TotalTime>
  <Words>2541</Words>
  <Application>Microsoft Macintosh PowerPoint</Application>
  <PresentationFormat>On-screen Show (4:3)</PresentationFormat>
  <Paragraphs>297</Paragraphs>
  <Slides>58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58</vt:i4>
      </vt:variant>
    </vt:vector>
  </HeadingPairs>
  <TitlesOfParts>
    <vt:vector size="63" baseType="lpstr">
      <vt:lpstr>Arial</vt:lpstr>
      <vt:lpstr>Gill Sans</vt:lpstr>
      <vt:lpstr>ＭＳ Ｐゴシック</vt:lpstr>
      <vt:lpstr>Default Design</vt:lpstr>
      <vt:lpstr>Custom Design</vt:lpstr>
      <vt:lpstr>PowerPoint Presentation</vt:lpstr>
      <vt:lpstr>Contents</vt:lpstr>
      <vt:lpstr>1. Introduction</vt:lpstr>
      <vt:lpstr>ONS OpenAPI Overview</vt:lpstr>
      <vt:lpstr> What is the ONS OpenAPI? </vt:lpstr>
      <vt:lpstr>NeSS and NOMIS</vt:lpstr>
      <vt:lpstr>Release Timetable for the ONS API</vt:lpstr>
      <vt:lpstr>Resources</vt:lpstr>
      <vt:lpstr>2. Web Services Basics</vt:lpstr>
      <vt:lpstr>What is a Web Service? </vt:lpstr>
      <vt:lpstr>SOAP</vt:lpstr>
      <vt:lpstr>REST </vt:lpstr>
      <vt:lpstr>Security</vt:lpstr>
      <vt:lpstr>3. ONS OpenAPI Overview</vt:lpstr>
      <vt:lpstr>Design Principles</vt:lpstr>
      <vt:lpstr>URIs</vt:lpstr>
      <vt:lpstr>Elements of URI </vt:lpstr>
      <vt:lpstr>Path to Resource</vt:lpstr>
      <vt:lpstr>Representation</vt:lpstr>
      <vt:lpstr>XML</vt:lpstr>
      <vt:lpstr>JSON </vt:lpstr>
      <vt:lpstr>Data Context</vt:lpstr>
      <vt:lpstr>Filter Terms </vt:lpstr>
      <vt:lpstr>Geographic Hierarchies</vt:lpstr>
      <vt:lpstr>Paging Parameters </vt:lpstr>
      <vt:lpstr>Discovery and Delivery </vt:lpstr>
      <vt:lpstr>4. Discovery</vt:lpstr>
      <vt:lpstr>HATEOAS </vt:lpstr>
      <vt:lpstr>Entities</vt:lpstr>
      <vt:lpstr>Lists</vt:lpstr>
      <vt:lpstr>Geographic Queries</vt:lpstr>
      <vt:lpstr>Discovery Exercise</vt:lpstr>
      <vt:lpstr>Discovery Exercise - Answers</vt:lpstr>
      <vt:lpstr>5. Delivery</vt:lpstr>
      <vt:lpstr>Metadata - Details</vt:lpstr>
      <vt:lpstr>Metadata – Reference</vt:lpstr>
      <vt:lpstr>Metadata – Structural</vt:lpstr>
      <vt:lpstr>Data - Slicing</vt:lpstr>
      <vt:lpstr>Data - Paging</vt:lpstr>
      <vt:lpstr>Data - Downloads</vt:lpstr>
      <vt:lpstr>Data - Other</vt:lpstr>
      <vt:lpstr>New In July 2015 Release</vt:lpstr>
      <vt:lpstr>Delivery Exercise</vt:lpstr>
      <vt:lpstr>Delivery Exercise - Answers</vt:lpstr>
      <vt:lpstr>6. Response Codes</vt:lpstr>
      <vt:lpstr>7. Client Applications</vt:lpstr>
      <vt:lpstr>Types of Application</vt:lpstr>
      <vt:lpstr>Hunters and Gatherers</vt:lpstr>
      <vt:lpstr>Programming Languages</vt:lpstr>
      <vt:lpstr>Examples</vt:lpstr>
      <vt:lpstr> </vt:lpstr>
      <vt:lpstr>Demo Clients: Android </vt:lpstr>
      <vt:lpstr>Demo Clients: Excel</vt:lpstr>
      <vt:lpstr>Demo Clients: Flash</vt:lpstr>
      <vt:lpstr>Demo Clients: Java</vt:lpstr>
      <vt:lpstr>Using the API Indirectly</vt:lpstr>
      <vt:lpstr>Data Explorer</vt:lpstr>
      <vt:lpstr>Profile Generator</vt:lpstr>
    </vt:vector>
  </TitlesOfParts>
  <Company>ID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Training Course</dc:title>
  <dc:creator>Richard Smith</dc:creator>
  <cp:lastModifiedBy>Ned Yoxall</cp:lastModifiedBy>
  <cp:revision>360</cp:revision>
  <dcterms:created xsi:type="dcterms:W3CDTF">2008-03-28T10:25:23Z</dcterms:created>
  <dcterms:modified xsi:type="dcterms:W3CDTF">2016-06-28T14:34:31Z</dcterms:modified>
</cp:coreProperties>
</file>