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17"/>
  </p:notes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26" y="-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6b66603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6b66603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b677c3c2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2b677c3c2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6b6660381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6b6660381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79fd7d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779fd7d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2b677c3c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2b677c3c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2b677c3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2b677c3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7bd1afdd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7bd1afdd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b6660381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6b6660381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78a7dc9b1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78a7dc9b1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2b677c3c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2b677c3c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6dd0cde8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6dd0cde8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6b6660381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6b6660381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6dd0cde8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6dd0cde8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fld id="{A34890DF-08DA-4D10-9FFB-5CCCFD1CE0A2}" type="datetime1">
              <a:rPr lang="en-US"/>
              <a:pPr>
                <a:defRPr/>
              </a:pPr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39DAF-4DB7-44ED-988A-3176363AE3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machinelearningmastery.com/how-to-choose-loss-functions-when-training-deep-learning-neural-networks/" TargetMode="External"/><Relationship Id="rId3" Type="http://schemas.openxmlformats.org/officeDocument/2006/relationships/hyperlink" Target="https://openknowledge.worldbank.org/bitstream/handle/10986/30317/211329ov.pdf" TargetMode="External"/><Relationship Id="rId7" Type="http://schemas.openxmlformats.org/officeDocument/2006/relationships/hyperlink" Target="https://www.analyticsvidhya.com/blog/2021/04/evaluating-machine-learning-models-hyperparameter-tunin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eplizard.com/learn/video/Zi-0rlM4RDs" TargetMode="External"/><Relationship Id="rId5" Type="http://schemas.openxmlformats.org/officeDocument/2006/relationships/hyperlink" Target="https://towardsdatascience.com/a-comprehensive-guide-to-convolutional-neural-networks-the-eli5-way-3bd2b1164a53" TargetMode="External"/><Relationship Id="rId4" Type="http://schemas.openxmlformats.org/officeDocument/2006/relationships/hyperlink" Target="https://www.worldbank.org/en/news/immersive-story/2018/09/20/what-a-waste-an-updated-look-into-the-future-of-solid-waste-managemen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ubtitle 2"/>
          <p:cNvSpPr>
            <a:spLocks noGrp="1"/>
          </p:cNvSpPr>
          <p:nvPr>
            <p:ph type="subTitle" idx="1"/>
          </p:nvPr>
        </p:nvSpPr>
        <p:spPr>
          <a:xfrm>
            <a:off x="1496616" y="289322"/>
            <a:ext cx="6073378" cy="2433638"/>
          </a:xfrm>
        </p:spPr>
        <p:txBody>
          <a:bodyPr/>
          <a:lstStyle/>
          <a:p>
            <a:r>
              <a:rPr lang="en-US" sz="2400" b="1" dirty="0" smtClean="0">
                <a:latin typeface="Times New Roman Regular" panose="02020503050405090304" charset="0"/>
                <a:cs typeface="Times New Roman Regular" panose="02020503050405090304" charset="0"/>
              </a:rPr>
              <a:t>Comparative Analysis of Transfer Learning </a:t>
            </a:r>
            <a:r>
              <a:rPr lang="en-US" sz="2400" b="1" dirty="0" err="1" smtClean="0">
                <a:latin typeface="Times New Roman Regular" panose="02020503050405090304" charset="0"/>
                <a:cs typeface="Times New Roman Regular" panose="02020503050405090304" charset="0"/>
              </a:rPr>
              <a:t>Hyperparameters</a:t>
            </a:r>
            <a:r>
              <a:rPr lang="en-US" sz="2400" b="1" dirty="0" smtClean="0">
                <a:latin typeface="Times New Roman Regular" panose="02020503050405090304" charset="0"/>
                <a:cs typeface="Times New Roman Regular" panose="02020503050405090304" charset="0"/>
              </a:rPr>
              <a:t> for Image Classification</a:t>
            </a:r>
            <a:endParaRPr lang="en-US" sz="23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604" y="289322"/>
            <a:ext cx="1069181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3825" y="69056"/>
            <a:ext cx="1066800" cy="1067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4294967295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pPr>
              <a:defRPr/>
            </a:pPr>
            <a:fld id="{A50E3B2C-906E-41A1-A124-CFB3AEAEDCF9}" type="datetime1">
              <a:rPr lang="en-US"/>
              <a:pPr>
                <a:defRPr/>
              </a:pPr>
              <a:t>6/2/2022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7CB3-BC64-4E1F-9FF0-94A42E0C0EB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055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2056" name="Rectangle 1"/>
          <p:cNvSpPr>
            <a:spLocks noChangeArrowheads="1"/>
          </p:cNvSpPr>
          <p:nvPr/>
        </p:nvSpPr>
        <p:spPr bwMode="auto">
          <a:xfrm>
            <a:off x="1339454" y="2678906"/>
            <a:ext cx="6502003" cy="132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err="1" smtClean="0"/>
              <a:t>Neelesh</a:t>
            </a:r>
            <a:r>
              <a:rPr lang="en-US" b="1" dirty="0" smtClean="0"/>
              <a:t> </a:t>
            </a:r>
            <a:r>
              <a:rPr lang="en-US" b="1" dirty="0" err="1" smtClean="0"/>
              <a:t>Karthikeyan</a:t>
            </a:r>
            <a:r>
              <a:rPr lang="en-US" b="1" dirty="0" smtClean="0"/>
              <a:t> , M </a:t>
            </a:r>
            <a:r>
              <a:rPr lang="en-US" b="1" dirty="0" err="1" smtClean="0"/>
              <a:t>Rajmohan</a:t>
            </a:r>
            <a:r>
              <a:rPr lang="en-US" b="1" dirty="0" smtClean="0"/>
              <a:t> &amp; R </a:t>
            </a:r>
            <a:r>
              <a:rPr lang="en-US" b="1" dirty="0" err="1" smtClean="0"/>
              <a:t>Baskaran</a:t>
            </a:r>
            <a:r>
              <a:rPr lang="en-US" b="1" dirty="0" smtClean="0"/>
              <a:t> </a:t>
            </a:r>
          </a:p>
          <a:p>
            <a:pPr algn="ctr">
              <a:lnSpc>
                <a:spcPct val="150000"/>
              </a:lnSpc>
            </a:pPr>
            <a:r>
              <a:rPr lang="en-US" b="1" dirty="0" smtClean="0"/>
              <a:t>Department of Industrial Engineering, College of Engineering </a:t>
            </a:r>
            <a:r>
              <a:rPr lang="en-US" b="1" dirty="0" err="1" smtClean="0"/>
              <a:t>Guindy</a:t>
            </a:r>
            <a:r>
              <a:rPr lang="en-US" b="1" dirty="0" smtClean="0"/>
              <a:t>,                 </a:t>
            </a:r>
          </a:p>
          <a:p>
            <a:pPr algn="ctr">
              <a:lnSpc>
                <a:spcPct val="150000"/>
              </a:lnSpc>
            </a:pPr>
            <a:r>
              <a:rPr lang="en-US" b="1" dirty="0" smtClean="0"/>
              <a:t>Anna University, Chennai-25</a:t>
            </a:r>
          </a:p>
          <a:p>
            <a:pPr algn="ctr">
              <a:lnSpc>
                <a:spcPct val="150000"/>
              </a:lnSpc>
            </a:pPr>
            <a:r>
              <a:rPr lang="en-US" b="1" dirty="0" smtClean="0"/>
              <a:t> </a:t>
            </a:r>
            <a:endParaRPr lang="en-US" b="1" dirty="0"/>
          </a:p>
        </p:txBody>
      </p:sp>
      <p:sp>
        <p:nvSpPr>
          <p:cNvPr id="2057" name="TextBox 10"/>
          <p:cNvSpPr txBox="1">
            <a:spLocks noChangeArrowheads="1"/>
          </p:cNvSpPr>
          <p:nvPr/>
        </p:nvSpPr>
        <p:spPr bwMode="auto">
          <a:xfrm>
            <a:off x="3687366" y="4412456"/>
            <a:ext cx="190023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r>
              <a:rPr lang="en-US" sz="2400" dirty="0">
                <a:solidFill>
                  <a:srgbClr val="006600"/>
                </a:solidFill>
                <a:latin typeface="Stencil" pitchFamily="82" charset="0"/>
              </a:rPr>
              <a:t>ICAIEA 2022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-322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b="1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Testing </a:t>
            </a:r>
            <a:r>
              <a:rPr lang="en-GB" b="1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Performance </a:t>
            </a:r>
            <a:endParaRPr b="1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153" name="Google Shape;15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GB"/>
          </a:p>
        </p:txBody>
      </p:sp>
      <p:pic>
        <p:nvPicPr>
          <p:cNvPr id="3" name="Picture 2" descr="tes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320" y="572770"/>
            <a:ext cx="6817360" cy="421576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273425" y="4663440"/>
            <a:ext cx="25965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Times New Roman Bold" panose="02020503050405090304" charset="0"/>
                <a:cs typeface="Times New Roman Bold" panose="02020503050405090304" charset="0"/>
              </a:rPr>
              <a:t>Accuracy of models on test 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Google Shape;159;p24"/>
          <p:cNvGraphicFramePr/>
          <p:nvPr/>
        </p:nvGraphicFramePr>
        <p:xfrm>
          <a:off x="5877939" y="-71132"/>
          <a:ext cx="3176975" cy="48448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56425"/>
                <a:gridCol w="820900"/>
                <a:gridCol w="776475"/>
                <a:gridCol w="723175"/>
              </a:tblGrid>
              <a:tr h="361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Activation </a:t>
                      </a: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Function</a:t>
                      </a: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Validation</a:t>
                      </a: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Training</a:t>
                      </a: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Test</a:t>
                      </a: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ELU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0.965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0.960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0.950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ReLU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0.962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0.956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0.950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LeakyReLU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0.962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0.952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0.947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0" marB="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Optimizer</a:t>
                      </a: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Validation</a:t>
                      </a: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Training</a:t>
                      </a: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Test</a:t>
                      </a: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Adam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0.97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0.9585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0.943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RMSprop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0.965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0.9435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0.9389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SGD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0.96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0.9557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0.9451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0" marB="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Learning </a:t>
                      </a: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Rate</a:t>
                      </a: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Validation</a:t>
                      </a: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Training</a:t>
                      </a: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Test</a:t>
                      </a: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0.001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0.9625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0. 9578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0.9475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0.0001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0.945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0. 9650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0.9375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0.01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0.94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0. 9528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0.9175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0" marB="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Batch Size</a:t>
                      </a:r>
                      <a:endParaRPr sz="1200" b="1" dirty="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Validation</a:t>
                      </a: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Training</a:t>
                      </a: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Test</a:t>
                      </a: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32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0.9725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0.9635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0.9375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64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0.9675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0.9635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0.955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128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0.9625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0.9621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0.955</a:t>
                      </a:r>
                      <a:endParaRPr sz="1200" dirty="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776595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 panose="020B0604020202090204"/>
              <a:buNone/>
            </a:pPr>
            <a:r>
              <a:rPr lang="en-GB" sz="2420" b="1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Deep Learning Hyper-parameter</a:t>
            </a:r>
            <a:r>
              <a:rPr lang="en-IN" altLang="en-GB" sz="2420" b="1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tuning</a:t>
            </a:r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5777100" cy="44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Activation Function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decides whether a neuron should be activated or not.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Optimizer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is a function or an algorithm that modifies the attributes of the neural network, such as weights and learning rate. 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Learning rate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controls how quickly the model is adapted to the problem.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Batch size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is the number of samples that will be passed through to the network at one time. 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4847400" cy="39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</a:t>
            </a:r>
            <a:r>
              <a:rPr lang="en-GB" baseline="-250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0.05,2,9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= 4.26 and F</a:t>
            </a:r>
            <a:r>
              <a:rPr lang="en-GB" baseline="-250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0.05,4,9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= 3.63 </a:t>
            </a:r>
            <a:r>
              <a:rPr lang="en-GB" b="1" baseline="30000">
                <a:solidFill>
                  <a:srgbClr val="0000FF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[8]</a:t>
            </a:r>
            <a:endParaRPr b="1" baseline="30000">
              <a:solidFill>
                <a:srgbClr val="0000FF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Learning Rate has got </a:t>
            </a: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significant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effect on the accuracy of a neural network. 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However, Batch Size and the interaction effect shows </a:t>
            </a: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no significance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.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Analysis of Variance</a:t>
            </a:r>
            <a:endParaRPr b="1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graphicFrame>
        <p:nvGraphicFramePr>
          <p:cNvPr id="169" name="Google Shape;169;p25"/>
          <p:cNvGraphicFramePr/>
          <p:nvPr/>
        </p:nvGraphicFramePr>
        <p:xfrm>
          <a:off x="4847375" y="150700"/>
          <a:ext cx="4153675" cy="2479040"/>
        </p:xfrm>
        <a:graphic>
          <a:graphicData uri="http://schemas.openxmlformats.org/drawingml/2006/table">
            <a:tbl>
              <a:tblPr bandRow="1" bandCol="1">
                <a:noFill/>
              </a:tblPr>
              <a:tblGrid>
                <a:gridCol w="1281875"/>
                <a:gridCol w="706325"/>
                <a:gridCol w="721825"/>
                <a:gridCol w="721825"/>
                <a:gridCol w="721825"/>
              </a:tblGrid>
              <a:tr h="0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Accuracy (%)</a:t>
                      </a:r>
                      <a:endParaRPr sz="1200" b="1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Batch size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32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64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128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7975">
                <a:tc row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Learning Rate</a:t>
                      </a:r>
                      <a:endParaRPr sz="1200" b="1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/>
                      </a:r>
                      <a:b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</a:b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/>
                      </a:r>
                      <a:b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</a:br>
                      <a:endParaRPr sz="10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0.0001</a:t>
                      </a:r>
                      <a:endParaRPr sz="1200" b="1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96.4103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95.3333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95.6923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7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94.7179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95.8974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95.4872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7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0.001</a:t>
                      </a:r>
                      <a:endParaRPr sz="1200" b="1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95.8974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95.4872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95.4359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7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95.4359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95.3846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95.641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7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0.01</a:t>
                      </a:r>
                      <a:endParaRPr sz="1200" b="1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93.6923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94.9744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95.0769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7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90.9744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94.7179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93.8462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70" name="Google Shape;170;p25"/>
          <p:cNvGraphicFramePr/>
          <p:nvPr/>
        </p:nvGraphicFramePr>
        <p:xfrm>
          <a:off x="4847338" y="2756625"/>
          <a:ext cx="4153700" cy="2225040"/>
        </p:xfrm>
        <a:graphic>
          <a:graphicData uri="http://schemas.openxmlformats.org/drawingml/2006/table">
            <a:tbl>
              <a:tblPr bandRow="1" bandCol="1">
                <a:noFill/>
              </a:tblPr>
              <a:tblGrid>
                <a:gridCol w="1219900"/>
                <a:gridCol w="768325"/>
                <a:gridCol w="933875"/>
                <a:gridCol w="752175"/>
                <a:gridCol w="479425"/>
              </a:tblGrid>
              <a:tr h="332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Source of Variation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Sum of Squares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Degrees of Freedom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Mean Squares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F</a:t>
                      </a:r>
                      <a:r>
                        <a:rPr lang="en-GB" sz="1200" b="1" baseline="-250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Batch Size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2.14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2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1.07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1.55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7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Learning Rate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11.4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2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5.7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8.26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Learning Rate x Batch Size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5.24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4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1.31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1.9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 smtClean="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Error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6.23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9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0.69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Total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25.01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17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63500" marR="63500" marT="63500" marB="63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Conclusion and Future Work</a:t>
            </a:r>
            <a:endParaRPr b="1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914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 </a:t>
            </a: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CNN 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model based on </a:t>
            </a: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NasNetMobile 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that classifies trash with 97% accuracy.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 new image classification </a:t>
            </a: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dataset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of about </a:t>
            </a:r>
            <a:r>
              <a:rPr lang="en-IN" alt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19500 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images belonging to 5 classes.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For trash classification, </a:t>
            </a: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NASNet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models performs better than </a:t>
            </a: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ResNet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models.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Learning rate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has a greater influence on a model’s </a:t>
            </a: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accuracy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than the </a:t>
            </a: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batch size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.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Exponential Linear Unit (ELU) 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performed better than other activation functions.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The model with </a:t>
            </a: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Adam optimizer 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gave higher accuracy than with other optimizers.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 learning rate of </a:t>
            </a: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0.001 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can be chosen while training the neural network.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 batch size of </a:t>
            </a: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32 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is recommended to take advantage of the GPU's processing power.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178" name="Google Shape;17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GB"/>
          </a:p>
        </p:txBody>
      </p:sp>
      <p:sp>
        <p:nvSpPr>
          <p:cNvPr id="179" name="Google Shape;179;p26"/>
          <p:cNvSpPr txBox="1"/>
          <p:nvPr/>
        </p:nvSpPr>
        <p:spPr>
          <a:xfrm>
            <a:off x="0" y="3458030"/>
            <a:ext cx="9144000" cy="14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Object detection </a:t>
            </a:r>
            <a:r>
              <a:rPr lang="en-GB" sz="18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needs to be performed before waste classification as all images in the dataset has a white background.</a:t>
            </a:r>
            <a:endParaRPr sz="18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False negatives </a:t>
            </a:r>
            <a:r>
              <a:rPr lang="en-GB" sz="18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(predicting non-biodegradable waste as degradable) needs to be reduced.</a:t>
            </a:r>
            <a:endParaRPr sz="18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IN" altLang="en-GB" sz="18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New models like </a:t>
            </a:r>
            <a:r>
              <a:rPr lang="en-GB" sz="1800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EfficientNet </a:t>
            </a:r>
            <a:r>
              <a:rPr lang="en-GB" sz="18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can be used to train and compared with the existing models.</a:t>
            </a:r>
            <a:endParaRPr sz="18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References</a:t>
            </a:r>
            <a:endParaRPr b="1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185" name="Google Shape;185;p27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9144000" cy="40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[1] </a:t>
            </a:r>
            <a:r>
              <a:rPr lang="en-GB" sz="1200">
                <a:solidFill>
                  <a:schemeClr val="accent2"/>
                </a:solidFill>
                <a:uFill>
                  <a:noFill/>
                </a:u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  <a:hlinkClick r:id="rId3"/>
              </a:rPr>
              <a:t>https://openknowledge.worldbank.org/bitstream/handle/10986/30317/211329ov.pdf</a:t>
            </a:r>
            <a:endParaRPr sz="1200">
              <a:solidFill>
                <a:schemeClr val="accent2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[2]</a:t>
            </a:r>
            <a:r>
              <a:rPr lang="en-GB" sz="1200">
                <a:solidFill>
                  <a:schemeClr val="accent2"/>
                </a:solidFill>
                <a:uFill>
                  <a:noFill/>
                </a:u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  <a:hlinkClick r:id="rId4"/>
              </a:rPr>
              <a:t>https://www.worldbank.org/en/news/immersive-story/2018/09/20/what-a-waste-an-updated-look-into-the-future-of-solid-waste-management</a:t>
            </a:r>
            <a:endParaRPr sz="1200">
              <a:solidFill>
                <a:schemeClr val="accent2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[3] Handbook Of Research On Machine Learning Applications and Trends: Algorithms, Methods and Techniques</a:t>
            </a:r>
            <a:endParaRPr sz="1200">
              <a:solidFill>
                <a:schemeClr val="accent2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[4] </a:t>
            </a:r>
            <a:r>
              <a:rPr lang="en-GB" sz="1200">
                <a:solidFill>
                  <a:srgbClr val="00206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  <a:hlinkClick r:id="rId5"/>
              </a:rPr>
              <a:t>https://towardsdatascience.com/a-comprehensive-guide-to-convolutional-neural-networks-the-eli5-way-3bd2b1164a53</a:t>
            </a:r>
            <a:endParaRPr sz="1200">
              <a:solidFill>
                <a:srgbClr val="00206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[5]</a:t>
            </a:r>
            <a:r>
              <a:rPr lang="en-GB" sz="1200">
                <a:solidFill>
                  <a:schemeClr val="accent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  <a:hlinkClick r:id="rId6"/>
              </a:rPr>
              <a:t>https://deeplizard.com/learn/video/Zi-0rlM4RDs</a:t>
            </a:r>
            <a:endParaRPr sz="1200">
              <a:solidFill>
                <a:schemeClr val="accent2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[6] </a:t>
            </a:r>
            <a:r>
              <a:rPr lang="en-GB" sz="1200">
                <a:solidFill>
                  <a:schemeClr val="accent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  <a:hlinkClick r:id="rId7"/>
              </a:rPr>
              <a:t>https://www.analyticsvidhya.com/blog/2021/04/evaluating-machine-learning-models-hyperparameter-tuning/</a:t>
            </a:r>
            <a:endParaRPr sz="1200">
              <a:solidFill>
                <a:schemeClr val="accent2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[7] </a:t>
            </a:r>
            <a:r>
              <a:rPr lang="en-GB" sz="1200">
                <a:solidFill>
                  <a:schemeClr val="accent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  <a:hlinkClick r:id="rId8"/>
              </a:rPr>
              <a:t>https://machinelearningmastery.com/how-to-choose-loss-functions-when-training-deep-learning-neural-networks/</a:t>
            </a:r>
            <a:endParaRPr sz="1200">
              <a:solidFill>
                <a:schemeClr val="accent2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2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[8] K. Krishaiah, P. Shahabudeen, “Applied Design of Experiments and Taguchi Methods”, PHI Learning Private Limited, New Delhi, 2012</a:t>
            </a:r>
            <a:endParaRPr sz="1200">
              <a:solidFill>
                <a:schemeClr val="accent2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chemeClr val="accent2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sz="2700" b="1" dirty="0" smtClean="0">
              <a:latin typeface="Time new roman"/>
            </a:endParaRPr>
          </a:p>
          <a:p>
            <a:pPr marL="0" indent="0" algn="ctr">
              <a:buNone/>
            </a:pPr>
            <a:endParaRPr lang="en-IN" sz="2700" b="1" dirty="0" smtClean="0">
              <a:latin typeface="Time new roman"/>
            </a:endParaRPr>
          </a:p>
          <a:p>
            <a:pPr marL="0" indent="0" algn="ctr">
              <a:buNone/>
            </a:pPr>
            <a:r>
              <a:rPr lang="en-IN" sz="30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r>
              <a:rPr lang="en-IN" sz="2700" b="1" dirty="0" smtClean="0">
                <a:latin typeface="Time new roman"/>
              </a:rPr>
              <a:t>…….</a:t>
            </a:r>
            <a:endParaRPr lang="en-US" sz="2700" b="1" dirty="0" smtClean="0">
              <a:latin typeface="Time new roman"/>
            </a:endParaRP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3BB29BB-864D-4FC0-A03A-910F6E744CE5}" type="datetime1">
              <a:rPr lang="en-US"/>
              <a:pPr>
                <a:defRPr/>
              </a:pPr>
              <a:t>6/2/2022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FED30-1E30-4A0F-AD44-9E24A978A3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Introduction</a:t>
            </a:r>
            <a:endParaRPr b="1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GB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6350" y="572770"/>
            <a:ext cx="9079230" cy="4039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2 billion tonnes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of waste is generated annually and </a:t>
            </a:r>
            <a:r>
              <a:rPr lang="en-IN" alt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is 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expected to be </a:t>
            </a: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3.4 billion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by 2050.</a:t>
            </a:r>
            <a:r>
              <a:rPr lang="en-GB" b="1" baseline="30000">
                <a:solidFill>
                  <a:srgbClr val="0000FF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[1]</a:t>
            </a:r>
            <a:endParaRPr b="1" baseline="30000">
              <a:solidFill>
                <a:srgbClr val="0000FF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Over </a:t>
            </a: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90%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of waste is openly </a:t>
            </a: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dumped or burned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in low-income countries.</a:t>
            </a:r>
            <a:r>
              <a:rPr lang="en-GB" b="1" baseline="30000">
                <a:solidFill>
                  <a:srgbClr val="0000FF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[2]</a:t>
            </a:r>
            <a:endParaRPr b="1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Plastic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wastes take up to </a:t>
            </a: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450 years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to decompose in </a:t>
            </a:r>
            <a:r>
              <a:rPr lang="en-IN" alt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 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landﬁll.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Glass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takes </a:t>
            </a: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4000 years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and </a:t>
            </a: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metal 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takes </a:t>
            </a: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50 - 500 years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to decompose.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IN" alt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The o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bjective is to </a:t>
            </a: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classify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biodegradable and non-biodegradable wastes using </a:t>
            </a: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AI</a:t>
            </a:r>
            <a:endParaRPr b="1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Transfer learning 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is the improvement of learning in a new task through the transfer of knowledge from a related task that has already been learned.</a:t>
            </a:r>
            <a:r>
              <a:rPr lang="en-GB" b="1" baseline="30000">
                <a:solidFill>
                  <a:srgbClr val="0000FF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[3]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The </a:t>
            </a:r>
            <a:r>
              <a:rPr lang="en-IN" alt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significance 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of learning rate and batch size on a model’s accuracy is studied using a </a:t>
            </a: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two-factor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</a:t>
            </a: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analysis of variance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.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4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Overview</a:t>
            </a:r>
            <a:endParaRPr b="1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536875"/>
            <a:ext cx="8520600" cy="40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Convolutional Neural Networks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Related Works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Data Augmentation</a:t>
            </a:r>
            <a:r>
              <a:rPr lang="en-IN" alt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and splitting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</a:t>
            </a:r>
            <a:r>
              <a:rPr lang="en-IN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ra</a:t>
            </a:r>
            <a:r>
              <a:rPr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in</a:t>
            </a:r>
            <a:r>
              <a:rPr lang="en-IN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in</a:t>
            </a:r>
            <a:r>
              <a:rPr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g Performance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Testing Performance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Deep Learning Hyper-paramter</a:t>
            </a:r>
            <a:r>
              <a:rPr lang="en-IN" alt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tuning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IN" alt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Two-factor 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Analysis of Variance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Conclusion and Future Work</a:t>
            </a:r>
            <a:endParaRPr lang="en-IN" altLang="en-GB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Reference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/>
          <a:srcRect t="-1729"/>
          <a:stretch>
            <a:fillRect/>
          </a:stretch>
        </p:blipFill>
        <p:spPr>
          <a:xfrm>
            <a:off x="4798125" y="4475"/>
            <a:ext cx="434587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7981200" y="536875"/>
            <a:ext cx="116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(Cardboard)</a:t>
            </a:r>
            <a:endParaRPr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(Paper)</a:t>
            </a:r>
            <a:endParaRPr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7981175" y="3953275"/>
            <a:ext cx="1162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(Plastic)</a:t>
            </a:r>
            <a:endParaRPr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(Metal)</a:t>
            </a:r>
            <a:endParaRPr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(Glass)</a:t>
            </a:r>
            <a:endParaRPr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Convolutional Neural Networks</a:t>
            </a:r>
            <a:endParaRPr sz="2750" b="1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0" y="4206625"/>
            <a:ext cx="9144000" cy="9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9000"/>
              <a:buFont typeface="Arial" panose="020B0604020202090204"/>
              <a:buNone/>
            </a:pPr>
            <a:r>
              <a:rPr lang="en-GB" sz="1600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Working of a Convolutional Neural Network</a:t>
            </a:r>
            <a:r>
              <a:rPr lang="en-GB" sz="1600" b="1" baseline="30000">
                <a:solidFill>
                  <a:srgbClr val="0000FF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[4]</a:t>
            </a:r>
            <a:endParaRPr sz="1600" b="1" baseline="30000">
              <a:solidFill>
                <a:srgbClr val="0000FF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b="1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GB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1117331"/>
            <a:ext cx="9143999" cy="3089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Related Works</a:t>
            </a:r>
            <a:endParaRPr b="1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4749600" cy="40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Transfer learning aid in solving the problem of insufficient training data.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Bircanoglu et al. (2018) developed RecycleNet with </a:t>
            </a: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80%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accuracy.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Kennedy et al. (2018) used VGG-19 to classify and achieved </a:t>
            </a: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88%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accuracy.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Transfer Learning Models were trained on </a:t>
            </a: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ImageNet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(1.4M images and 1000+ classes)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4749675" y="123513"/>
          <a:ext cx="4260300" cy="4904795"/>
        </p:xfrm>
        <a:graphic>
          <a:graphicData uri="http://schemas.openxmlformats.org/drawingml/2006/table">
            <a:tbl>
              <a:tblPr bandRow="1" bandCol="1">
                <a:noFill/>
              </a:tblPr>
              <a:tblGrid>
                <a:gridCol w="600000"/>
                <a:gridCol w="1670175"/>
                <a:gridCol w="917825"/>
                <a:gridCol w="1072300"/>
              </a:tblGrid>
              <a:tr h="50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S. No</a:t>
                      </a:r>
                      <a:endParaRPr sz="1200" b="1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Model</a:t>
                      </a:r>
                      <a:endParaRPr sz="1200" b="1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1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Year Published</a:t>
                      </a:r>
                      <a:endParaRPr sz="1200" b="1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1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Parameters</a:t>
                      </a:r>
                      <a:endParaRPr sz="1200" b="1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LeNet-5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1998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60,850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AlexNet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2012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62,378,344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VGG16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2014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138,357,544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VGG19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2014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143,667,240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ResNet50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2015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25,636,712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ResNet101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2015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44,707,176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ResNet152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2015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60,419,944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8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Xception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2016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22,910,480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9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ResNet50V2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2016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25,613,800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ResNet101V2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2016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44,675,560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ResNet152V2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2016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60,380,648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InceptionV3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2016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23,851,784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13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DenseNet121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2017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8,062,504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14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DenseNet169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2017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14,307,880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DenseNet201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2017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20,242,984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16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InceptionResNetV2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2017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55,873,736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17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MobileNet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2018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4,253,864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18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MobileNetV2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2018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3,538,984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19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NASNetMobile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2018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5,326,716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NASNetLarge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2018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88,949,818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Data Augmentation and Train-Test Split</a:t>
            </a:r>
            <a:endParaRPr b="1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264383" y="572700"/>
            <a:ext cx="3622229" cy="21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3"/>
          <a:srcRect l="68050" t="51809"/>
          <a:stretch>
            <a:fillRect/>
          </a:stretch>
        </p:blipFill>
        <p:spPr>
          <a:xfrm>
            <a:off x="1257387" y="1133111"/>
            <a:ext cx="1157282" cy="104255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2760854" y="1495479"/>
            <a:ext cx="1157100" cy="31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4"/>
          <a:srcRect t="15654" r="57059"/>
          <a:stretch>
            <a:fillRect/>
          </a:stretch>
        </p:blipFill>
        <p:spPr>
          <a:xfrm>
            <a:off x="5212475" y="2937825"/>
            <a:ext cx="2846699" cy="18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5238875" y="4762500"/>
            <a:ext cx="2846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Train - Test  Split</a:t>
            </a:r>
            <a:r>
              <a:rPr lang="en-GB" sz="1600" b="1" baseline="3000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</a:t>
            </a:r>
            <a:r>
              <a:rPr lang="en-GB" sz="1600" b="1" baseline="30000">
                <a:solidFill>
                  <a:srgbClr val="0000FF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[6]</a:t>
            </a:r>
            <a:endParaRPr sz="1600" b="1" baseline="30000">
              <a:solidFill>
                <a:srgbClr val="0000FF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336025" y="2202450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Sample image 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from glass class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5212475" y="3496150"/>
            <a:ext cx="115740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31F2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19</a:t>
            </a:r>
            <a:r>
              <a:rPr lang="en-IN" altLang="en-GB" sz="1200" b="1">
                <a:solidFill>
                  <a:srgbClr val="231F2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,</a:t>
            </a:r>
            <a:r>
              <a:rPr lang="en-GB" sz="1200" b="1">
                <a:solidFill>
                  <a:srgbClr val="231F2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500</a:t>
            </a:r>
            <a:r>
              <a:rPr lang="en-GB" sz="1200">
                <a:solidFill>
                  <a:srgbClr val="231F2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images</a:t>
            </a:r>
            <a:endParaRPr sz="1200">
              <a:solidFill>
                <a:srgbClr val="231F2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6901815" y="2937510"/>
            <a:ext cx="2242820" cy="49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31F2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80% </a:t>
            </a:r>
            <a:r>
              <a:rPr lang="en-GB" sz="1200">
                <a:solidFill>
                  <a:srgbClr val="231F2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Train</a:t>
            </a:r>
            <a:r>
              <a:rPr lang="en-IN" altLang="en-GB" sz="1200">
                <a:solidFill>
                  <a:srgbClr val="231F2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(15,600 images)</a:t>
            </a:r>
            <a:endParaRPr sz="1200">
              <a:solidFill>
                <a:srgbClr val="231F2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31F2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10%</a:t>
            </a:r>
            <a:r>
              <a:rPr lang="en-IN" altLang="en-GB" sz="1200" b="1">
                <a:solidFill>
                  <a:srgbClr val="231F2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</a:t>
            </a:r>
            <a:r>
              <a:rPr lang="en-GB" sz="1200">
                <a:solidFill>
                  <a:srgbClr val="231F2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Validation</a:t>
            </a:r>
            <a:r>
              <a:rPr lang="en-IN" altLang="en-GB" sz="1200">
                <a:solidFill>
                  <a:srgbClr val="231F2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(1,950 images)</a:t>
            </a:r>
            <a:endParaRPr sz="1200">
              <a:solidFill>
                <a:srgbClr val="231F2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6901815" y="3890010"/>
            <a:ext cx="208788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31F2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10% </a:t>
            </a:r>
            <a:r>
              <a:rPr lang="en-GB" sz="1200">
                <a:solidFill>
                  <a:srgbClr val="231F2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Test</a:t>
            </a:r>
            <a:r>
              <a:rPr lang="en-IN" altLang="en-GB" sz="1200">
                <a:solidFill>
                  <a:srgbClr val="231F2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(1,950 images)</a:t>
            </a:r>
          </a:p>
        </p:txBody>
      </p:sp>
      <p:sp>
        <p:nvSpPr>
          <p:cNvPr id="109" name="Google Shape;109;p18"/>
          <p:cNvSpPr txBox="1"/>
          <p:nvPr/>
        </p:nvSpPr>
        <p:spPr>
          <a:xfrm>
            <a:off x="336025" y="3450300"/>
            <a:ext cx="4647900" cy="165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503050405090304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Train set is used to 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fit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the model while training.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503050405090304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Validation set is used during training to 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check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how well the model is generalizing.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503050405090304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Test set is used to 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test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the model's final ability to generalize before deploying to production.</a:t>
            </a:r>
            <a:r>
              <a:rPr lang="en-GB" sz="1600" b="1" baseline="30000">
                <a:solidFill>
                  <a:srgbClr val="0000FF"/>
                </a:solidFill>
                <a:highlight>
                  <a:srgbClr val="FFFFFF"/>
                </a:highlight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[5]</a:t>
            </a:r>
            <a:endParaRPr sz="1600" baseline="30000">
              <a:solidFill>
                <a:srgbClr val="0000FF"/>
              </a:solidFill>
              <a:highlight>
                <a:srgbClr val="FFFFFF"/>
              </a:highlight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b="1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Training </a:t>
            </a:r>
            <a:r>
              <a:rPr lang="en-GB" b="1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Performance </a:t>
            </a:r>
            <a:endParaRPr lang="en-IN" altLang="en-GB" b="1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graphicFrame>
        <p:nvGraphicFramePr>
          <p:cNvPr id="115" name="Google Shape;115;p19"/>
          <p:cNvGraphicFramePr/>
          <p:nvPr/>
        </p:nvGraphicFramePr>
        <p:xfrm>
          <a:off x="4518675" y="97850"/>
          <a:ext cx="4493600" cy="49554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81200"/>
                <a:gridCol w="803100"/>
                <a:gridCol w="803100"/>
                <a:gridCol w="803100"/>
                <a:gridCol w="803100"/>
              </a:tblGrid>
              <a:tr h="361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Model</a:t>
                      </a:r>
                      <a:endParaRPr sz="1200" b="1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Validation Loss</a:t>
                      </a:r>
                      <a:endParaRPr sz="1200" b="1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Training</a:t>
                      </a:r>
                      <a:endParaRPr sz="1200" b="1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Loss</a:t>
                      </a:r>
                      <a:endParaRPr sz="1200" b="1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Validation Accuracy</a:t>
                      </a:r>
                      <a:endParaRPr sz="1200" b="1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Training Accuracy</a:t>
                      </a:r>
                      <a:endParaRPr sz="1200" b="1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NASNetMobile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0.202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0.078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0.924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0.971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NASNetLarge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0.623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0.175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0.913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0.963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DenseNet201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0.212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0.135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0.911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0.947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DenseNet121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0.259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0.154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0.896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0.938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DenseNet169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0.256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0.171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0.893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0.929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ResNet50V2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0.305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0.135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0.886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0.948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ResNet101V2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0.279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0.142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0.885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0.944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MobileNet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0.283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0.174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0.884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0.931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ResNet152V2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0.312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0.153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0.883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0.938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Xception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0.283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0.131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0.882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0.950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MobileNetV2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0.324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0.176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0.868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0.929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InceptionResNet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-V2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0.348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0.231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0.855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0.900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InceptionV3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0.345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0.272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0.855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0.882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LeNet-5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0.434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0.296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0.817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0.871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VGG19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0.428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0.298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0.814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0.868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VGG16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0.409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0.306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0.811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0.863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AlexNet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0.573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0.413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0.735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0.806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ResNet50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0.617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0.593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0.662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0.691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ResNet101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0.661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0.614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0.592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0.662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ResNet152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0.674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0.620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0.590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0.661</a:t>
                      </a:r>
                      <a:endParaRPr sz="12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4493700" cy="43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Training loss is a metric used to assess how a deep learning model </a:t>
            </a: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fits 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the training data.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Validation loss is a metric used to </a:t>
            </a: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assess 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the performance of a deep learning model on the validation set.</a:t>
            </a:r>
            <a:r>
              <a:rPr lang="en-GB" b="1" baseline="30000">
                <a:solidFill>
                  <a:srgbClr val="0000FF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[7]</a:t>
            </a:r>
            <a:endParaRPr b="1" baseline="30000">
              <a:solidFill>
                <a:srgbClr val="0000FF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Training accuracy quantifies how the model is able to </a:t>
            </a:r>
            <a:r>
              <a:rPr lang="en-GB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classify </a:t>
            </a: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the two images during training on the training dataset.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503050405090304"/>
              <a:buChar char="●"/>
            </a:pPr>
            <a:r>
              <a:rPr lang="en-GB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Validation accuracy is the accuracy on the validation set. </a:t>
            </a:r>
            <a:endParaRPr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b="1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Training </a:t>
            </a:r>
            <a:r>
              <a:rPr lang="en-GB" b="1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Performance </a:t>
            </a:r>
            <a:endParaRPr b="1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4" name="Picture 3" descr="trai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45" y="572770"/>
            <a:ext cx="7230110" cy="44704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218815" y="4736465"/>
            <a:ext cx="27057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Times New Roman Bold" panose="02020503050405090304" charset="0"/>
                <a:cs typeface="Times New Roman Bold" panose="02020503050405090304" charset="0"/>
              </a:rPr>
              <a:t>Accuracy of models on train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0" y="517975"/>
            <a:ext cx="4884000" cy="43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indent="-139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139700" lvl="0" indent="-139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139700" lvl="0" indent="-139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139700" lvl="0" indent="-139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139700" lvl="0" indent="-139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139700" lvl="0" indent="-139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139700" lvl="0" indent="-139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139700" lvl="0" indent="-139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139700" lvl="0" indent="-139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</a:t>
            </a:r>
            <a:endParaRPr sz="14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139700" lvl="0" indent="-139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139700" lvl="0" indent="-139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139700" lvl="0" indent="-139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- Test data accuracy      </a:t>
            </a:r>
            <a:r>
              <a:rPr 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= </a:t>
            </a:r>
            <a:r>
              <a:rPr lang="en-IN" alt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</a:t>
            </a:r>
            <a:r>
              <a:rPr 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(</a:t>
            </a:r>
            <a:r>
              <a:rPr lang="en-IN" alt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TP </a:t>
            </a:r>
            <a:r>
              <a:rPr 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+ </a:t>
            </a:r>
            <a:r>
              <a:rPr lang="en-IN" alt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TN</a:t>
            </a:r>
            <a:r>
              <a:rPr 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) / (</a:t>
            </a:r>
            <a:r>
              <a:rPr lang="en-IN" alt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TP</a:t>
            </a:r>
            <a:r>
              <a:rPr 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+ </a:t>
            </a:r>
            <a:r>
              <a:rPr lang="en-IN" alt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FP </a:t>
            </a:r>
            <a:r>
              <a:rPr 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+ </a:t>
            </a:r>
            <a:r>
              <a:rPr lang="en-IN" alt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FN </a:t>
            </a:r>
            <a:r>
              <a:rPr 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+ </a:t>
            </a:r>
            <a:r>
              <a:rPr lang="en-IN" alt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TN</a:t>
            </a:r>
            <a:r>
              <a:rPr 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) </a:t>
            </a:r>
            <a:endParaRPr sz="1400" b="1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139700" lvl="0" indent="-139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 sz="1400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- Precision                      </a:t>
            </a:r>
            <a:r>
              <a:rPr 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= </a:t>
            </a:r>
            <a:r>
              <a:rPr lang="en-IN" alt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</a:t>
            </a:r>
            <a:r>
              <a:rPr 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(</a:t>
            </a:r>
            <a:r>
              <a:rPr lang="en-IN" alt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TP</a:t>
            </a:r>
            <a:r>
              <a:rPr 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) / (</a:t>
            </a:r>
            <a:r>
              <a:rPr lang="en-IN" alt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TP </a:t>
            </a:r>
            <a:r>
              <a:rPr 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+ </a:t>
            </a:r>
            <a:r>
              <a:rPr lang="en-IN" alt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FN</a:t>
            </a:r>
            <a:r>
              <a:rPr 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) </a:t>
            </a:r>
            <a:endParaRPr sz="14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139700" lvl="0" indent="-139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 sz="1400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- Recall                           </a:t>
            </a:r>
            <a:r>
              <a:rPr 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= </a:t>
            </a:r>
            <a:r>
              <a:rPr lang="en-IN" alt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</a:t>
            </a:r>
            <a:r>
              <a:rPr 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(</a:t>
            </a:r>
            <a:r>
              <a:rPr lang="en-IN" alt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TP</a:t>
            </a:r>
            <a:r>
              <a:rPr 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) / (</a:t>
            </a:r>
            <a:r>
              <a:rPr lang="en-IN" alt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TP </a:t>
            </a:r>
            <a:r>
              <a:rPr 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+ </a:t>
            </a:r>
            <a:r>
              <a:rPr lang="en-IN" alt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FP</a:t>
            </a:r>
            <a:r>
              <a:rPr 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)</a:t>
            </a:r>
            <a:r>
              <a:rPr lang="en-GB" sz="1400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</a:t>
            </a:r>
            <a:endParaRPr sz="1400" b="1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139700" lvl="0" indent="-139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- F1-score </a:t>
            </a:r>
            <a:r>
              <a:rPr lang="en-GB" sz="14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 	         = (2 * Precision * Recall) / (Precision + Recall)</a:t>
            </a:r>
          </a:p>
        </p:txBody>
      </p:sp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-322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b="1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Testing </a:t>
            </a:r>
            <a:r>
              <a:rPr lang="en-GB" b="1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Performance </a:t>
            </a:r>
            <a:endParaRPr b="1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4150" y="517975"/>
            <a:ext cx="3695700" cy="2552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22"/>
          <p:cNvGraphicFramePr/>
          <p:nvPr/>
        </p:nvGraphicFramePr>
        <p:xfrm>
          <a:off x="4883975" y="104400"/>
          <a:ext cx="4134450" cy="457238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96450"/>
                <a:gridCol w="684500"/>
                <a:gridCol w="684500"/>
                <a:gridCol w="684500"/>
                <a:gridCol w="684500"/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Model</a:t>
                      </a: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Test</a:t>
                      </a: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l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l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Accuracy</a:t>
                      </a: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Precision</a:t>
                      </a: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Recall</a:t>
                      </a: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F1-score</a:t>
                      </a:r>
                      <a:endParaRPr sz="1200" b="1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NASNetMobile</a:t>
                      </a:r>
                      <a:endParaRPr sz="110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0.972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0.959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0.986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0.972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NASNetLarge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0.962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0.944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0.982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0.962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DenseNet201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0.953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0.945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0.963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0.954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DenseNet169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0.953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0.944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0.964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0.954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Xception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0.932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0.924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0.941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0.932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DenseNet121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0.931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0.917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0.949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0.932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ResNet101V2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0.929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0.907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0.957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0.931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MobileNet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0.927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0.919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0.937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0.928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ResNet50V2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0.925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0.887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0.973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0.928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ResNet152V2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0.913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0.885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0.951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0.916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MobileNetV2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0.913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0.893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0.937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0.915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InceptionV3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0.896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0.897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0.895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0.896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InceptionResNetV2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0.896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0.859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0.948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0.901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VGG16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0.879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0.893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0.863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0.877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VGG19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0.872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0.892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0.846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0.868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LeNet-5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0.829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0.798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0.881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0.863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ResNet50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0.723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0.729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0.708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0.806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AlexNet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0.708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0.647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0.915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0.691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ResNet152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0.652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0.651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0.655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0.662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ResNet101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0.637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0.588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0.913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31F20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0.661</a:t>
                      </a:r>
                      <a:endParaRPr sz="1200">
                        <a:solidFill>
                          <a:srgbClr val="231F20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GB"/>
          </a:p>
        </p:txBody>
      </p:sp>
      <p:sp>
        <p:nvSpPr>
          <p:cNvPr id="143" name="Google Shape;143;p22"/>
          <p:cNvSpPr txBox="1"/>
          <p:nvPr/>
        </p:nvSpPr>
        <p:spPr>
          <a:xfrm>
            <a:off x="1060575" y="1305775"/>
            <a:ext cx="13605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Times New Roman" panose="02020503050405090304" charset="0"/>
                <a:cs typeface="Times New Roman" panose="02020503050405090304" charset="0"/>
              </a:rPr>
              <a:t>TP</a:t>
            </a:r>
          </a:p>
        </p:txBody>
      </p:sp>
      <p:sp>
        <p:nvSpPr>
          <p:cNvPr id="144" name="Google Shape;144;p22"/>
          <p:cNvSpPr txBox="1"/>
          <p:nvPr/>
        </p:nvSpPr>
        <p:spPr>
          <a:xfrm>
            <a:off x="2421075" y="2138550"/>
            <a:ext cx="13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Times New Roman" panose="02020503050405090304" charset="0"/>
                <a:cs typeface="Times New Roman" panose="02020503050405090304" charset="0"/>
              </a:rPr>
              <a:t>TN</a:t>
            </a:r>
          </a:p>
        </p:txBody>
      </p:sp>
      <p:sp>
        <p:nvSpPr>
          <p:cNvPr id="145" name="Google Shape;145;p22"/>
          <p:cNvSpPr txBox="1"/>
          <p:nvPr/>
        </p:nvSpPr>
        <p:spPr>
          <a:xfrm>
            <a:off x="1060575" y="2138550"/>
            <a:ext cx="13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Times New Roman" panose="02020503050405090304" charset="0"/>
                <a:cs typeface="Times New Roman" panose="02020503050405090304" charset="0"/>
              </a:rPr>
              <a:t>FN</a:t>
            </a:r>
            <a:endParaRPr b="1">
              <a:solidFill>
                <a:schemeClr val="dk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2421075" y="1305775"/>
            <a:ext cx="13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Times New Roman" panose="02020503050405090304" charset="0"/>
                <a:cs typeface="Times New Roman" panose="02020503050405090304" charset="0"/>
              </a:rPr>
              <a:t>FP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1321</Words>
  <Application>WPS Writer</Application>
  <PresentationFormat>On-screen Show (16:9)</PresentationFormat>
  <Paragraphs>765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Simple Light</vt:lpstr>
      <vt:lpstr>Slide 1</vt:lpstr>
      <vt:lpstr>Introduction</vt:lpstr>
      <vt:lpstr>Overview</vt:lpstr>
      <vt:lpstr>Convolutional Neural Networks</vt:lpstr>
      <vt:lpstr>Related Works</vt:lpstr>
      <vt:lpstr>Data Augmentation and Train-Test Split</vt:lpstr>
      <vt:lpstr>Training Performance </vt:lpstr>
      <vt:lpstr>Training Performance </vt:lpstr>
      <vt:lpstr>Testing Performance </vt:lpstr>
      <vt:lpstr>Testing Performance </vt:lpstr>
      <vt:lpstr>Deep Learning Hyper-parameter tuning</vt:lpstr>
      <vt:lpstr>Analysis of Variance</vt:lpstr>
      <vt:lpstr>Conclusion and Future Work</vt:lpstr>
      <vt:lpstr>References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Study of Transfer Learning Hyper-Parameters for Image Classification</dc:title>
  <dc:creator>Work</dc:creator>
  <cp:lastModifiedBy>mrajm</cp:lastModifiedBy>
  <cp:revision>13</cp:revision>
  <dcterms:created xsi:type="dcterms:W3CDTF">2022-06-02T08:52:25Z</dcterms:created>
  <dcterms:modified xsi:type="dcterms:W3CDTF">2022-06-02T17:27:39Z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913FB132E90E45B5BCEDDBBD3A64D118</vt:lpwstr>
  </property>
  <property fmtid="{D5CDD505-2E9C-101B-9397-08002B2CF9AE}" pid="3" name="KSOProductBuildVer">
    <vt:lpwstr>1033-3.2.0.6370</vt:lpwstr>
  </property>
</Properties>
</file>