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57" r:id="rId2"/>
    <p:sldId id="259"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t>3/28/2019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t>‹#›</a:t>
            </a:fld>
            <a:endParaRPr lang="en-US"/>
          </a:p>
        </p:txBody>
      </p:sp>
    </p:spTree>
    <p:extLst>
      <p:ext uri="{BB962C8B-B14F-4D97-AF65-F5344CB8AC3E}">
        <p14:creationId xmlns:p14="http://schemas.microsoft.com/office/powerpoint/2010/main"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t>3/28/2019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t>‹#›</a:t>
            </a:fld>
            <a:endParaRPr lang="en-US"/>
          </a:p>
        </p:txBody>
      </p:sp>
    </p:spTree>
    <p:extLst>
      <p:ext uri="{BB962C8B-B14F-4D97-AF65-F5344CB8AC3E}">
        <p14:creationId xmlns:p14="http://schemas.microsoft.com/office/powerpoint/2010/main"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04783B-A333-3145-A511-62B02BB431E2}" type="datetime1">
              <a:rPr lang="en-IN" smtClean="0"/>
              <a:t>28-03-2019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EBE1A-8E82-D840-A673-59BD6C3713AE}" type="datetime1">
              <a:rPr lang="en-IN" smtClean="0"/>
              <a:t>28-03-2019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F0D216-6F37-FE42-9507-6A1DB112E8A0}" type="datetime1">
              <a:rPr lang="en-IN" smtClean="0"/>
              <a:t>28-03-2019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ECB0F8-E470-BD46-A207-FD2501B3F99D}" type="datetime1">
              <a:rPr lang="en-IN" smtClean="0"/>
              <a:t>28-03-2019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t>28-03-2019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F726C-5085-0342-9F25-5FFECA3613AF}" type="datetime1">
              <a:rPr lang="en-IN" smtClean="0"/>
              <a:t>28-03-2019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351D9F-85B0-6A43-9D07-3357B99A7698}" type="datetime1">
              <a:rPr lang="en-IN" smtClean="0"/>
              <a:t>28-03-2019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2255A-7BFA-894E-AF8E-AEAD72E91397}" type="datetime1">
              <a:rPr lang="en-IN" smtClean="0"/>
              <a:t>28-03-2019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t>28-03-2019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t>28-03-2019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t>28-03-2019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t>28-03-2019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t>‹#›</a:t>
            </a:fld>
            <a:endParaRPr lang="en-US"/>
          </a:p>
        </p:txBody>
      </p:sp>
    </p:spTree>
    <p:extLst>
      <p:ext uri="{BB962C8B-B14F-4D97-AF65-F5344CB8AC3E}">
        <p14:creationId xmlns:p14="http://schemas.microsoft.com/office/powerpoint/2010/main"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03982" y="175847"/>
            <a:ext cx="8572500" cy="175142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35" y="560072"/>
            <a:ext cx="8121896" cy="709083"/>
          </a:xfrm>
        </p:spPr>
        <p:txBody>
          <a:bodyPr>
            <a:normAutofit fontScale="90000"/>
          </a:bodyPr>
          <a:lstStyle/>
          <a:p>
            <a:pPr algn="l"/>
            <a:r>
              <a:rPr lang="en-US" sz="2200" dirty="0"/>
              <a:t>                      		    </a:t>
            </a:r>
            <a:r>
              <a:rPr lang="en-US" sz="31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Customer Support Chatbot</a:t>
            </a:r>
            <a:br>
              <a:rPr lang="en-US" b="1" dirty="0"/>
            </a:br>
            <a:br>
              <a:rPr lang="en-US" sz="1800" dirty="0"/>
            </a:br>
            <a:r>
              <a:rPr lang="en-US" sz="1800" dirty="0"/>
              <a:t>Technology Bucket :   Software - Web App development</a:t>
            </a:r>
            <a:r>
              <a:rPr lang="en-US" sz="700" dirty="0"/>
              <a:t>	</a:t>
            </a:r>
            <a:r>
              <a:rPr lang="en-US" sz="1800" dirty="0"/>
              <a:t>		Category:   Software</a:t>
            </a:r>
            <a:br>
              <a:rPr lang="en-US" sz="1800" dirty="0"/>
            </a:br>
            <a:r>
              <a:rPr lang="en-US" sz="1800" dirty="0"/>
              <a:t>Company Name/ Ministry Name:  KG Info Systems Pvt Ltd.                Problem Code : 	 RV4</a:t>
            </a:r>
            <a:br>
              <a:rPr lang="en-US" sz="1800" dirty="0"/>
            </a:br>
            <a:r>
              <a:rPr lang="en-US" sz="1800" dirty="0"/>
              <a:t>Team Leader Name : 	</a:t>
            </a:r>
            <a:r>
              <a:rPr lang="en-US" sz="1800" dirty="0" err="1"/>
              <a:t>Needa</a:t>
            </a:r>
            <a:r>
              <a:rPr lang="en-US" sz="1800" dirty="0"/>
              <a:t> Shaikh						College Code : 1-3513297631 </a:t>
            </a:r>
          </a:p>
        </p:txBody>
      </p:sp>
      <p:sp>
        <p:nvSpPr>
          <p:cNvPr id="4" name="Rounded Rectangle 3"/>
          <p:cNvSpPr/>
          <p:nvPr/>
        </p:nvSpPr>
        <p:spPr>
          <a:xfrm>
            <a:off x="203982" y="2152356"/>
            <a:ext cx="8717573" cy="452979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6" name="TextBox 5">
            <a:extLst>
              <a:ext uri="{FF2B5EF4-FFF2-40B4-BE49-F238E27FC236}">
                <a16:creationId xmlns:a16="http://schemas.microsoft.com/office/drawing/2014/main" id="{467A547E-A18E-49F0-8F3E-F9C562B1C9D8}"/>
              </a:ext>
            </a:extLst>
          </p:cNvPr>
          <p:cNvSpPr txBox="1"/>
          <p:nvPr/>
        </p:nvSpPr>
        <p:spPr>
          <a:xfrm>
            <a:off x="2993898" y="1962914"/>
            <a:ext cx="2789916"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b="1" dirty="0"/>
              <a:t>IDEA/ Problem Solution:</a:t>
            </a:r>
          </a:p>
        </p:txBody>
      </p:sp>
      <p:sp>
        <p:nvSpPr>
          <p:cNvPr id="7" name="TextBox 6">
            <a:extLst>
              <a:ext uri="{FF2B5EF4-FFF2-40B4-BE49-F238E27FC236}">
                <a16:creationId xmlns:a16="http://schemas.microsoft.com/office/drawing/2014/main" id="{495A59FC-001A-40EB-9CD0-CAFEC181815A}"/>
              </a:ext>
            </a:extLst>
          </p:cNvPr>
          <p:cNvSpPr txBox="1"/>
          <p:nvPr/>
        </p:nvSpPr>
        <p:spPr>
          <a:xfrm>
            <a:off x="529735" y="2448554"/>
            <a:ext cx="7995287" cy="3693319"/>
          </a:xfrm>
          <a:prstGeom prst="rect">
            <a:avLst/>
          </a:prstGeom>
          <a:noFill/>
        </p:spPr>
        <p:txBody>
          <a:bodyPr wrap="square" rtlCol="0">
            <a:spAutoFit/>
          </a:bodyPr>
          <a:lstStyle/>
          <a:p>
            <a:r>
              <a:rPr lang="en-US" dirty="0"/>
              <a:t>The Solution is that we have created a chatbot that responds to the request made by the customer by searching the DB for solutions. Our chatbot is capable enough to interpret to all queries of the customers , analyze them and understand the intent of the queries. The chatbot shall search the entire database for resolution to the problems. If the best solution is found then Chatbot will directly provide the solution to the customer's concerned queries. On the contrary , if no solution is found, then chatbot will handover the problem to the Support Staff available to interpret the query and provide a better solution by interacting with the customer. Having interacted with the customer and finding new solutions for different queries, the solutions would get updated in the data base wherein the chatbot shall be prepared to handle similar queries in future. The Database has been maintained using SQL Alchemy and will be integrated with the NLP engine using </a:t>
            </a:r>
            <a:r>
              <a:rPr lang="en-US" dirty="0" err="1"/>
              <a:t>Dialogflow</a:t>
            </a:r>
            <a:r>
              <a:rPr lang="en-US" dirty="0"/>
              <a:t> API’s which can accomplish word embedding intent and entity detection.</a:t>
            </a:r>
          </a:p>
        </p:txBody>
      </p:sp>
    </p:spTree>
    <p:extLst>
      <p:ext uri="{BB962C8B-B14F-4D97-AF65-F5344CB8AC3E}">
        <p14:creationId xmlns:p14="http://schemas.microsoft.com/office/powerpoint/2010/main" val="4260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7">
            <a:extLst>
              <a:ext uri="{FF2B5EF4-FFF2-40B4-BE49-F238E27FC236}">
                <a16:creationId xmlns:a16="http://schemas.microsoft.com/office/drawing/2014/main" id="{AACD1F4E-D88A-4ACC-8CB4-928F4F58DEA9}"/>
              </a:ext>
            </a:extLst>
          </p:cNvPr>
          <p:cNvSpPr/>
          <p:nvPr/>
        </p:nvSpPr>
        <p:spPr>
          <a:xfrm>
            <a:off x="104836" y="142127"/>
            <a:ext cx="6704799" cy="657374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 name="Rounded Rectangle 7">
            <a:extLst>
              <a:ext uri="{FF2B5EF4-FFF2-40B4-BE49-F238E27FC236}">
                <a16:creationId xmlns:a16="http://schemas.microsoft.com/office/drawing/2014/main" id="{36D8C422-729A-4312-BF48-722BE8E41838}"/>
              </a:ext>
            </a:extLst>
          </p:cNvPr>
          <p:cNvSpPr/>
          <p:nvPr/>
        </p:nvSpPr>
        <p:spPr>
          <a:xfrm>
            <a:off x="6895407" y="233566"/>
            <a:ext cx="2143757" cy="63908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09D2968-3DA7-4568-AF77-5B8EF7EB0B05}"/>
              </a:ext>
            </a:extLst>
          </p:cNvPr>
          <p:cNvPicPr>
            <a:picLocks noChangeAspect="1"/>
          </p:cNvPicPr>
          <p:nvPr/>
        </p:nvPicPr>
        <p:blipFill rotWithShape="1">
          <a:blip r:embed="rId2"/>
          <a:srcRect l="2568"/>
          <a:stretch/>
        </p:blipFill>
        <p:spPr>
          <a:xfrm>
            <a:off x="223928" y="542237"/>
            <a:ext cx="6457047" cy="5484509"/>
          </a:xfrm>
          <a:prstGeom prst="rect">
            <a:avLst/>
          </a:prstGeom>
          <a:ln>
            <a:noFill/>
          </a:ln>
          <a:effectLst>
            <a:softEdge rad="112500"/>
          </a:effectLst>
        </p:spPr>
      </p:pic>
      <p:sp>
        <p:nvSpPr>
          <p:cNvPr id="7" name="TextBox 6">
            <a:extLst>
              <a:ext uri="{FF2B5EF4-FFF2-40B4-BE49-F238E27FC236}">
                <a16:creationId xmlns:a16="http://schemas.microsoft.com/office/drawing/2014/main" id="{C801AAB8-21CB-4078-BBD2-3CCE121FA58C}"/>
              </a:ext>
            </a:extLst>
          </p:cNvPr>
          <p:cNvSpPr txBox="1"/>
          <p:nvPr/>
        </p:nvSpPr>
        <p:spPr>
          <a:xfrm>
            <a:off x="2537060" y="0"/>
            <a:ext cx="1678369"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b="1" dirty="0"/>
              <a:t>FLOW CHART:</a:t>
            </a:r>
          </a:p>
        </p:txBody>
      </p:sp>
      <p:sp>
        <p:nvSpPr>
          <p:cNvPr id="2" name="TextBox 1">
            <a:extLst>
              <a:ext uri="{FF2B5EF4-FFF2-40B4-BE49-F238E27FC236}">
                <a16:creationId xmlns:a16="http://schemas.microsoft.com/office/drawing/2014/main" id="{46CD204C-7314-4E4E-A827-B188593E88F4}"/>
              </a:ext>
            </a:extLst>
          </p:cNvPr>
          <p:cNvSpPr txBox="1"/>
          <p:nvPr/>
        </p:nvSpPr>
        <p:spPr>
          <a:xfrm>
            <a:off x="7085213" y="24005"/>
            <a:ext cx="1678369"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b="1" dirty="0"/>
              <a:t>Technology</a:t>
            </a:r>
          </a:p>
          <a:p>
            <a:r>
              <a:rPr lang="en-US" sz="2000" b="1" dirty="0"/>
              <a:t>Stack:</a:t>
            </a:r>
          </a:p>
        </p:txBody>
      </p:sp>
      <p:sp>
        <p:nvSpPr>
          <p:cNvPr id="4" name="TextBox 3">
            <a:extLst>
              <a:ext uri="{FF2B5EF4-FFF2-40B4-BE49-F238E27FC236}">
                <a16:creationId xmlns:a16="http://schemas.microsoft.com/office/drawing/2014/main" id="{1103BBA9-22E6-4D15-90FB-71E0767D84DE}"/>
              </a:ext>
            </a:extLst>
          </p:cNvPr>
          <p:cNvSpPr txBox="1"/>
          <p:nvPr/>
        </p:nvSpPr>
        <p:spPr>
          <a:xfrm>
            <a:off x="6981179" y="1051100"/>
            <a:ext cx="1972212" cy="6063198"/>
          </a:xfrm>
          <a:prstGeom prst="rect">
            <a:avLst/>
          </a:prstGeom>
          <a:noFill/>
        </p:spPr>
        <p:txBody>
          <a:bodyPr wrap="square" rtlCol="0">
            <a:spAutoFit/>
          </a:bodyPr>
          <a:lstStyle/>
          <a:p>
            <a:pPr marL="342900" indent="-342900">
              <a:buFont typeface="Arial" panose="020B0604020202020204" pitchFamily="34" charset="0"/>
              <a:buChar char="•"/>
            </a:pPr>
            <a:r>
              <a:rPr lang="en-US" sz="1600" i="1" dirty="0"/>
              <a:t>Platform</a:t>
            </a:r>
            <a:r>
              <a:rPr lang="en-US" sz="1600" dirty="0"/>
              <a:t>: A desktop WebApp/ Integrated </a:t>
            </a:r>
            <a:r>
              <a:rPr lang="en-US" sz="1600" dirty="0" err="1"/>
              <a:t>WebChat</a:t>
            </a: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i="1" dirty="0"/>
              <a:t>Coding Language</a:t>
            </a:r>
            <a:r>
              <a:rPr lang="en-US" sz="1600" dirty="0"/>
              <a:t>: Python</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i="1" dirty="0"/>
              <a:t>Framework</a:t>
            </a:r>
            <a:r>
              <a:rPr lang="en-US" sz="1600" dirty="0"/>
              <a:t>: Django/ Flask</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i="1" dirty="0"/>
              <a:t>Database</a:t>
            </a:r>
            <a:r>
              <a:rPr lang="en-US" sz="1600" dirty="0"/>
              <a:t>: MySQL/ SQL Alchemy</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i="1" dirty="0"/>
              <a:t>Other tools used</a:t>
            </a:r>
            <a:r>
              <a:rPr lang="en-US" sz="1600" dirty="0"/>
              <a:t>: </a:t>
            </a:r>
            <a:r>
              <a:rPr lang="en-US" sz="1600" dirty="0" err="1"/>
              <a:t>Dialogflow</a:t>
            </a:r>
            <a:r>
              <a:rPr lang="en-US" sz="1600" dirty="0"/>
              <a:t> as NLP engine for Language 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726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329" y="83720"/>
            <a:ext cx="3671571" cy="373546"/>
          </a:xfrm>
        </p:spPr>
        <p:style>
          <a:lnRef idx="2">
            <a:schemeClr val="accent4"/>
          </a:lnRef>
          <a:fillRef idx="1">
            <a:schemeClr val="lt1"/>
          </a:fillRef>
          <a:effectRef idx="0">
            <a:schemeClr val="accent4"/>
          </a:effectRef>
          <a:fontRef idx="minor">
            <a:schemeClr val="dk1"/>
          </a:fontRef>
        </p:style>
        <p:txBody>
          <a:bodyPr>
            <a:noAutofit/>
          </a:bodyPr>
          <a:lstStyle/>
          <a:p>
            <a:r>
              <a:rPr lang="en-US" sz="2800" dirty="0">
                <a:ln w="0"/>
                <a:solidFill>
                  <a:schemeClr val="accent1"/>
                </a:solidFill>
                <a:effectLst>
                  <a:outerShdw blurRad="38100" dist="25400" dir="5400000" algn="ctr" rotWithShape="0">
                    <a:srgbClr val="6E747A">
                      <a:alpha val="43000"/>
                    </a:srgbClr>
                  </a:outerShdw>
                </a:effectLst>
              </a:rPr>
              <a:t>Idea / Approach details</a:t>
            </a:r>
          </a:p>
        </p:txBody>
      </p:sp>
      <p:sp>
        <p:nvSpPr>
          <p:cNvPr id="3" name="Rounded Rectangle 2"/>
          <p:cNvSpPr/>
          <p:nvPr/>
        </p:nvSpPr>
        <p:spPr>
          <a:xfrm>
            <a:off x="63689" y="633045"/>
            <a:ext cx="5450846" cy="600690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b="1" dirty="0">
              <a:solidFill>
                <a:schemeClr val="tx1"/>
              </a:solidFill>
            </a:endParaRPr>
          </a:p>
        </p:txBody>
      </p:sp>
      <p:sp>
        <p:nvSpPr>
          <p:cNvPr id="4" name="Rounded Rectangle 3"/>
          <p:cNvSpPr/>
          <p:nvPr/>
        </p:nvSpPr>
        <p:spPr>
          <a:xfrm>
            <a:off x="5809957" y="641948"/>
            <a:ext cx="2995376" cy="16037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95ECED-845A-4D97-91BB-0A07DCC81EAA}"/>
              </a:ext>
            </a:extLst>
          </p:cNvPr>
          <p:cNvSpPr txBox="1"/>
          <p:nvPr/>
        </p:nvSpPr>
        <p:spPr>
          <a:xfrm>
            <a:off x="6507217" y="436100"/>
            <a:ext cx="1695155"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t>Dependencies/ </a:t>
            </a:r>
          </a:p>
          <a:p>
            <a:r>
              <a:rPr lang="en-US" b="1" dirty="0"/>
              <a:t>Show Stopper:</a:t>
            </a:r>
          </a:p>
        </p:txBody>
      </p:sp>
      <p:sp>
        <p:nvSpPr>
          <p:cNvPr id="7" name="TextBox 6">
            <a:extLst>
              <a:ext uri="{FF2B5EF4-FFF2-40B4-BE49-F238E27FC236}">
                <a16:creationId xmlns:a16="http://schemas.microsoft.com/office/drawing/2014/main" id="{6DA03AE5-5FC5-48C8-8A0B-27ACA6944B91}"/>
              </a:ext>
            </a:extLst>
          </p:cNvPr>
          <p:cNvSpPr txBox="1"/>
          <p:nvPr/>
        </p:nvSpPr>
        <p:spPr>
          <a:xfrm>
            <a:off x="5950634" y="1245252"/>
            <a:ext cx="2574388" cy="861774"/>
          </a:xfrm>
          <a:prstGeom prst="rect">
            <a:avLst/>
          </a:prstGeom>
          <a:noFill/>
        </p:spPr>
        <p:txBody>
          <a:bodyPr wrap="square" rtlCol="0">
            <a:spAutoFit/>
          </a:bodyPr>
          <a:lstStyle/>
          <a:p>
            <a:pPr marL="342900" indent="-342900">
              <a:buFont typeface="Arial" panose="020B0604020202020204" pitchFamily="34" charset="0"/>
              <a:buChar char="•"/>
            </a:pPr>
            <a:r>
              <a:rPr lang="en-US" sz="1600" dirty="0"/>
              <a:t>Datasets for creating a functioning Database.</a:t>
            </a:r>
          </a:p>
          <a:p>
            <a:pPr marL="342900" indent="-342900">
              <a:buFont typeface="+mj-lt"/>
              <a:buAutoNum type="arabicPeriod"/>
            </a:pPr>
            <a:endParaRPr lang="en-US" dirty="0"/>
          </a:p>
        </p:txBody>
      </p:sp>
      <p:sp>
        <p:nvSpPr>
          <p:cNvPr id="8" name="Rounded Rectangle 3">
            <a:extLst>
              <a:ext uri="{FF2B5EF4-FFF2-40B4-BE49-F238E27FC236}">
                <a16:creationId xmlns:a16="http://schemas.microsoft.com/office/drawing/2014/main" id="{C0D50844-1130-4622-8217-F3FCBEBA53B6}"/>
              </a:ext>
            </a:extLst>
          </p:cNvPr>
          <p:cNvSpPr/>
          <p:nvPr/>
        </p:nvSpPr>
        <p:spPr>
          <a:xfrm>
            <a:off x="5809957" y="2464522"/>
            <a:ext cx="2995376" cy="41754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1F9D278-F08A-407D-8AF3-9FAE9DA62990}"/>
              </a:ext>
            </a:extLst>
          </p:cNvPr>
          <p:cNvSpPr txBox="1"/>
          <p:nvPr/>
        </p:nvSpPr>
        <p:spPr>
          <a:xfrm>
            <a:off x="6618328" y="2297793"/>
            <a:ext cx="1378634"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b="1" dirty="0"/>
              <a:t>Prototype:</a:t>
            </a:r>
          </a:p>
        </p:txBody>
      </p:sp>
      <p:sp>
        <p:nvSpPr>
          <p:cNvPr id="10" name="TextBox 9">
            <a:extLst>
              <a:ext uri="{FF2B5EF4-FFF2-40B4-BE49-F238E27FC236}">
                <a16:creationId xmlns:a16="http://schemas.microsoft.com/office/drawing/2014/main" id="{B59E9E20-771E-4E5C-BB68-4B9CF084F406}"/>
              </a:ext>
            </a:extLst>
          </p:cNvPr>
          <p:cNvSpPr txBox="1"/>
          <p:nvPr/>
        </p:nvSpPr>
        <p:spPr>
          <a:xfrm>
            <a:off x="2257863" y="503242"/>
            <a:ext cx="128016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b="1" dirty="0"/>
              <a:t>Use Case:</a:t>
            </a:r>
          </a:p>
        </p:txBody>
      </p:sp>
      <p:pic>
        <p:nvPicPr>
          <p:cNvPr id="14" name="Picture 13">
            <a:extLst>
              <a:ext uri="{FF2B5EF4-FFF2-40B4-BE49-F238E27FC236}">
                <a16:creationId xmlns:a16="http://schemas.microsoft.com/office/drawing/2014/main" id="{0B390813-A415-479D-A5EC-593E37F897D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1" r="2224"/>
          <a:stretch/>
        </p:blipFill>
        <p:spPr>
          <a:xfrm>
            <a:off x="6168174" y="2864632"/>
            <a:ext cx="2150326" cy="3448375"/>
          </a:xfrm>
          <a:prstGeom prst="rect">
            <a:avLst/>
          </a:prstGeom>
        </p:spPr>
      </p:pic>
      <p:pic>
        <p:nvPicPr>
          <p:cNvPr id="16" name="Picture 15">
            <a:extLst>
              <a:ext uri="{FF2B5EF4-FFF2-40B4-BE49-F238E27FC236}">
                <a16:creationId xmlns:a16="http://schemas.microsoft.com/office/drawing/2014/main" id="{75D51401-AE12-4E6C-8E40-05AD729C476F}"/>
              </a:ext>
            </a:extLst>
          </p:cNvPr>
          <p:cNvPicPr>
            <a:picLocks noChangeAspect="1"/>
          </p:cNvPicPr>
          <p:nvPr/>
        </p:nvPicPr>
        <p:blipFill>
          <a:blip r:embed="rId4"/>
          <a:stretch>
            <a:fillRect/>
          </a:stretch>
        </p:blipFill>
        <p:spPr>
          <a:xfrm>
            <a:off x="6162665" y="6321089"/>
            <a:ext cx="2150326" cy="243442"/>
          </a:xfrm>
          <a:prstGeom prst="rect">
            <a:avLst/>
          </a:prstGeom>
        </p:spPr>
      </p:pic>
      <p:grpSp>
        <p:nvGrpSpPr>
          <p:cNvPr id="30" name="Group 29">
            <a:extLst>
              <a:ext uri="{FF2B5EF4-FFF2-40B4-BE49-F238E27FC236}">
                <a16:creationId xmlns:a16="http://schemas.microsoft.com/office/drawing/2014/main" id="{A962C2A0-85B1-44D4-AFFF-62BA9972DA49}"/>
              </a:ext>
            </a:extLst>
          </p:cNvPr>
          <p:cNvGrpSpPr/>
          <p:nvPr/>
        </p:nvGrpSpPr>
        <p:grpSpPr>
          <a:xfrm>
            <a:off x="533396" y="2107026"/>
            <a:ext cx="355601" cy="1016691"/>
            <a:chOff x="571499" y="2107026"/>
            <a:chExt cx="355601" cy="1514370"/>
          </a:xfrm>
        </p:grpSpPr>
        <p:sp>
          <p:nvSpPr>
            <p:cNvPr id="18" name="Oval 17">
              <a:extLst>
                <a:ext uri="{FF2B5EF4-FFF2-40B4-BE49-F238E27FC236}">
                  <a16:creationId xmlns:a16="http://schemas.microsoft.com/office/drawing/2014/main" id="{1B76C7F7-6973-4811-B897-AD6DB9CA42F2}"/>
                </a:ext>
              </a:extLst>
            </p:cNvPr>
            <p:cNvSpPr/>
            <p:nvPr/>
          </p:nvSpPr>
          <p:spPr>
            <a:xfrm>
              <a:off x="571500" y="2107026"/>
              <a:ext cx="355600" cy="3574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B376CEF-718C-421D-A1B5-27901ADCFBE1}"/>
                </a:ext>
              </a:extLst>
            </p:cNvPr>
            <p:cNvCxnSpPr>
              <a:stCxn id="18" idx="4"/>
            </p:cNvCxnSpPr>
            <p:nvPr/>
          </p:nvCxnSpPr>
          <p:spPr>
            <a:xfrm>
              <a:off x="749300" y="2464522"/>
              <a:ext cx="0" cy="7993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824D9B2-0701-4F6F-B419-6730A5DB5DA4}"/>
                </a:ext>
              </a:extLst>
            </p:cNvPr>
            <p:cNvCxnSpPr/>
            <p:nvPr/>
          </p:nvCxnSpPr>
          <p:spPr>
            <a:xfrm>
              <a:off x="749300" y="2697903"/>
              <a:ext cx="177800" cy="1667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61AC49D-CF04-4E14-A196-03E3232ECF30}"/>
                </a:ext>
              </a:extLst>
            </p:cNvPr>
            <p:cNvCxnSpPr/>
            <p:nvPr/>
          </p:nvCxnSpPr>
          <p:spPr>
            <a:xfrm flipH="1">
              <a:off x="571500" y="2640302"/>
              <a:ext cx="177799" cy="224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7E4E876-FEA5-40DF-BDB0-E8F6D5A5BA37}"/>
                </a:ext>
              </a:extLst>
            </p:cNvPr>
            <p:cNvCxnSpPr>
              <a:cxnSpLocks/>
            </p:cNvCxnSpPr>
            <p:nvPr/>
          </p:nvCxnSpPr>
          <p:spPr>
            <a:xfrm flipH="1">
              <a:off x="571499" y="3263900"/>
              <a:ext cx="177801" cy="3574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AC23AD-7949-45E1-BB8E-9A08ED8CCD42}"/>
                </a:ext>
              </a:extLst>
            </p:cNvPr>
            <p:cNvCxnSpPr/>
            <p:nvPr/>
          </p:nvCxnSpPr>
          <p:spPr>
            <a:xfrm>
              <a:off x="749299" y="3263900"/>
              <a:ext cx="177801" cy="3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1" name="Group 30">
            <a:extLst>
              <a:ext uri="{FF2B5EF4-FFF2-40B4-BE49-F238E27FC236}">
                <a16:creationId xmlns:a16="http://schemas.microsoft.com/office/drawing/2014/main" id="{F2BD35AE-1D4E-4E62-BEB2-66A2E77B57CA}"/>
              </a:ext>
            </a:extLst>
          </p:cNvPr>
          <p:cNvGrpSpPr/>
          <p:nvPr/>
        </p:nvGrpSpPr>
        <p:grpSpPr>
          <a:xfrm>
            <a:off x="596897" y="4393479"/>
            <a:ext cx="355601" cy="1179470"/>
            <a:chOff x="571499" y="2107026"/>
            <a:chExt cx="355601" cy="1514370"/>
          </a:xfrm>
        </p:grpSpPr>
        <p:sp>
          <p:nvSpPr>
            <p:cNvPr id="32" name="Oval 31">
              <a:extLst>
                <a:ext uri="{FF2B5EF4-FFF2-40B4-BE49-F238E27FC236}">
                  <a16:creationId xmlns:a16="http://schemas.microsoft.com/office/drawing/2014/main" id="{F3DF1F80-79A8-4196-BE3D-B1BAE46EBC5B}"/>
                </a:ext>
              </a:extLst>
            </p:cNvPr>
            <p:cNvSpPr/>
            <p:nvPr/>
          </p:nvSpPr>
          <p:spPr>
            <a:xfrm>
              <a:off x="571500" y="2107026"/>
              <a:ext cx="355600" cy="3574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378F478-218D-45A7-982A-0AF251178661}"/>
                </a:ext>
              </a:extLst>
            </p:cNvPr>
            <p:cNvCxnSpPr>
              <a:stCxn id="32" idx="4"/>
            </p:cNvCxnSpPr>
            <p:nvPr/>
          </p:nvCxnSpPr>
          <p:spPr>
            <a:xfrm>
              <a:off x="749300" y="2464522"/>
              <a:ext cx="0" cy="7993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6E2D291-10ED-462C-99E6-DB5DEF613872}"/>
                </a:ext>
              </a:extLst>
            </p:cNvPr>
            <p:cNvCxnSpPr/>
            <p:nvPr/>
          </p:nvCxnSpPr>
          <p:spPr>
            <a:xfrm>
              <a:off x="749300" y="2697903"/>
              <a:ext cx="177800" cy="16672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C35C15D-7A56-4FCA-A636-4D3A5FBAC5C2}"/>
                </a:ext>
              </a:extLst>
            </p:cNvPr>
            <p:cNvCxnSpPr/>
            <p:nvPr/>
          </p:nvCxnSpPr>
          <p:spPr>
            <a:xfrm flipH="1">
              <a:off x="571500" y="2640302"/>
              <a:ext cx="177799" cy="224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0A43A03-931D-4F18-85FB-DB9AC0BF52CC}"/>
                </a:ext>
              </a:extLst>
            </p:cNvPr>
            <p:cNvCxnSpPr>
              <a:cxnSpLocks/>
            </p:cNvCxnSpPr>
            <p:nvPr/>
          </p:nvCxnSpPr>
          <p:spPr>
            <a:xfrm flipH="1">
              <a:off x="571499" y="3263900"/>
              <a:ext cx="177801" cy="35749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BD1CC79-B23E-4080-A12C-BFDF4640EA94}"/>
                </a:ext>
              </a:extLst>
            </p:cNvPr>
            <p:cNvCxnSpPr/>
            <p:nvPr/>
          </p:nvCxnSpPr>
          <p:spPr>
            <a:xfrm>
              <a:off x="749299" y="3263900"/>
              <a:ext cx="177801" cy="3302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8" name="Oval 37">
            <a:extLst>
              <a:ext uri="{FF2B5EF4-FFF2-40B4-BE49-F238E27FC236}">
                <a16:creationId xmlns:a16="http://schemas.microsoft.com/office/drawing/2014/main" id="{57D2EDF3-3D28-4276-8D59-4DBE0A91184D}"/>
              </a:ext>
            </a:extLst>
          </p:cNvPr>
          <p:cNvSpPr/>
          <p:nvPr/>
        </p:nvSpPr>
        <p:spPr>
          <a:xfrm>
            <a:off x="1546856" y="1185507"/>
            <a:ext cx="2544972" cy="33777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4DE9754-53F9-4135-829E-CAE876A3EB7A}"/>
              </a:ext>
            </a:extLst>
          </p:cNvPr>
          <p:cNvSpPr/>
          <p:nvPr/>
        </p:nvSpPr>
        <p:spPr>
          <a:xfrm>
            <a:off x="2060653" y="1702436"/>
            <a:ext cx="1452673" cy="4264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Customer Query / Request</a:t>
            </a:r>
          </a:p>
        </p:txBody>
      </p:sp>
      <p:sp>
        <p:nvSpPr>
          <p:cNvPr id="40" name="Rectangle 39">
            <a:extLst>
              <a:ext uri="{FF2B5EF4-FFF2-40B4-BE49-F238E27FC236}">
                <a16:creationId xmlns:a16="http://schemas.microsoft.com/office/drawing/2014/main" id="{C1233829-AA7D-49BE-810C-5CD1E2646A93}"/>
              </a:ext>
            </a:extLst>
          </p:cNvPr>
          <p:cNvSpPr/>
          <p:nvPr/>
        </p:nvSpPr>
        <p:spPr>
          <a:xfrm>
            <a:off x="1911997" y="2563879"/>
            <a:ext cx="1809103" cy="529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ChatBot</a:t>
            </a:r>
            <a:r>
              <a:rPr lang="en-US" dirty="0">
                <a:solidFill>
                  <a:schemeClr val="tx1"/>
                </a:solidFill>
              </a:rPr>
              <a:t> MAIN</a:t>
            </a:r>
          </a:p>
        </p:txBody>
      </p:sp>
      <p:sp>
        <p:nvSpPr>
          <p:cNvPr id="41" name="Rectangle 40">
            <a:extLst>
              <a:ext uri="{FF2B5EF4-FFF2-40B4-BE49-F238E27FC236}">
                <a16:creationId xmlns:a16="http://schemas.microsoft.com/office/drawing/2014/main" id="{7000B851-8263-40C3-8700-5F64BB4A7B1C}"/>
              </a:ext>
            </a:extLst>
          </p:cNvPr>
          <p:cNvSpPr/>
          <p:nvPr/>
        </p:nvSpPr>
        <p:spPr>
          <a:xfrm>
            <a:off x="2124671" y="3425680"/>
            <a:ext cx="1413351" cy="2491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NLP engine</a:t>
            </a:r>
          </a:p>
        </p:txBody>
      </p:sp>
      <p:cxnSp>
        <p:nvCxnSpPr>
          <p:cNvPr id="44" name="Straight Arrow Connector 43">
            <a:extLst>
              <a:ext uri="{FF2B5EF4-FFF2-40B4-BE49-F238E27FC236}">
                <a16:creationId xmlns:a16="http://schemas.microsoft.com/office/drawing/2014/main" id="{7813FEBC-42F1-4955-959F-4695E00980F7}"/>
              </a:ext>
            </a:extLst>
          </p:cNvPr>
          <p:cNvCxnSpPr>
            <a:cxnSpLocks/>
            <a:endCxn id="39" idx="1"/>
          </p:cNvCxnSpPr>
          <p:nvPr/>
        </p:nvCxnSpPr>
        <p:spPr>
          <a:xfrm flipV="1">
            <a:off x="749299" y="1915662"/>
            <a:ext cx="1311354" cy="813962"/>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6B513833-8208-48E6-90BE-3EF708F80465}"/>
              </a:ext>
            </a:extLst>
          </p:cNvPr>
          <p:cNvCxnSpPr>
            <a:stCxn id="39" idx="2"/>
            <a:endCxn id="40" idx="0"/>
          </p:cNvCxnSpPr>
          <p:nvPr/>
        </p:nvCxnSpPr>
        <p:spPr>
          <a:xfrm>
            <a:off x="2786990" y="2128887"/>
            <a:ext cx="29559" cy="434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D76AF0E-98A9-43EC-8CB1-566E3D005256}"/>
              </a:ext>
            </a:extLst>
          </p:cNvPr>
          <p:cNvCxnSpPr>
            <a:stCxn id="40" idx="2"/>
          </p:cNvCxnSpPr>
          <p:nvPr/>
        </p:nvCxnSpPr>
        <p:spPr>
          <a:xfrm>
            <a:off x="2816549" y="3093397"/>
            <a:ext cx="0" cy="335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44B17EB-C280-4DFF-B85C-FB3C94957824}"/>
              </a:ext>
            </a:extLst>
          </p:cNvPr>
          <p:cNvCxnSpPr>
            <a:stCxn id="41" idx="2"/>
          </p:cNvCxnSpPr>
          <p:nvPr/>
        </p:nvCxnSpPr>
        <p:spPr>
          <a:xfrm flipH="1">
            <a:off x="2514600" y="3674820"/>
            <a:ext cx="316747" cy="262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298C10CE-BCC3-42ED-ADCA-E1ED8EB8B9B9}"/>
              </a:ext>
            </a:extLst>
          </p:cNvPr>
          <p:cNvCxnSpPr>
            <a:stCxn id="41" idx="2"/>
          </p:cNvCxnSpPr>
          <p:nvPr/>
        </p:nvCxnSpPr>
        <p:spPr>
          <a:xfrm>
            <a:off x="2831347" y="3674820"/>
            <a:ext cx="292853" cy="262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0F47113C-4B09-428B-B368-838A130018FC}"/>
              </a:ext>
            </a:extLst>
          </p:cNvPr>
          <p:cNvSpPr/>
          <p:nvPr/>
        </p:nvSpPr>
        <p:spPr>
          <a:xfrm>
            <a:off x="2257863" y="3937000"/>
            <a:ext cx="509466" cy="2197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intent</a:t>
            </a:r>
          </a:p>
        </p:txBody>
      </p:sp>
      <p:sp>
        <p:nvSpPr>
          <p:cNvPr id="58" name="Rectangle 57">
            <a:extLst>
              <a:ext uri="{FF2B5EF4-FFF2-40B4-BE49-F238E27FC236}">
                <a16:creationId xmlns:a16="http://schemas.microsoft.com/office/drawing/2014/main" id="{69F66B73-414D-4BA6-9BEF-3E11BF771875}"/>
              </a:ext>
            </a:extLst>
          </p:cNvPr>
          <p:cNvSpPr/>
          <p:nvPr/>
        </p:nvSpPr>
        <p:spPr>
          <a:xfrm>
            <a:off x="2895365" y="3937000"/>
            <a:ext cx="642657" cy="2197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entity</a:t>
            </a:r>
          </a:p>
        </p:txBody>
      </p:sp>
      <p:sp>
        <p:nvSpPr>
          <p:cNvPr id="63" name="Flowchart: Magnetic Disk 62">
            <a:extLst>
              <a:ext uri="{FF2B5EF4-FFF2-40B4-BE49-F238E27FC236}">
                <a16:creationId xmlns:a16="http://schemas.microsoft.com/office/drawing/2014/main" id="{D09A61A7-1237-4631-A03C-C7AB6966E39B}"/>
              </a:ext>
            </a:extLst>
          </p:cNvPr>
          <p:cNvSpPr/>
          <p:nvPr/>
        </p:nvSpPr>
        <p:spPr>
          <a:xfrm>
            <a:off x="1854466" y="4696701"/>
            <a:ext cx="1914439" cy="1658057"/>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Database</a:t>
            </a:r>
          </a:p>
        </p:txBody>
      </p:sp>
      <p:cxnSp>
        <p:nvCxnSpPr>
          <p:cNvPr id="60" name="Straight Arrow Connector 59">
            <a:extLst>
              <a:ext uri="{FF2B5EF4-FFF2-40B4-BE49-F238E27FC236}">
                <a16:creationId xmlns:a16="http://schemas.microsoft.com/office/drawing/2014/main" id="{56924870-5DBC-458A-B1E5-B3DD4EA9A541}"/>
              </a:ext>
            </a:extLst>
          </p:cNvPr>
          <p:cNvCxnSpPr>
            <a:stCxn id="57" idx="2"/>
          </p:cNvCxnSpPr>
          <p:nvPr/>
        </p:nvCxnSpPr>
        <p:spPr>
          <a:xfrm>
            <a:off x="2512596" y="4156727"/>
            <a:ext cx="254733" cy="826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CAD9EFE-6985-4298-9592-84A118D92444}"/>
              </a:ext>
            </a:extLst>
          </p:cNvPr>
          <p:cNvCxnSpPr>
            <a:stCxn id="58" idx="2"/>
          </p:cNvCxnSpPr>
          <p:nvPr/>
        </p:nvCxnSpPr>
        <p:spPr>
          <a:xfrm flipH="1">
            <a:off x="2811686" y="4156727"/>
            <a:ext cx="405008" cy="826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Parallelogram 66">
            <a:extLst>
              <a:ext uri="{FF2B5EF4-FFF2-40B4-BE49-F238E27FC236}">
                <a16:creationId xmlns:a16="http://schemas.microsoft.com/office/drawing/2014/main" id="{FA1CBFA2-F70C-4648-9729-8751290B71B3}"/>
              </a:ext>
            </a:extLst>
          </p:cNvPr>
          <p:cNvSpPr/>
          <p:nvPr/>
        </p:nvSpPr>
        <p:spPr>
          <a:xfrm>
            <a:off x="1937105" y="4964167"/>
            <a:ext cx="1660447" cy="478204"/>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Query resolution search</a:t>
            </a:r>
          </a:p>
        </p:txBody>
      </p:sp>
      <p:cxnSp>
        <p:nvCxnSpPr>
          <p:cNvPr id="71" name="Connector: Elbow 70">
            <a:extLst>
              <a:ext uri="{FF2B5EF4-FFF2-40B4-BE49-F238E27FC236}">
                <a16:creationId xmlns:a16="http://schemas.microsoft.com/office/drawing/2014/main" id="{45DC15F1-67DE-4EF3-AFB5-4EC3D29F0F17}"/>
              </a:ext>
            </a:extLst>
          </p:cNvPr>
          <p:cNvCxnSpPr>
            <a:stCxn id="67" idx="2"/>
            <a:endCxn id="40" idx="3"/>
          </p:cNvCxnSpPr>
          <p:nvPr/>
        </p:nvCxnSpPr>
        <p:spPr>
          <a:xfrm flipV="1">
            <a:off x="3537777" y="2828638"/>
            <a:ext cx="183323" cy="2374631"/>
          </a:xfrm>
          <a:prstGeom prst="bentConnector3">
            <a:avLst>
              <a:gd name="adj1" fmla="val 460238"/>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70E88AB4-5C1F-4897-8C70-6BDC77CE1874}"/>
              </a:ext>
            </a:extLst>
          </p:cNvPr>
          <p:cNvSpPr txBox="1"/>
          <p:nvPr/>
        </p:nvSpPr>
        <p:spPr>
          <a:xfrm>
            <a:off x="4403869" y="3828824"/>
            <a:ext cx="1020459" cy="600164"/>
          </a:xfrm>
          <a:prstGeom prst="rect">
            <a:avLst/>
          </a:prstGeom>
          <a:noFill/>
        </p:spPr>
        <p:txBody>
          <a:bodyPr wrap="square" rtlCol="0">
            <a:spAutoFit/>
          </a:bodyPr>
          <a:lstStyle/>
          <a:p>
            <a:r>
              <a:rPr lang="en-US" sz="1100" dirty="0"/>
              <a:t>Resolution returns to the Chat Bot</a:t>
            </a:r>
          </a:p>
        </p:txBody>
      </p:sp>
      <p:sp>
        <p:nvSpPr>
          <p:cNvPr id="74" name="TextBox 73">
            <a:extLst>
              <a:ext uri="{FF2B5EF4-FFF2-40B4-BE49-F238E27FC236}">
                <a16:creationId xmlns:a16="http://schemas.microsoft.com/office/drawing/2014/main" id="{F4CAFF45-92EE-4AFA-97D8-DF8EB30AADEF}"/>
              </a:ext>
            </a:extLst>
          </p:cNvPr>
          <p:cNvSpPr txBox="1"/>
          <p:nvPr/>
        </p:nvSpPr>
        <p:spPr>
          <a:xfrm>
            <a:off x="226690" y="3207543"/>
            <a:ext cx="1124044" cy="307777"/>
          </a:xfrm>
          <a:prstGeom prst="rect">
            <a:avLst/>
          </a:prstGeom>
          <a:noFill/>
        </p:spPr>
        <p:txBody>
          <a:bodyPr wrap="square" rtlCol="0">
            <a:spAutoFit/>
          </a:bodyPr>
          <a:lstStyle/>
          <a:p>
            <a:r>
              <a:rPr lang="en-US" sz="1400" dirty="0"/>
              <a:t>Customer</a:t>
            </a:r>
          </a:p>
        </p:txBody>
      </p:sp>
      <p:sp>
        <p:nvSpPr>
          <p:cNvPr id="77" name="TextBox 76">
            <a:extLst>
              <a:ext uri="{FF2B5EF4-FFF2-40B4-BE49-F238E27FC236}">
                <a16:creationId xmlns:a16="http://schemas.microsoft.com/office/drawing/2014/main" id="{9204A80A-A8FF-46C6-8C7E-9CAD8954F26E}"/>
              </a:ext>
            </a:extLst>
          </p:cNvPr>
          <p:cNvSpPr txBox="1"/>
          <p:nvPr/>
        </p:nvSpPr>
        <p:spPr>
          <a:xfrm>
            <a:off x="63689" y="5623945"/>
            <a:ext cx="1790776" cy="307777"/>
          </a:xfrm>
          <a:prstGeom prst="rect">
            <a:avLst/>
          </a:prstGeom>
          <a:noFill/>
        </p:spPr>
        <p:txBody>
          <a:bodyPr wrap="square" rtlCol="0">
            <a:spAutoFit/>
          </a:bodyPr>
          <a:lstStyle/>
          <a:p>
            <a:r>
              <a:rPr lang="en-US" sz="1400" dirty="0"/>
              <a:t>Support Executive</a:t>
            </a:r>
          </a:p>
        </p:txBody>
      </p:sp>
      <p:sp>
        <p:nvSpPr>
          <p:cNvPr id="78" name="Rectangle 77">
            <a:extLst>
              <a:ext uri="{FF2B5EF4-FFF2-40B4-BE49-F238E27FC236}">
                <a16:creationId xmlns:a16="http://schemas.microsoft.com/office/drawing/2014/main" id="{C57ABBB1-FCEC-495F-BDCB-901B54A8827B}"/>
              </a:ext>
            </a:extLst>
          </p:cNvPr>
          <p:cNvSpPr/>
          <p:nvPr/>
        </p:nvSpPr>
        <p:spPr>
          <a:xfrm>
            <a:off x="2119209" y="5687724"/>
            <a:ext cx="1472881" cy="515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Database update after Support Executive and Customer interaction</a:t>
            </a:r>
          </a:p>
        </p:txBody>
      </p:sp>
      <p:cxnSp>
        <p:nvCxnSpPr>
          <p:cNvPr id="52" name="Straight Arrow Connector 51">
            <a:extLst>
              <a:ext uri="{FF2B5EF4-FFF2-40B4-BE49-F238E27FC236}">
                <a16:creationId xmlns:a16="http://schemas.microsoft.com/office/drawing/2014/main" id="{B604E3D0-51E0-4107-84D7-7B6F24BE57C7}"/>
              </a:ext>
            </a:extLst>
          </p:cNvPr>
          <p:cNvCxnSpPr>
            <a:cxnSpLocks/>
            <a:endCxn id="78" idx="1"/>
          </p:cNvCxnSpPr>
          <p:nvPr/>
        </p:nvCxnSpPr>
        <p:spPr>
          <a:xfrm>
            <a:off x="769235" y="5257978"/>
            <a:ext cx="1349974" cy="687471"/>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982DAF9-B162-47B2-BEA7-E5854D4C2403}"/>
              </a:ext>
            </a:extLst>
          </p:cNvPr>
          <p:cNvCxnSpPr>
            <a:stCxn id="67" idx="4"/>
            <a:endCxn id="78" idx="0"/>
          </p:cNvCxnSpPr>
          <p:nvPr/>
        </p:nvCxnSpPr>
        <p:spPr>
          <a:xfrm>
            <a:off x="2767329" y="5442371"/>
            <a:ext cx="88321" cy="245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C51327B-DBD2-4699-9BE0-EDA32BAA88A0}"/>
              </a:ext>
            </a:extLst>
          </p:cNvPr>
          <p:cNvCxnSpPr>
            <a:cxnSpLocks/>
            <a:stCxn id="40" idx="1"/>
          </p:cNvCxnSpPr>
          <p:nvPr/>
        </p:nvCxnSpPr>
        <p:spPr>
          <a:xfrm flipH="1" flipV="1">
            <a:off x="769235" y="2753134"/>
            <a:ext cx="1142762" cy="75504"/>
          </a:xfrm>
          <a:prstGeom prst="straightConnector1">
            <a:avLst/>
          </a:prstGeom>
          <a:ln>
            <a:solidFill>
              <a:schemeClr val="tx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728310CA-5809-462F-A81C-051C1A6FB8BC}"/>
              </a:ext>
            </a:extLst>
          </p:cNvPr>
          <p:cNvCxnSpPr>
            <a:cxnSpLocks/>
          </p:cNvCxnSpPr>
          <p:nvPr/>
        </p:nvCxnSpPr>
        <p:spPr>
          <a:xfrm>
            <a:off x="749299" y="2729624"/>
            <a:ext cx="1369910" cy="3086976"/>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87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1486</TotalTime>
  <Words>280</Words>
  <Application>Microsoft Office PowerPoint</Application>
  <PresentationFormat>On-screen Show (4:3)</PresentationFormat>
  <Paragraphs>38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                            Customer Support Chatbot  Technology Bucket :   Software - Web App development   Category:   Software Company Name/ Ministry Name:  KG Info Systems Pvt Ltd.                Problem Code :   RV4 Team Leader Name :  Needa Shaikh      College Code : 1-3513297631 </vt:lpstr>
      <vt:lpstr>PowerPoint Presentation</vt:lpstr>
      <vt:lpstr>Idea / Approach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Ashhar Shaikh</cp:lastModifiedBy>
  <cp:revision>34</cp:revision>
  <dcterms:created xsi:type="dcterms:W3CDTF">2016-12-12T06:47:53Z</dcterms:created>
  <dcterms:modified xsi:type="dcterms:W3CDTF">2019-03-28T17:03:57Z</dcterms:modified>
</cp:coreProperties>
</file>