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6E9082-FD21-4FA9-BC3C-3C6149FB3F13}" v="1874" dt="2020-04-07T04:20:47.17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3335" y="2689301"/>
            <a:ext cx="7085329" cy="1002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37335" y="2068449"/>
            <a:ext cx="9117329" cy="2251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3335" y="2689301"/>
            <a:ext cx="7085329" cy="1490793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068070" marR="5080" indent="-1055370" algn="ctr">
              <a:spcBef>
                <a:spcPts val="105"/>
              </a:spcBef>
            </a:pPr>
            <a:r>
              <a:rPr lang="en-US" altLang="ko-KR" spc="-30" dirty="0" err="1">
                <a:ea typeface="맑은 고딕"/>
              </a:rPr>
              <a:t>tensorflow</a:t>
            </a:r>
            <a:r>
              <a:rPr lang="ko-KR" spc="-30" dirty="0" err="1">
                <a:ea typeface="맑은 고딕"/>
              </a:rPr>
              <a:t>를</a:t>
            </a:r>
            <a:r>
              <a:rPr lang="ko-KR" spc="-30" dirty="0">
                <a:ea typeface="맑은 고딕"/>
              </a:rPr>
              <a:t> </a:t>
            </a:r>
            <a:r>
              <a:rPr spc="-35" dirty="0"/>
              <a:t>사용한</a:t>
            </a:r>
            <a:r>
              <a:rPr lang="ko-KR" spc="-35" dirty="0">
                <a:ea typeface="맑은 고딕"/>
              </a:rPr>
              <a:t> </a:t>
            </a:r>
            <a:br>
              <a:rPr lang="ko-KR" spc="-35" dirty="0">
                <a:ea typeface="맑은 고딕"/>
              </a:rPr>
            </a:br>
            <a:r>
              <a:rPr lang="ko-KR" altLang="en-US" spc="-35" dirty="0">
                <a:ea typeface="맑은 고딕"/>
              </a:rPr>
              <a:t>요리</a:t>
            </a:r>
            <a:r>
              <a:rPr lang="ko-KR" spc="-30" dirty="0">
                <a:ea typeface="맑은 고딕"/>
              </a:rPr>
              <a:t> </a:t>
            </a:r>
            <a:r>
              <a:rPr lang="ko-KR" altLang="en-US" spc="-30" dirty="0">
                <a:ea typeface="맑은 고딕"/>
              </a:rPr>
              <a:t>정보 및 레시피 검색       </a:t>
            </a:r>
            <a:r>
              <a:rPr lang="ko-KR" spc="-30" dirty="0">
                <a:ea typeface="맑은 고딕"/>
              </a:rPr>
              <a:t> </a:t>
            </a:r>
            <a:br>
              <a:rPr lang="ko-KR" spc="-30" dirty="0"/>
            </a:br>
            <a:r>
              <a:rPr spc="-30" dirty="0"/>
              <a:t>서비스</a:t>
            </a:r>
            <a:r>
              <a:rPr spc="445" dirty="0"/>
              <a:t> </a:t>
            </a:r>
            <a:r>
              <a:rPr spc="-30" dirty="0"/>
              <a:t>개발</a:t>
            </a:r>
            <a:r>
              <a:rPr lang="ko-KR" spc="-30" dirty="0">
                <a:ea typeface="맑은 고딕"/>
              </a:rPr>
              <a:t> </a:t>
            </a:r>
            <a:r>
              <a:rPr lang="ko-KR" altLang="en-US" spc="-30" dirty="0">
                <a:ea typeface="맑은 고딕"/>
              </a:rPr>
              <a:t>       </a:t>
            </a:r>
            <a:endParaRPr lang="ko-KR" altLang="en-US"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399694" y="201295"/>
            <a:ext cx="1939925" cy="24365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0" spc="-15" dirty="0" err="1">
                <a:latin typeface="Noto Sans CJK JP Medium"/>
                <a:cs typeface="Noto Sans CJK JP Medium"/>
              </a:rPr>
              <a:t>텀</a:t>
            </a:r>
            <a:r>
              <a:rPr sz="1500" b="0" spc="-15" dirty="0">
                <a:latin typeface="Noto Sans CJK JP Medium"/>
                <a:cs typeface="Noto Sans CJK JP Medium"/>
              </a:rPr>
              <a:t> </a:t>
            </a:r>
            <a:r>
              <a:rPr sz="1500" b="0" spc="-20" dirty="0">
                <a:latin typeface="Noto Sans CJK JP Medium"/>
                <a:cs typeface="Noto Sans CJK JP Medium"/>
              </a:rPr>
              <a:t>프로젝트 발표자료</a:t>
            </a:r>
            <a:endParaRPr lang="ko-KR" altLang="en-US" sz="1500" spc="-25">
              <a:latin typeface="Noto Sans CJK JP Medium"/>
              <a:ea typeface="맑은 고딕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37519" y="5194808"/>
            <a:ext cx="4272516" cy="96180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 indent="1534160" algn="r">
              <a:spcBef>
                <a:spcPts val="100"/>
              </a:spcBef>
            </a:pPr>
            <a:r>
              <a:rPr lang="en-US" sz="2000" spc="-10" dirty="0">
                <a:latin typeface="Noto Sans CJK JP Medium"/>
                <a:cs typeface="Noto Sans CJK JP Medium"/>
              </a:rPr>
              <a:t>16</a:t>
            </a:r>
            <a:r>
              <a:rPr sz="2000" b="0" spc="-10" dirty="0">
                <a:latin typeface="Noto Sans CJK JP Medium"/>
                <a:cs typeface="Noto Sans CJK JP Medium"/>
              </a:rPr>
              <a:t>조</a:t>
            </a:r>
            <a:r>
              <a:rPr lang="ko-KR" sz="2000" spc="-10" dirty="0">
                <a:latin typeface="Noto Sans CJK JP Medium"/>
                <a:ea typeface="맑은 고딕"/>
                <a:cs typeface="Noto Sans CJK JP Medium"/>
              </a:rPr>
              <a:t> </a:t>
            </a:r>
            <a:r>
              <a:rPr lang="ko-KR" sz="2000" spc="-10" dirty="0">
                <a:latin typeface="Noto Sans CJK JP Medium"/>
                <a:cs typeface="Noto Sans CJK JP Medium"/>
              </a:rPr>
              <a:t> </a:t>
            </a:r>
            <a:endParaRPr lang="ko-KR" altLang="en-US" sz="2000">
              <a:latin typeface="Noto Sans CJK JP Medium"/>
              <a:ea typeface="맑은 고딕"/>
              <a:cs typeface="Noto Sans CJK JP Medium"/>
            </a:endParaRPr>
          </a:p>
          <a:p>
            <a:pPr marL="12700" marR="5080" indent="1534160" algn="r">
              <a:spcBef>
                <a:spcPts val="100"/>
              </a:spcBef>
            </a:pPr>
            <a:r>
              <a:rPr lang="ko-KR" altLang="en-US" sz="2000" spc="80" dirty="0">
                <a:latin typeface="Noto Sans CJK JP Medium"/>
                <a:ea typeface="맑은 고딕"/>
                <a:cs typeface="Noto Sans CJK JP Medium"/>
              </a:rPr>
              <a:t>김도형 </a:t>
            </a:r>
            <a:r>
              <a:rPr sz="2000" b="0" spc="80" dirty="0">
                <a:latin typeface="Noto Sans CJK JP Medium"/>
                <a:cs typeface="Noto Sans CJK JP Medium"/>
              </a:rPr>
              <a:t>/ </a:t>
            </a:r>
            <a:r>
              <a:rPr lang="en-US" sz="2000" spc="80" dirty="0">
                <a:latin typeface="Noto Sans CJK JP Medium"/>
                <a:cs typeface="Noto Sans CJK JP Medium"/>
              </a:rPr>
              <a:t>201624419</a:t>
            </a:r>
            <a:r>
              <a:rPr lang="en-US" sz="2000" spc="10" dirty="0">
                <a:latin typeface="Noto Sans CJK JP Medium"/>
                <a:cs typeface="Noto Sans CJK JP Medium"/>
              </a:rPr>
              <a:t> </a:t>
            </a:r>
            <a:endParaRPr lang="en-US" altLang="ko-KR" sz="2000" spc="-30" dirty="0">
              <a:latin typeface="Noto Sans CJK JP Medium"/>
              <a:ea typeface="맑은 고딕"/>
              <a:cs typeface="Noto Sans CJK JP Medium"/>
            </a:endParaRPr>
          </a:p>
          <a:p>
            <a:pPr marL="12700" marR="5080" indent="1534160" algn="r">
              <a:spcBef>
                <a:spcPts val="100"/>
              </a:spcBef>
            </a:pPr>
            <a:r>
              <a:rPr lang="ko-KR" sz="2000" spc="10" dirty="0" err="1">
                <a:latin typeface="Noto Sans CJK JP Medium"/>
                <a:ea typeface="맑은 고딕"/>
                <a:cs typeface="Noto Sans CJK JP Medium"/>
              </a:rPr>
              <a:t>김승윤</a:t>
            </a:r>
            <a:r>
              <a:rPr lang="ko-KR" altLang="en-US" sz="2000" spc="10" dirty="0">
                <a:latin typeface="Noto Sans CJK JP Medium"/>
                <a:ea typeface="맑은 고딕"/>
                <a:cs typeface="Noto Sans CJK JP Medium"/>
              </a:rPr>
              <a:t> </a:t>
            </a:r>
            <a:r>
              <a:rPr lang="en-US" altLang="ko-KR" sz="2000" spc="10" dirty="0">
                <a:latin typeface="Noto Sans CJK JP Medium"/>
                <a:ea typeface="맑은 고딕"/>
                <a:cs typeface="Noto Sans CJK JP Medium"/>
              </a:rPr>
              <a:t>/ </a:t>
            </a:r>
            <a:r>
              <a:rPr lang="ko-KR" altLang="en-US" spc="10" dirty="0">
                <a:latin typeface="Noto Sans CJK JP Medium"/>
                <a:ea typeface="맑은 고딕"/>
                <a:cs typeface="Noto Sans CJK JP Medium"/>
              </a:rPr>
              <a:t> </a:t>
            </a:r>
            <a:endParaRPr lang="ko-KR" altLang="en-US" spc="1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706" y="302717"/>
            <a:ext cx="2566338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ko-KR" altLang="en-US" spc="-15" dirty="0">
                <a:latin typeface="Bangwool"/>
                <a:ea typeface="맑은 고딕"/>
                <a:cs typeface="Bangwool"/>
              </a:rPr>
              <a:t>개발목적</a:t>
            </a:r>
            <a:endParaRPr lang="ko-KR" spc="-15" dirty="0">
              <a:latin typeface="Bangwool"/>
              <a:ea typeface="맑은 고딕"/>
              <a:cs typeface="Bangwo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5706" y="1446402"/>
            <a:ext cx="11319623" cy="3062185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469900" indent="-457200">
              <a:spcBef>
                <a:spcPts val="1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ko-KR" altLang="en-US" sz="2400" spc="335" dirty="0">
                <a:latin typeface="Bangwool"/>
                <a:ea typeface="맑은 고딕"/>
                <a:cs typeface="Bangwool"/>
              </a:rPr>
              <a:t>요리에 비전문적인 사람들도 편리하게 요리할 수 있도록 돕는 어플 </a:t>
            </a:r>
          </a:p>
          <a:p>
            <a:pPr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endParaRPr sz="2400" dirty="0">
              <a:latin typeface="Bangwool"/>
              <a:cs typeface="Bangwool"/>
            </a:endParaRPr>
          </a:p>
          <a:p>
            <a:pPr marL="469900" indent="-457200"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ko-KR" altLang="en-US" sz="2400" spc="300">
                <a:latin typeface="Bangwool"/>
                <a:ea typeface="맑은 고딕"/>
                <a:cs typeface="Bangwool"/>
              </a:rPr>
              <a:t>각자 기호나 필요에 따라 빠르게 요리를 찾기 위함</a:t>
            </a:r>
          </a:p>
          <a:p>
            <a:pPr marL="469900" marR="5080" indent="-457200">
              <a:lnSpc>
                <a:spcPts val="4800"/>
              </a:lnSpc>
              <a:spcBef>
                <a:spcPts val="5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ko-KR" altLang="en-US" sz="2400" spc="465">
                <a:latin typeface="Bangwool"/>
                <a:ea typeface="맑은 고딕"/>
                <a:cs typeface="Bangwool"/>
              </a:rPr>
              <a:t>알지 못했던 요리에 대한 정보나 각기 다른 레시피들을 공유하며 요리에 대한 지식을 늘려가기 위함</a:t>
            </a:r>
          </a:p>
          <a:p>
            <a:pPr marL="469900" marR="5080" indent="-457200">
              <a:lnSpc>
                <a:spcPts val="4800"/>
              </a:lnSpc>
              <a:spcBef>
                <a:spcPts val="5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endParaRPr lang="ko-KR" altLang="en-US" sz="2400" spc="465" dirty="0">
              <a:latin typeface="Bangwool"/>
              <a:ea typeface="맑은 고딕"/>
              <a:cs typeface="Bangwoo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706" y="302717"/>
            <a:ext cx="40363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전체 시스템</a:t>
            </a:r>
            <a:r>
              <a:rPr spc="90" dirty="0"/>
              <a:t> </a:t>
            </a:r>
            <a:r>
              <a:rPr spc="-35" dirty="0"/>
              <a:t>개요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3331" y="2781835"/>
            <a:ext cx="3110230" cy="79508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ctr">
              <a:spcBef>
                <a:spcPts val="100"/>
              </a:spcBef>
            </a:pPr>
            <a:r>
              <a:rPr sz="3200" b="0" spc="-30">
                <a:latin typeface="Noto Sans CJK JP Medium"/>
                <a:cs typeface="Noto Sans CJK JP Medium"/>
              </a:rPr>
              <a:t>웹</a:t>
            </a:r>
            <a:r>
              <a:rPr lang="ko-KR" sz="3200" spc="-30" dirty="0">
                <a:latin typeface="Noto Sans CJK JP Medium"/>
                <a:ea typeface="맑은 고딕"/>
                <a:cs typeface="Noto Sans CJK JP Medium"/>
              </a:rPr>
              <a:t> </a:t>
            </a:r>
            <a:r>
              <a:rPr sz="3200" b="0" spc="-30">
                <a:latin typeface="Noto Sans CJK JP Medium"/>
                <a:cs typeface="Noto Sans CJK JP Medium"/>
              </a:rPr>
              <a:t>서버</a:t>
            </a:r>
            <a:endParaRPr sz="3200">
              <a:latin typeface="Noto Sans CJK JP Medium"/>
              <a:cs typeface="Noto Sans CJK JP Medium"/>
            </a:endParaRPr>
          </a:p>
          <a:p>
            <a:pPr algn="ctr">
              <a:spcBef>
                <a:spcPts val="105"/>
              </a:spcBef>
            </a:pPr>
            <a:r>
              <a:rPr lang="en-US" spc="-25">
                <a:latin typeface="Noto Sans CJK JP Medium"/>
                <a:cs typeface="Noto Sans CJK JP Medium"/>
              </a:rPr>
              <a:t>(</a:t>
            </a:r>
            <a:r>
              <a:rPr lang="ko-KR" altLang="en-US" spc="-25">
                <a:latin typeface="Noto Sans CJK JP Medium"/>
                <a:ea typeface="맑은 고딕"/>
                <a:cs typeface="Noto Sans CJK JP Medium"/>
              </a:rPr>
              <a:t>정보</a:t>
            </a:r>
            <a:r>
              <a:rPr lang="en-US" altLang="ko-KR" spc="-25" dirty="0">
                <a:latin typeface="Noto Sans CJK JP Medium"/>
                <a:ea typeface="맑은 고딕"/>
                <a:cs typeface="Noto Sans CJK JP Medium"/>
              </a:rPr>
              <a:t> </a:t>
            </a:r>
            <a:r>
              <a:rPr lang="ko-KR" altLang="ko-KR" spc="-25">
                <a:latin typeface="Noto Sans CJK JP Medium"/>
                <a:ea typeface="맑은 고딕"/>
                <a:cs typeface="Noto Sans CJK JP Medium"/>
              </a:rPr>
              <a:t>저장</a:t>
            </a:r>
            <a:r>
              <a:rPr lang="en-US" spc="-30" dirty="0">
                <a:latin typeface="Noto Sans CJK JP Medium"/>
                <a:cs typeface="Noto Sans CJK JP Medium"/>
              </a:rPr>
              <a:t>)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0896" y="2860345"/>
            <a:ext cx="2996498" cy="8265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b="0" spc="-30" dirty="0">
                <a:latin typeface="Noto Sans CJK JP Medium"/>
                <a:cs typeface="Noto Sans CJK JP Medium"/>
              </a:rPr>
              <a:t>모바일</a:t>
            </a:r>
            <a:r>
              <a:rPr sz="3200" b="0" spc="-15" dirty="0">
                <a:latin typeface="Noto Sans CJK JP Medium"/>
                <a:cs typeface="Noto Sans CJK JP Medium"/>
              </a:rPr>
              <a:t> </a:t>
            </a:r>
            <a:r>
              <a:rPr sz="3200" b="0" spc="-35" dirty="0">
                <a:latin typeface="Noto Sans CJK JP Medium"/>
                <a:cs typeface="Noto Sans CJK JP Medium"/>
              </a:rPr>
              <a:t>서비스</a:t>
            </a:r>
            <a:endParaRPr sz="3200">
              <a:latin typeface="Noto Sans CJK JP Medium"/>
              <a:cs typeface="Noto Sans CJK JP Medium"/>
            </a:endParaRPr>
          </a:p>
          <a:p>
            <a:pPr algn="ctr">
              <a:spcBef>
                <a:spcPts val="100"/>
              </a:spcBef>
            </a:pPr>
            <a:r>
              <a:rPr lang="en-US" sz="2000" spc="-25">
                <a:latin typeface="Noto Sans CJK JP Medium"/>
                <a:cs typeface="Noto Sans CJK JP Medium"/>
              </a:rPr>
              <a:t>(</a:t>
            </a:r>
            <a:r>
              <a:rPr lang="ko-KR" altLang="en-US" sz="2000" spc="-25">
                <a:latin typeface="Noto Sans CJK JP Medium"/>
                <a:ea typeface="맑은 고딕"/>
                <a:cs typeface="Noto Sans CJK JP Medium"/>
              </a:rPr>
              <a:t>정보</a:t>
            </a:r>
            <a:r>
              <a:rPr lang="en-US" altLang="ko-KR" sz="2000" spc="-25" dirty="0">
                <a:latin typeface="Noto Sans CJK JP Medium"/>
                <a:ea typeface="맑은 고딕"/>
                <a:cs typeface="Noto Sans CJK JP Medium"/>
              </a:rPr>
              <a:t> </a:t>
            </a:r>
            <a:r>
              <a:rPr lang="ko-KR" altLang="en-US" sz="2000" spc="-25">
                <a:latin typeface="Noto Sans CJK JP Medium"/>
                <a:ea typeface="맑은 고딕"/>
                <a:cs typeface="Noto Sans CJK JP Medium"/>
              </a:rPr>
              <a:t>게시판</a:t>
            </a:r>
            <a:r>
              <a:rPr lang="en-US" sz="2000" spc="-25">
                <a:latin typeface="Noto Sans CJK JP Medium"/>
                <a:cs typeface="Noto Sans CJK JP Medium"/>
              </a:rPr>
              <a:t>)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01007" y="3091688"/>
            <a:ext cx="1183005" cy="186055"/>
          </a:xfrm>
          <a:custGeom>
            <a:avLst/>
            <a:gdLst/>
            <a:ahLst/>
            <a:cxnLst/>
            <a:rect l="l" t="t" r="r" b="b"/>
            <a:pathLst>
              <a:path w="1183004" h="186054">
                <a:moveTo>
                  <a:pt x="172465" y="11937"/>
                </a:moveTo>
                <a:lnTo>
                  <a:pt x="0" y="101346"/>
                </a:lnTo>
                <a:lnTo>
                  <a:pt x="175006" y="185674"/>
                </a:lnTo>
                <a:lnTo>
                  <a:pt x="174164" y="128142"/>
                </a:lnTo>
                <a:lnTo>
                  <a:pt x="145160" y="128142"/>
                </a:lnTo>
                <a:lnTo>
                  <a:pt x="144399" y="70231"/>
                </a:lnTo>
                <a:lnTo>
                  <a:pt x="173312" y="69850"/>
                </a:lnTo>
                <a:lnTo>
                  <a:pt x="172465" y="11937"/>
                </a:lnTo>
                <a:close/>
              </a:path>
              <a:path w="1183004" h="186054">
                <a:moveTo>
                  <a:pt x="173312" y="69850"/>
                </a:moveTo>
                <a:lnTo>
                  <a:pt x="144399" y="70231"/>
                </a:lnTo>
                <a:lnTo>
                  <a:pt x="145160" y="128142"/>
                </a:lnTo>
                <a:lnTo>
                  <a:pt x="174159" y="127761"/>
                </a:lnTo>
                <a:lnTo>
                  <a:pt x="173312" y="69850"/>
                </a:lnTo>
                <a:close/>
              </a:path>
              <a:path w="1183004" h="186054">
                <a:moveTo>
                  <a:pt x="174159" y="127761"/>
                </a:moveTo>
                <a:lnTo>
                  <a:pt x="145160" y="128142"/>
                </a:lnTo>
                <a:lnTo>
                  <a:pt x="174164" y="128142"/>
                </a:lnTo>
                <a:lnTo>
                  <a:pt x="174159" y="127761"/>
                </a:lnTo>
                <a:close/>
              </a:path>
              <a:path w="1183004" h="186054">
                <a:moveTo>
                  <a:pt x="202310" y="69469"/>
                </a:moveTo>
                <a:lnTo>
                  <a:pt x="173312" y="69850"/>
                </a:lnTo>
                <a:lnTo>
                  <a:pt x="174159" y="127761"/>
                </a:lnTo>
                <a:lnTo>
                  <a:pt x="203072" y="127381"/>
                </a:lnTo>
                <a:lnTo>
                  <a:pt x="202310" y="69469"/>
                </a:lnTo>
                <a:close/>
              </a:path>
              <a:path w="1183004" h="186054">
                <a:moveTo>
                  <a:pt x="318007" y="67817"/>
                </a:moveTo>
                <a:lnTo>
                  <a:pt x="260222" y="68579"/>
                </a:lnTo>
                <a:lnTo>
                  <a:pt x="260984" y="126491"/>
                </a:lnTo>
                <a:lnTo>
                  <a:pt x="318896" y="125729"/>
                </a:lnTo>
                <a:lnTo>
                  <a:pt x="318007" y="67817"/>
                </a:lnTo>
                <a:close/>
              </a:path>
              <a:path w="1183004" h="186054">
                <a:moveTo>
                  <a:pt x="433831" y="66166"/>
                </a:moveTo>
                <a:lnTo>
                  <a:pt x="375919" y="66928"/>
                </a:lnTo>
                <a:lnTo>
                  <a:pt x="376809" y="124840"/>
                </a:lnTo>
                <a:lnTo>
                  <a:pt x="434721" y="124078"/>
                </a:lnTo>
                <a:lnTo>
                  <a:pt x="433831" y="66166"/>
                </a:lnTo>
                <a:close/>
              </a:path>
              <a:path w="1183004" h="186054">
                <a:moveTo>
                  <a:pt x="549655" y="64388"/>
                </a:moveTo>
                <a:lnTo>
                  <a:pt x="491743" y="65277"/>
                </a:lnTo>
                <a:lnTo>
                  <a:pt x="492632" y="123189"/>
                </a:lnTo>
                <a:lnTo>
                  <a:pt x="550544" y="122300"/>
                </a:lnTo>
                <a:lnTo>
                  <a:pt x="549655" y="64388"/>
                </a:lnTo>
                <a:close/>
              </a:path>
              <a:path w="1183004" h="186054">
                <a:moveTo>
                  <a:pt x="665479" y="62737"/>
                </a:moveTo>
                <a:lnTo>
                  <a:pt x="607567" y="63626"/>
                </a:lnTo>
                <a:lnTo>
                  <a:pt x="608456" y="121538"/>
                </a:lnTo>
                <a:lnTo>
                  <a:pt x="666368" y="120650"/>
                </a:lnTo>
                <a:lnTo>
                  <a:pt x="665479" y="62737"/>
                </a:lnTo>
                <a:close/>
              </a:path>
              <a:path w="1183004" h="186054">
                <a:moveTo>
                  <a:pt x="781303" y="61087"/>
                </a:moveTo>
                <a:lnTo>
                  <a:pt x="723391" y="61975"/>
                </a:lnTo>
                <a:lnTo>
                  <a:pt x="724280" y="119887"/>
                </a:lnTo>
                <a:lnTo>
                  <a:pt x="782192" y="118999"/>
                </a:lnTo>
                <a:lnTo>
                  <a:pt x="781303" y="61087"/>
                </a:lnTo>
                <a:close/>
              </a:path>
              <a:path w="1183004" h="186054">
                <a:moveTo>
                  <a:pt x="897127" y="59436"/>
                </a:moveTo>
                <a:lnTo>
                  <a:pt x="839215" y="60325"/>
                </a:lnTo>
                <a:lnTo>
                  <a:pt x="840104" y="118237"/>
                </a:lnTo>
                <a:lnTo>
                  <a:pt x="898016" y="117348"/>
                </a:lnTo>
                <a:lnTo>
                  <a:pt x="897127" y="59436"/>
                </a:lnTo>
                <a:close/>
              </a:path>
              <a:path w="1183004" h="186054">
                <a:moveTo>
                  <a:pt x="1127793" y="57785"/>
                </a:moveTo>
                <a:lnTo>
                  <a:pt x="1012951" y="57785"/>
                </a:lnTo>
                <a:lnTo>
                  <a:pt x="1013713" y="115697"/>
                </a:lnTo>
                <a:lnTo>
                  <a:pt x="1009564" y="115760"/>
                </a:lnTo>
                <a:lnTo>
                  <a:pt x="1010412" y="173736"/>
                </a:lnTo>
                <a:lnTo>
                  <a:pt x="1182877" y="84327"/>
                </a:lnTo>
                <a:lnTo>
                  <a:pt x="1127793" y="57785"/>
                </a:lnTo>
                <a:close/>
              </a:path>
              <a:path w="1183004" h="186054">
                <a:moveTo>
                  <a:pt x="1008717" y="57849"/>
                </a:moveTo>
                <a:lnTo>
                  <a:pt x="955039" y="58674"/>
                </a:lnTo>
                <a:lnTo>
                  <a:pt x="955801" y="116586"/>
                </a:lnTo>
                <a:lnTo>
                  <a:pt x="1009564" y="115760"/>
                </a:lnTo>
                <a:lnTo>
                  <a:pt x="1008717" y="57849"/>
                </a:lnTo>
                <a:close/>
              </a:path>
              <a:path w="1183004" h="186054">
                <a:moveTo>
                  <a:pt x="1012951" y="57785"/>
                </a:moveTo>
                <a:lnTo>
                  <a:pt x="1008717" y="57849"/>
                </a:lnTo>
                <a:lnTo>
                  <a:pt x="1009564" y="115760"/>
                </a:lnTo>
                <a:lnTo>
                  <a:pt x="1013713" y="115697"/>
                </a:lnTo>
                <a:lnTo>
                  <a:pt x="1012951" y="57785"/>
                </a:lnTo>
                <a:close/>
              </a:path>
              <a:path w="1183004" h="186054">
                <a:moveTo>
                  <a:pt x="1007872" y="0"/>
                </a:moveTo>
                <a:lnTo>
                  <a:pt x="1008717" y="57849"/>
                </a:lnTo>
                <a:lnTo>
                  <a:pt x="1012951" y="57785"/>
                </a:lnTo>
                <a:lnTo>
                  <a:pt x="1127793" y="57785"/>
                </a:lnTo>
                <a:lnTo>
                  <a:pt x="10078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1">
            <a:extLst>
              <a:ext uri="{FF2B5EF4-FFF2-40B4-BE49-F238E27FC236}">
                <a16:creationId xmlns:a16="http://schemas.microsoft.com/office/drawing/2014/main" id="{1DEF6C3B-4DAD-4DBB-85A4-7D78B6C01390}"/>
              </a:ext>
            </a:extLst>
          </p:cNvPr>
          <p:cNvSpPr/>
          <p:nvPr/>
        </p:nvSpPr>
        <p:spPr>
          <a:xfrm>
            <a:off x="7334170" y="3091687"/>
            <a:ext cx="1183005" cy="186055"/>
          </a:xfrm>
          <a:custGeom>
            <a:avLst/>
            <a:gdLst/>
            <a:ahLst/>
            <a:cxnLst/>
            <a:rect l="l" t="t" r="r" b="b"/>
            <a:pathLst>
              <a:path w="1183004" h="186054">
                <a:moveTo>
                  <a:pt x="172465" y="11937"/>
                </a:moveTo>
                <a:lnTo>
                  <a:pt x="0" y="101346"/>
                </a:lnTo>
                <a:lnTo>
                  <a:pt x="175006" y="185674"/>
                </a:lnTo>
                <a:lnTo>
                  <a:pt x="174164" y="128142"/>
                </a:lnTo>
                <a:lnTo>
                  <a:pt x="145160" y="128142"/>
                </a:lnTo>
                <a:lnTo>
                  <a:pt x="144399" y="70231"/>
                </a:lnTo>
                <a:lnTo>
                  <a:pt x="173312" y="69850"/>
                </a:lnTo>
                <a:lnTo>
                  <a:pt x="172465" y="11937"/>
                </a:lnTo>
                <a:close/>
              </a:path>
              <a:path w="1183004" h="186054">
                <a:moveTo>
                  <a:pt x="173312" y="69850"/>
                </a:moveTo>
                <a:lnTo>
                  <a:pt x="144399" y="70231"/>
                </a:lnTo>
                <a:lnTo>
                  <a:pt x="145160" y="128142"/>
                </a:lnTo>
                <a:lnTo>
                  <a:pt x="174159" y="127761"/>
                </a:lnTo>
                <a:lnTo>
                  <a:pt x="173312" y="69850"/>
                </a:lnTo>
                <a:close/>
              </a:path>
              <a:path w="1183004" h="186054">
                <a:moveTo>
                  <a:pt x="174159" y="127761"/>
                </a:moveTo>
                <a:lnTo>
                  <a:pt x="145160" y="128142"/>
                </a:lnTo>
                <a:lnTo>
                  <a:pt x="174164" y="128142"/>
                </a:lnTo>
                <a:lnTo>
                  <a:pt x="174159" y="127761"/>
                </a:lnTo>
                <a:close/>
              </a:path>
              <a:path w="1183004" h="186054">
                <a:moveTo>
                  <a:pt x="202310" y="69469"/>
                </a:moveTo>
                <a:lnTo>
                  <a:pt x="173312" y="69850"/>
                </a:lnTo>
                <a:lnTo>
                  <a:pt x="174159" y="127761"/>
                </a:lnTo>
                <a:lnTo>
                  <a:pt x="203072" y="127381"/>
                </a:lnTo>
                <a:lnTo>
                  <a:pt x="202310" y="69469"/>
                </a:lnTo>
                <a:close/>
              </a:path>
              <a:path w="1183004" h="186054">
                <a:moveTo>
                  <a:pt x="318007" y="67817"/>
                </a:moveTo>
                <a:lnTo>
                  <a:pt x="260222" y="68579"/>
                </a:lnTo>
                <a:lnTo>
                  <a:pt x="260984" y="126491"/>
                </a:lnTo>
                <a:lnTo>
                  <a:pt x="318896" y="125729"/>
                </a:lnTo>
                <a:lnTo>
                  <a:pt x="318007" y="67817"/>
                </a:lnTo>
                <a:close/>
              </a:path>
              <a:path w="1183004" h="186054">
                <a:moveTo>
                  <a:pt x="433831" y="66166"/>
                </a:moveTo>
                <a:lnTo>
                  <a:pt x="375919" y="66928"/>
                </a:lnTo>
                <a:lnTo>
                  <a:pt x="376809" y="124840"/>
                </a:lnTo>
                <a:lnTo>
                  <a:pt x="434721" y="124078"/>
                </a:lnTo>
                <a:lnTo>
                  <a:pt x="433831" y="66166"/>
                </a:lnTo>
                <a:close/>
              </a:path>
              <a:path w="1183004" h="186054">
                <a:moveTo>
                  <a:pt x="549655" y="64388"/>
                </a:moveTo>
                <a:lnTo>
                  <a:pt x="491743" y="65277"/>
                </a:lnTo>
                <a:lnTo>
                  <a:pt x="492632" y="123189"/>
                </a:lnTo>
                <a:lnTo>
                  <a:pt x="550544" y="122300"/>
                </a:lnTo>
                <a:lnTo>
                  <a:pt x="549655" y="64388"/>
                </a:lnTo>
                <a:close/>
              </a:path>
              <a:path w="1183004" h="186054">
                <a:moveTo>
                  <a:pt x="665479" y="62737"/>
                </a:moveTo>
                <a:lnTo>
                  <a:pt x="607567" y="63626"/>
                </a:lnTo>
                <a:lnTo>
                  <a:pt x="608456" y="121538"/>
                </a:lnTo>
                <a:lnTo>
                  <a:pt x="666368" y="120650"/>
                </a:lnTo>
                <a:lnTo>
                  <a:pt x="665479" y="62737"/>
                </a:lnTo>
                <a:close/>
              </a:path>
              <a:path w="1183004" h="186054">
                <a:moveTo>
                  <a:pt x="781303" y="61087"/>
                </a:moveTo>
                <a:lnTo>
                  <a:pt x="723391" y="61975"/>
                </a:lnTo>
                <a:lnTo>
                  <a:pt x="724280" y="119887"/>
                </a:lnTo>
                <a:lnTo>
                  <a:pt x="782192" y="118999"/>
                </a:lnTo>
                <a:lnTo>
                  <a:pt x="781303" y="61087"/>
                </a:lnTo>
                <a:close/>
              </a:path>
              <a:path w="1183004" h="186054">
                <a:moveTo>
                  <a:pt x="897127" y="59436"/>
                </a:moveTo>
                <a:lnTo>
                  <a:pt x="839215" y="60325"/>
                </a:lnTo>
                <a:lnTo>
                  <a:pt x="840104" y="118237"/>
                </a:lnTo>
                <a:lnTo>
                  <a:pt x="898016" y="117348"/>
                </a:lnTo>
                <a:lnTo>
                  <a:pt x="897127" y="59436"/>
                </a:lnTo>
                <a:close/>
              </a:path>
              <a:path w="1183004" h="186054">
                <a:moveTo>
                  <a:pt x="1127793" y="57785"/>
                </a:moveTo>
                <a:lnTo>
                  <a:pt x="1012951" y="57785"/>
                </a:lnTo>
                <a:lnTo>
                  <a:pt x="1013713" y="115697"/>
                </a:lnTo>
                <a:lnTo>
                  <a:pt x="1009564" y="115760"/>
                </a:lnTo>
                <a:lnTo>
                  <a:pt x="1010412" y="173736"/>
                </a:lnTo>
                <a:lnTo>
                  <a:pt x="1182877" y="84327"/>
                </a:lnTo>
                <a:lnTo>
                  <a:pt x="1127793" y="57785"/>
                </a:lnTo>
                <a:close/>
              </a:path>
              <a:path w="1183004" h="186054">
                <a:moveTo>
                  <a:pt x="1008717" y="57849"/>
                </a:moveTo>
                <a:lnTo>
                  <a:pt x="955039" y="58674"/>
                </a:lnTo>
                <a:lnTo>
                  <a:pt x="955801" y="116586"/>
                </a:lnTo>
                <a:lnTo>
                  <a:pt x="1009564" y="115760"/>
                </a:lnTo>
                <a:lnTo>
                  <a:pt x="1008717" y="57849"/>
                </a:lnTo>
                <a:close/>
              </a:path>
              <a:path w="1183004" h="186054">
                <a:moveTo>
                  <a:pt x="1012951" y="57785"/>
                </a:moveTo>
                <a:lnTo>
                  <a:pt x="1008717" y="57849"/>
                </a:lnTo>
                <a:lnTo>
                  <a:pt x="1009564" y="115760"/>
                </a:lnTo>
                <a:lnTo>
                  <a:pt x="1013713" y="115697"/>
                </a:lnTo>
                <a:lnTo>
                  <a:pt x="1012951" y="57785"/>
                </a:lnTo>
                <a:close/>
              </a:path>
              <a:path w="1183004" h="186054">
                <a:moveTo>
                  <a:pt x="1007872" y="0"/>
                </a:moveTo>
                <a:lnTo>
                  <a:pt x="1008717" y="57849"/>
                </a:lnTo>
                <a:lnTo>
                  <a:pt x="1012951" y="57785"/>
                </a:lnTo>
                <a:lnTo>
                  <a:pt x="1127793" y="57785"/>
                </a:lnTo>
                <a:lnTo>
                  <a:pt x="10078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0">
            <a:extLst>
              <a:ext uri="{FF2B5EF4-FFF2-40B4-BE49-F238E27FC236}">
                <a16:creationId xmlns:a16="http://schemas.microsoft.com/office/drawing/2014/main" id="{6AA73877-8C18-4279-83FE-D304A98A205F}"/>
              </a:ext>
            </a:extLst>
          </p:cNvPr>
          <p:cNvSpPr txBox="1"/>
          <p:nvPr/>
        </p:nvSpPr>
        <p:spPr>
          <a:xfrm>
            <a:off x="8280120" y="2860344"/>
            <a:ext cx="3701632" cy="8265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algn="ctr">
              <a:spcBef>
                <a:spcPts val="105"/>
              </a:spcBef>
            </a:pPr>
            <a:r>
              <a:rPr lang="ko-KR" altLang="en-US" sz="3200" spc="-35">
                <a:latin typeface="Noto Sans CJK JP Medium"/>
                <a:ea typeface="맑은 고딕"/>
                <a:cs typeface="Noto Sans CJK JP Medium"/>
              </a:rPr>
              <a:t>머신 러닝</a:t>
            </a:r>
            <a:endParaRPr lang="ko-KR" sz="3200" spc="-35">
              <a:latin typeface="Noto Sans CJK JP Medium"/>
              <a:ea typeface="맑은 고딕"/>
              <a:cs typeface="Noto Sans CJK JP Medium"/>
            </a:endParaRPr>
          </a:p>
          <a:p>
            <a:pPr algn="ctr">
              <a:spcBef>
                <a:spcPts val="100"/>
              </a:spcBef>
            </a:pPr>
            <a:r>
              <a:rPr lang="en-US" sz="2000" spc="-25">
                <a:latin typeface="Noto Sans CJK JP Medium"/>
                <a:cs typeface="Noto Sans CJK JP Medium"/>
              </a:rPr>
              <a:t>(tensorflow </a:t>
            </a:r>
            <a:r>
              <a:rPr lang="ko-KR" altLang="en-US" sz="2000" spc="-25">
                <a:latin typeface="Noto Sans CJK JP Medium"/>
                <a:ea typeface="맑은 고딕"/>
                <a:cs typeface="Noto Sans CJK JP Medium"/>
              </a:rPr>
              <a:t>활용한</a:t>
            </a:r>
            <a:r>
              <a:rPr lang="en-US" sz="2000" spc="-25" dirty="0">
                <a:latin typeface="Noto Sans CJK JP Medium"/>
                <a:cs typeface="Noto Sans CJK JP Medium"/>
              </a:rPr>
              <a:t> </a:t>
            </a:r>
            <a:r>
              <a:rPr lang="ko-KR" altLang="en-US" sz="2000" spc="-25">
                <a:latin typeface="Noto Sans CJK JP Medium"/>
                <a:ea typeface="맑은 고딕"/>
                <a:cs typeface="Noto Sans CJK JP Medium"/>
              </a:rPr>
              <a:t>이미지분석</a:t>
            </a:r>
            <a:r>
              <a:rPr lang="en-US" sz="2000" spc="-25">
                <a:latin typeface="Noto Sans CJK JP Medium"/>
                <a:cs typeface="Noto Sans CJK JP Medium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706" y="302717"/>
            <a:ext cx="29216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상세 기능 및</a:t>
            </a:r>
            <a:r>
              <a:rPr spc="204" dirty="0"/>
              <a:t> </a:t>
            </a:r>
            <a:r>
              <a:rPr spc="-35" dirty="0"/>
              <a:t>구현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99835" y="1897202"/>
            <a:ext cx="5022850" cy="2827056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000" b="0" spc="-15" dirty="0">
                <a:latin typeface="Noto Sans CJK JP Medium"/>
                <a:cs typeface="Noto Sans CJK JP Medium"/>
              </a:rPr>
              <a:t>간단한 </a:t>
            </a:r>
            <a:r>
              <a:rPr sz="2000" b="0" spc="-20" dirty="0">
                <a:latin typeface="Noto Sans CJK JP Medium"/>
                <a:cs typeface="Noto Sans CJK JP Medium"/>
              </a:rPr>
              <a:t>서비스</a:t>
            </a:r>
            <a:r>
              <a:rPr sz="2000" b="0" spc="105" dirty="0">
                <a:latin typeface="Noto Sans CJK JP Medium"/>
                <a:cs typeface="Noto Sans CJK JP Medium"/>
              </a:rPr>
              <a:t> </a:t>
            </a:r>
            <a:r>
              <a:rPr sz="2000" b="0" spc="-20">
                <a:latin typeface="Noto Sans CJK JP Medium"/>
                <a:cs typeface="Noto Sans CJK JP Medium"/>
              </a:rPr>
              <a:t>회원가입</a:t>
            </a:r>
            <a:endParaRPr sz="2000">
              <a:latin typeface="Noto Sans CJK JP Medium"/>
              <a:cs typeface="Noto Sans CJK JP Medium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590550" algn="l"/>
              </a:tabLst>
            </a:pPr>
            <a:endParaRPr sz="2000" spc="-20" dirty="0">
              <a:latin typeface="Noto Sans CJK JP Medium"/>
              <a:cs typeface="Noto Sans CJK JP Medium"/>
            </a:endParaRPr>
          </a:p>
          <a:p>
            <a:pPr lvl="1">
              <a:spcBef>
                <a:spcPts val="40"/>
              </a:spcBef>
              <a:buFont typeface="Noto Sans CJK JP Medium"/>
              <a:buChar char="–"/>
              <a:tabLst>
                <a:tab pos="469265" algn="l"/>
                <a:tab pos="469900" algn="l"/>
              </a:tabLst>
            </a:pPr>
            <a:endParaRPr lang="ko-KR" sz="1000">
              <a:latin typeface="Noto Sans CJK JP Medium"/>
              <a:ea typeface="+mn-lt"/>
              <a:cs typeface="+mn-lt"/>
            </a:endParaRPr>
          </a:p>
          <a:p>
            <a:pPr marL="469900" indent="-457200">
              <a:buFont typeface="Wingdings,Sans-Serif"/>
              <a:buChar char=""/>
              <a:tabLst>
                <a:tab pos="469265" algn="l"/>
                <a:tab pos="469900" algn="l"/>
              </a:tabLst>
            </a:pPr>
            <a:r>
              <a:rPr lang="ko-KR" altLang="en-US" sz="2000" spc="-20">
                <a:ea typeface="+mn-lt"/>
                <a:cs typeface="+mn-lt"/>
              </a:rPr>
              <a:t>정보 게시판</a:t>
            </a:r>
            <a:endParaRPr lang="ko-KR" altLang="en-US" sz="2000" spc="-20" dirty="0">
              <a:ea typeface="+mn-lt"/>
              <a:cs typeface="+mn-lt"/>
            </a:endParaRPr>
          </a:p>
          <a:p>
            <a:pPr marL="742950" lvl="1" indent="-285750">
              <a:spcBef>
                <a:spcPts val="40"/>
              </a:spcBef>
              <a:buFont typeface="Noto Sans CJK JP Medium,Sans-Serif"/>
              <a:buChar char="–"/>
              <a:tabLst>
                <a:tab pos="590550" algn="l"/>
              </a:tabLst>
            </a:pPr>
            <a:r>
              <a:rPr lang="ko-KR" sz="1400" spc="-20">
                <a:latin typeface="Calibri"/>
                <a:ea typeface="맑은 고딕"/>
                <a:cs typeface="Calibri"/>
              </a:rPr>
              <a:t>요리 정보 등록</a:t>
            </a:r>
            <a:endParaRPr sz="1400" spc="-20"/>
          </a:p>
          <a:p>
            <a:pPr marL="742950" lvl="1" indent="-285750">
              <a:lnSpc>
                <a:spcPct val="100000"/>
              </a:lnSpc>
              <a:spcBef>
                <a:spcPts val="40"/>
              </a:spcBef>
              <a:buFont typeface="Noto Sans CJK JP Medium,Sans-Serif"/>
              <a:buChar char="–"/>
            </a:pPr>
            <a:endParaRPr lang="ko-KR" altLang="en-US" sz="1400" spc="-20" dirty="0">
              <a:latin typeface="Calibri"/>
              <a:ea typeface="맑은 고딕"/>
              <a:cs typeface="Calibri"/>
            </a:endParaRPr>
          </a:p>
          <a:p>
            <a:pPr lvl="1">
              <a:spcBef>
                <a:spcPts val="40"/>
              </a:spcBef>
              <a:buFont typeface="Noto Sans CJK JP Medium"/>
              <a:buChar char="–"/>
              <a:tabLst>
                <a:tab pos="469265" algn="l"/>
                <a:tab pos="469900" algn="l"/>
              </a:tabLst>
            </a:pPr>
            <a:endParaRPr lang="ko-KR" sz="1000">
              <a:latin typeface="Noto Sans CJK JP Medium"/>
              <a:cs typeface="Noto Sans CJK JP Medium"/>
            </a:endParaRPr>
          </a:p>
          <a:p>
            <a:pPr marL="469900" indent="-457200"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000" b="0" spc="-15">
                <a:latin typeface="Noto Sans CJK JP Medium"/>
                <a:cs typeface="Noto Sans CJK JP Medium"/>
              </a:rPr>
              <a:t>기타</a:t>
            </a:r>
            <a:r>
              <a:rPr sz="2000" b="0" spc="-20" dirty="0">
                <a:latin typeface="Noto Sans CJK JP Medium"/>
                <a:cs typeface="Noto Sans CJK JP Medium"/>
              </a:rPr>
              <a:t> 시각화</a:t>
            </a:r>
            <a:r>
              <a:rPr sz="2000" b="0" spc="175" dirty="0">
                <a:latin typeface="Noto Sans CJK JP Medium"/>
                <a:cs typeface="Noto Sans CJK JP Medium"/>
              </a:rPr>
              <a:t> </a:t>
            </a:r>
            <a:r>
              <a:rPr sz="2000" b="0" spc="-20" dirty="0">
                <a:latin typeface="Noto Sans CJK JP Medium"/>
                <a:cs typeface="Noto Sans CJK JP Medium"/>
              </a:rPr>
              <a:t>서비스</a:t>
            </a:r>
          </a:p>
          <a:p>
            <a:pPr marL="742950" lvl="1" indent="-285750">
              <a:spcBef>
                <a:spcPts val="40"/>
              </a:spcBef>
              <a:buFont typeface="Noto Sans CJK JP Medium,Sans-Serif"/>
              <a:buChar char="–"/>
              <a:tabLst>
                <a:tab pos="469265" algn="l"/>
                <a:tab pos="469900" algn="l"/>
              </a:tabLst>
            </a:pPr>
            <a:r>
              <a:rPr lang="ko-KR" altLang="en-US" sz="1400" spc="-20">
                <a:latin typeface="Calibri"/>
                <a:ea typeface="맑은 고딕"/>
                <a:cs typeface="Calibri"/>
              </a:rPr>
              <a:t>서버에서의 정보 시각화</a:t>
            </a:r>
            <a:endParaRPr lang="ko-KR" sz="1400" spc="-20" dirty="0">
              <a:latin typeface="Noto Sans CJK JP Medium"/>
              <a:ea typeface="맑은 고딕"/>
              <a:cs typeface="Noto Sans CJK JP Medium"/>
            </a:endParaRPr>
          </a:p>
          <a:p>
            <a:pPr marL="469900" indent="-457200">
              <a:buFont typeface="Wingdings,Sans-Serif"/>
              <a:buChar char=""/>
              <a:tabLst>
                <a:tab pos="469265" algn="l"/>
                <a:tab pos="469900" algn="l"/>
              </a:tabLst>
            </a:pPr>
            <a:endParaRPr lang="ko-KR" sz="2000" spc="-20" dirty="0">
              <a:cs typeface="Calibri"/>
            </a:endParaRPr>
          </a:p>
          <a:p>
            <a:pPr marL="469900" indent="-457200">
              <a:buFont typeface="Wingdings"/>
              <a:buChar char=""/>
              <a:tabLst>
                <a:tab pos="469265" algn="l"/>
                <a:tab pos="469900" algn="l"/>
              </a:tabLst>
            </a:pPr>
            <a:endParaRPr lang="ko-KR" altLang="en-US" sz="2000" spc="-20" dirty="0">
              <a:latin typeface="Noto Sans CJK JP Medium"/>
              <a:cs typeface="Noto Sans CJK JP Medium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9C729BBE-27E3-4B14-AEEC-504F97368D42}"/>
              </a:ext>
            </a:extLst>
          </p:cNvPr>
          <p:cNvSpPr txBox="1"/>
          <p:nvPr/>
        </p:nvSpPr>
        <p:spPr>
          <a:xfrm>
            <a:off x="1171911" y="2905838"/>
            <a:ext cx="2996498" cy="8265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b="0" spc="-30" dirty="0">
                <a:latin typeface="Noto Sans CJK JP Medium"/>
                <a:cs typeface="Noto Sans CJK JP Medium"/>
              </a:rPr>
              <a:t>모바일</a:t>
            </a:r>
            <a:r>
              <a:rPr sz="3200" b="0" spc="-15" dirty="0">
                <a:latin typeface="Noto Sans CJK JP Medium"/>
                <a:cs typeface="Noto Sans CJK JP Medium"/>
              </a:rPr>
              <a:t> </a:t>
            </a:r>
            <a:r>
              <a:rPr sz="3200" b="0" spc="-35" dirty="0">
                <a:latin typeface="Noto Sans CJK JP Medium"/>
                <a:cs typeface="Noto Sans CJK JP Medium"/>
              </a:rPr>
              <a:t>서비스</a:t>
            </a:r>
            <a:endParaRPr sz="3200">
              <a:latin typeface="Noto Sans CJK JP Medium"/>
              <a:cs typeface="Noto Sans CJK JP Medium"/>
            </a:endParaRPr>
          </a:p>
          <a:p>
            <a:pPr algn="ctr">
              <a:spcBef>
                <a:spcPts val="100"/>
              </a:spcBef>
            </a:pPr>
            <a:r>
              <a:rPr lang="en-US" sz="2000" spc="-25">
                <a:latin typeface="Noto Sans CJK JP Medium"/>
                <a:cs typeface="Noto Sans CJK JP Medium"/>
              </a:rPr>
              <a:t>(</a:t>
            </a:r>
            <a:r>
              <a:rPr lang="ko-KR" altLang="en-US" sz="2000" spc="-25">
                <a:latin typeface="Noto Sans CJK JP Medium"/>
                <a:ea typeface="맑은 고딕"/>
                <a:cs typeface="Noto Sans CJK JP Medium"/>
              </a:rPr>
              <a:t>정보</a:t>
            </a:r>
            <a:r>
              <a:rPr lang="en-US" altLang="ko-KR" sz="2000" spc="-25" dirty="0">
                <a:latin typeface="Noto Sans CJK JP Medium"/>
                <a:ea typeface="맑은 고딕"/>
                <a:cs typeface="Noto Sans CJK JP Medium"/>
              </a:rPr>
              <a:t> </a:t>
            </a:r>
            <a:r>
              <a:rPr lang="ko-KR" altLang="en-US" sz="2000" spc="-25">
                <a:latin typeface="Noto Sans CJK JP Medium"/>
                <a:ea typeface="맑은 고딕"/>
                <a:cs typeface="Noto Sans CJK JP Medium"/>
              </a:rPr>
              <a:t>게시판</a:t>
            </a:r>
            <a:r>
              <a:rPr lang="en-US" sz="2000" spc="-25">
                <a:latin typeface="Noto Sans CJK JP Medium"/>
                <a:cs typeface="Noto Sans CJK JP Medium"/>
              </a:rPr>
              <a:t>)</a:t>
            </a:r>
            <a:endParaRPr sz="20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706" y="302717"/>
            <a:ext cx="29216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상세 기능 및</a:t>
            </a:r>
            <a:r>
              <a:rPr spc="204" dirty="0"/>
              <a:t> </a:t>
            </a:r>
            <a:r>
              <a:rPr spc="-35" dirty="0"/>
              <a:t>구현</a:t>
            </a: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0C83DCE3-57FA-4546-83EE-A09984CF4D39}"/>
              </a:ext>
            </a:extLst>
          </p:cNvPr>
          <p:cNvSpPr txBox="1"/>
          <p:nvPr/>
        </p:nvSpPr>
        <p:spPr>
          <a:xfrm>
            <a:off x="1104555" y="2941059"/>
            <a:ext cx="3110230" cy="79508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ctr">
              <a:spcBef>
                <a:spcPts val="100"/>
              </a:spcBef>
            </a:pPr>
            <a:r>
              <a:rPr sz="3200" b="0" spc="-30">
                <a:latin typeface="Noto Sans CJK JP Medium"/>
                <a:cs typeface="Noto Sans CJK JP Medium"/>
              </a:rPr>
              <a:t>웹</a:t>
            </a:r>
            <a:r>
              <a:rPr lang="ko-KR" sz="3200" spc="-30" dirty="0">
                <a:latin typeface="Noto Sans CJK JP Medium"/>
                <a:ea typeface="맑은 고딕"/>
                <a:cs typeface="Noto Sans CJK JP Medium"/>
              </a:rPr>
              <a:t> </a:t>
            </a:r>
            <a:r>
              <a:rPr sz="3200" b="0" spc="-30">
                <a:latin typeface="Noto Sans CJK JP Medium"/>
                <a:cs typeface="Noto Sans CJK JP Medium"/>
              </a:rPr>
              <a:t>서버</a:t>
            </a:r>
            <a:endParaRPr sz="3200">
              <a:latin typeface="Noto Sans CJK JP Medium"/>
              <a:cs typeface="Noto Sans CJK JP Medium"/>
            </a:endParaRPr>
          </a:p>
          <a:p>
            <a:pPr algn="ctr">
              <a:spcBef>
                <a:spcPts val="105"/>
              </a:spcBef>
            </a:pPr>
            <a:r>
              <a:rPr lang="en-US" spc="-25">
                <a:latin typeface="Noto Sans CJK JP Medium"/>
                <a:cs typeface="Noto Sans CJK JP Medium"/>
              </a:rPr>
              <a:t>(</a:t>
            </a:r>
            <a:r>
              <a:rPr lang="ko-KR" altLang="en-US" spc="-25">
                <a:latin typeface="Noto Sans CJK JP Medium"/>
                <a:ea typeface="맑은 고딕"/>
                <a:cs typeface="Noto Sans CJK JP Medium"/>
              </a:rPr>
              <a:t>정보</a:t>
            </a:r>
            <a:r>
              <a:rPr lang="en-US" altLang="ko-KR" spc="-25" dirty="0">
                <a:latin typeface="Noto Sans CJK JP Medium"/>
                <a:ea typeface="맑은 고딕"/>
                <a:cs typeface="Noto Sans CJK JP Medium"/>
              </a:rPr>
              <a:t> </a:t>
            </a:r>
            <a:r>
              <a:rPr lang="ko-KR" altLang="ko-KR" spc="-25">
                <a:latin typeface="Noto Sans CJK JP Medium"/>
                <a:ea typeface="맑은 고딕"/>
                <a:cs typeface="Noto Sans CJK JP Medium"/>
              </a:rPr>
              <a:t>저장</a:t>
            </a:r>
            <a:r>
              <a:rPr lang="en-US" spc="-30" dirty="0">
                <a:latin typeface="Noto Sans CJK JP Medium"/>
                <a:cs typeface="Noto Sans CJK JP Medium"/>
              </a:rPr>
              <a:t>)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AB3372F-8407-47FA-A1CA-E6AEBA39D612}"/>
              </a:ext>
            </a:extLst>
          </p:cNvPr>
          <p:cNvSpPr txBox="1"/>
          <p:nvPr/>
        </p:nvSpPr>
        <p:spPr>
          <a:xfrm>
            <a:off x="5549627" y="2204276"/>
            <a:ext cx="5022850" cy="2070439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469900" indent="-457200">
              <a:spcBef>
                <a:spcPts val="105"/>
              </a:spcBef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lang="ko-KR" sz="2000" spc="-20">
                <a:latin typeface="Noto Sans CJK JP Medium"/>
                <a:ea typeface="맑은 고딕"/>
                <a:cs typeface="Noto Sans CJK JP Medium"/>
              </a:rPr>
              <a:t>웹 서버 구축</a:t>
            </a:r>
            <a:endParaRPr lang="ko-KR" altLang="en-US" sz="2000" spc="-20">
              <a:latin typeface="Noto Sans CJK JP Medium"/>
              <a:ea typeface="맑은 고딕"/>
              <a:cs typeface="Noto Sans CJK JP Medium"/>
            </a:endParaRPr>
          </a:p>
          <a:p>
            <a:pPr marL="12700">
              <a:spcBef>
                <a:spcPts val="105"/>
              </a:spcBef>
              <a:tabLst>
                <a:tab pos="469265" algn="l"/>
                <a:tab pos="469900" algn="l"/>
              </a:tabLst>
            </a:pPr>
            <a:endParaRPr lang="ko-KR" altLang="en-US" sz="2000" spc="-20">
              <a:latin typeface="Noto Sans CJK JP Medium"/>
              <a:ea typeface="맑은 고딕"/>
              <a:cs typeface="Noto Sans CJK JP Medium"/>
            </a:endParaRPr>
          </a:p>
          <a:p>
            <a:pPr marL="469900" indent="-457200">
              <a:spcBef>
                <a:spcPts val="105"/>
              </a:spcBef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lang="ko-KR" sz="2000" spc="-20">
                <a:latin typeface="Noto Sans CJK JP Medium"/>
                <a:ea typeface="맑은 고딕"/>
                <a:cs typeface="Noto Sans CJK JP Medium"/>
              </a:rPr>
              <a:t>데이터베이스 </a:t>
            </a:r>
            <a:r>
              <a:rPr lang="ko-KR" altLang="en-US" sz="2000" spc="-20">
                <a:latin typeface="Noto Sans CJK JP Medium"/>
                <a:ea typeface="맑은 고딕"/>
                <a:cs typeface="Noto Sans CJK JP Medium"/>
              </a:rPr>
              <a:t>관리</a:t>
            </a:r>
            <a:endParaRPr lang="ko-KR" sz="2000" spc="-20">
              <a:latin typeface="Noto Sans CJK JP Medium"/>
              <a:ea typeface="맑은 고딕"/>
              <a:cs typeface="Noto Sans CJK JP Medium"/>
            </a:endParaRPr>
          </a:p>
          <a:p>
            <a:pPr marL="742950" lvl="1" indent="-285750">
              <a:spcBef>
                <a:spcPts val="40"/>
              </a:spcBef>
              <a:buFont typeface="Noto Sans CJK JP Medium,Sans-Serif"/>
              <a:buChar char="–"/>
              <a:tabLst>
                <a:tab pos="590550" algn="l"/>
              </a:tabLst>
            </a:pPr>
            <a:r>
              <a:rPr lang="ko-KR" altLang="en-US" sz="1400" spc="-20">
                <a:latin typeface="Calibri"/>
                <a:ea typeface="맑은 고딕"/>
                <a:cs typeface="Calibri"/>
              </a:rPr>
              <a:t>사용자가 원하는 요리 이미지를 바탕으로 정보를 가져와앱으로 전달</a:t>
            </a:r>
            <a:endParaRPr lang="ko-KR" altLang="en-US" sz="1400" spc="-20" dirty="0">
              <a:ea typeface="맑은 고딕"/>
              <a:cs typeface="Calibri"/>
            </a:endParaRPr>
          </a:p>
          <a:p>
            <a:pPr marL="742950" lvl="1" indent="-285750">
              <a:spcBef>
                <a:spcPts val="40"/>
              </a:spcBef>
              <a:buFont typeface="Noto Sans CJK JP Medium,Sans-Serif"/>
              <a:buChar char="–"/>
            </a:pPr>
            <a:r>
              <a:rPr lang="ko-KR" altLang="en-US" sz="1400" spc="-20">
                <a:latin typeface="Calibri"/>
                <a:ea typeface="맑은 고딕"/>
                <a:cs typeface="Calibri"/>
              </a:rPr>
              <a:t>사용자가 등록하는 요리 정보 저장</a:t>
            </a:r>
            <a:endParaRPr lang="ko-KR" altLang="en-US" sz="1400" spc="-20" dirty="0">
              <a:latin typeface="Calibri"/>
              <a:ea typeface="맑은 고딕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Noto Sans CJK JP Medium"/>
              <a:buChar char="–"/>
            </a:pPr>
            <a:endParaRPr lang="ko-KR" sz="1000">
              <a:latin typeface="Noto Sans CJK JP Medium"/>
              <a:ea typeface="맑은 고딕" panose="020B0503020000020004" pitchFamily="34" charset="-127"/>
              <a:cs typeface="Calibri"/>
            </a:endParaRPr>
          </a:p>
          <a:p>
            <a:pPr marL="469900" indent="-457200">
              <a:buFont typeface="Wingdings"/>
              <a:buChar char=""/>
              <a:tabLst>
                <a:tab pos="469265" algn="l"/>
                <a:tab pos="469900" algn="l"/>
              </a:tabLst>
            </a:pPr>
            <a:endParaRPr lang="ko-KR" altLang="en-US" sz="2000" spc="-20" dirty="0">
              <a:latin typeface="Noto Sans CJK JP Medium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706" y="302717"/>
            <a:ext cx="29216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상세 기능 및</a:t>
            </a:r>
            <a:r>
              <a:rPr spc="204" dirty="0"/>
              <a:t> </a:t>
            </a:r>
            <a:r>
              <a:rPr spc="-35" dirty="0"/>
              <a:t>구현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7771" y="2699766"/>
            <a:ext cx="6768104" cy="780342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469900" indent="-457200">
              <a:spcBef>
                <a:spcPts val="105"/>
              </a:spcBef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lang="ko-KR" altLang="en-US" sz="2000" spc="-20">
                <a:latin typeface="Noto Sans CJK JP Medium"/>
                <a:ea typeface="맑은 고딕"/>
                <a:cs typeface="Noto Sans CJK JP Medium"/>
              </a:rPr>
              <a:t>Tensorflow 이미지 학습을 통한 이미지 인식</a:t>
            </a:r>
            <a:endParaRPr lang="ko-KR" altLang="en-US" sz="2000" spc="-20" dirty="0">
              <a:latin typeface="Noto Sans CJK JP Medium"/>
              <a:cs typeface="Noto Sans CJK JP Medium"/>
            </a:endParaRPr>
          </a:p>
          <a:p>
            <a:pPr marL="469900">
              <a:spcBef>
                <a:spcPts val="1920"/>
              </a:spcBef>
            </a:pPr>
            <a:r>
              <a:rPr sz="1400" b="0" spc="-160">
                <a:latin typeface="Noto Sans CJK JP Medium"/>
                <a:cs typeface="Noto Sans CJK JP Medium"/>
              </a:rPr>
              <a:t>–</a:t>
            </a:r>
            <a:r>
              <a:rPr lang="ko-KR" sz="1400" spc="-160" dirty="0">
                <a:latin typeface="Noto Sans CJK JP Medium"/>
                <a:ea typeface="맑은 고딕"/>
                <a:cs typeface="Noto Sans CJK JP Medium"/>
              </a:rPr>
              <a:t> </a:t>
            </a:r>
            <a:r>
              <a:rPr lang="ko-KR" sz="1400" spc="-10">
                <a:latin typeface="Noto Sans CJK JP Medium"/>
                <a:ea typeface="맑은 고딕"/>
                <a:cs typeface="Noto Sans CJK JP Medium"/>
              </a:rPr>
              <a:t> 이미지 </a:t>
            </a:r>
            <a:r>
              <a:rPr lang="ko-KR" altLang="en-US" sz="1400" spc="-10">
                <a:latin typeface="Noto Sans CJK JP Medium"/>
                <a:ea typeface="맑은 고딕"/>
                <a:cs typeface="Noto Sans CJK JP Medium"/>
              </a:rPr>
              <a:t>분석 후 모바일로 결과 전달 </a:t>
            </a:r>
            <a:endParaRPr sz="1400" spc="-15">
              <a:latin typeface="Noto Sans CJK JP Medium"/>
              <a:cs typeface="Noto Sans CJK JP Medium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9D6FF4B1-6DB7-4CFC-AE96-E6B37EA4F2C2}"/>
              </a:ext>
            </a:extLst>
          </p:cNvPr>
          <p:cNvSpPr txBox="1"/>
          <p:nvPr/>
        </p:nvSpPr>
        <p:spPr>
          <a:xfrm>
            <a:off x="1035433" y="2894463"/>
            <a:ext cx="3701632" cy="8265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algn="ctr">
              <a:spcBef>
                <a:spcPts val="105"/>
              </a:spcBef>
            </a:pPr>
            <a:r>
              <a:rPr lang="ko-KR" altLang="en-US" sz="3200" spc="-35">
                <a:latin typeface="Noto Sans CJK JP Medium"/>
                <a:ea typeface="맑은 고딕"/>
                <a:cs typeface="Noto Sans CJK JP Medium"/>
              </a:rPr>
              <a:t>머신 러닝</a:t>
            </a:r>
            <a:endParaRPr lang="ko-KR" sz="3200" spc="-35">
              <a:latin typeface="Noto Sans CJK JP Medium"/>
              <a:ea typeface="맑은 고딕"/>
              <a:cs typeface="Noto Sans CJK JP Medium"/>
            </a:endParaRPr>
          </a:p>
          <a:p>
            <a:pPr algn="ctr">
              <a:spcBef>
                <a:spcPts val="100"/>
              </a:spcBef>
            </a:pPr>
            <a:r>
              <a:rPr lang="en-US" sz="2000" spc="-25">
                <a:latin typeface="Noto Sans CJK JP Medium"/>
                <a:cs typeface="Noto Sans CJK JP Medium"/>
              </a:rPr>
              <a:t>(tensorflow </a:t>
            </a:r>
            <a:r>
              <a:rPr lang="ko-KR" altLang="en-US" sz="2000" spc="-25">
                <a:latin typeface="Noto Sans CJK JP Medium"/>
                <a:ea typeface="맑은 고딕"/>
                <a:cs typeface="Noto Sans CJK JP Medium"/>
              </a:rPr>
              <a:t>활용한</a:t>
            </a:r>
            <a:r>
              <a:rPr lang="en-US" sz="2000" spc="-25" dirty="0">
                <a:latin typeface="Noto Sans CJK JP Medium"/>
                <a:cs typeface="Noto Sans CJK JP Medium"/>
              </a:rPr>
              <a:t> </a:t>
            </a:r>
            <a:r>
              <a:rPr lang="ko-KR" altLang="en-US" sz="2000" spc="-25">
                <a:latin typeface="Noto Sans CJK JP Medium"/>
                <a:ea typeface="맑은 고딕"/>
                <a:cs typeface="Noto Sans CJK JP Medium"/>
              </a:rPr>
              <a:t>이미지분석</a:t>
            </a:r>
            <a:r>
              <a:rPr lang="en-US" sz="2000" spc="-25">
                <a:latin typeface="Noto Sans CJK JP Medium"/>
                <a:cs typeface="Noto Sans CJK JP Medium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7350" y="3129533"/>
            <a:ext cx="12573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130" dirty="0">
                <a:latin typeface="Bangwool"/>
                <a:cs typeface="Bangwool"/>
              </a:rPr>
              <a:t>Q</a:t>
            </a:r>
            <a:r>
              <a:rPr sz="4800" b="0" spc="-5" dirty="0">
                <a:latin typeface="Bangwool"/>
                <a:cs typeface="Bangwool"/>
              </a:rPr>
              <a:t>&amp;</a:t>
            </a:r>
            <a:r>
              <a:rPr sz="4800" b="0" spc="-45" dirty="0">
                <a:latin typeface="Bangwool"/>
                <a:cs typeface="Bangwool"/>
              </a:rPr>
              <a:t>A</a:t>
            </a:r>
            <a:endParaRPr sz="4800">
              <a:latin typeface="Bangwool"/>
              <a:cs typeface="Bangwoo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와이드스크린</PresentationFormat>
  <Slides>7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Theme</vt:lpstr>
      <vt:lpstr>tensorflow를 사용한  요리 정보 및 레시피 검색         서비스 개발        </vt:lpstr>
      <vt:lpstr>개발목적</vt:lpstr>
      <vt:lpstr>전체 시스템 개요</vt:lpstr>
      <vt:lpstr>상세 기능 및 구현</vt:lpstr>
      <vt:lpstr>상세 기능 및 구현</vt:lpstr>
      <vt:lpstr>상세 기능 및 구현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광호 이</dc:creator>
  <cp:revision>321</cp:revision>
  <dcterms:created xsi:type="dcterms:W3CDTF">2020-04-06T13:20:07Z</dcterms:created>
  <dcterms:modified xsi:type="dcterms:W3CDTF">2020-04-07T04:21:17Z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2020-04-06T00:00:00Z</vt:filetime>
  </property>
</Properties>
</file>