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30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00" r:id="rId23"/>
    <p:sldId id="298" r:id="rId24"/>
    <p:sldId id="299" r:id="rId25"/>
    <p:sldId id="301" r:id="rId26"/>
    <p:sldId id="302" r:id="rId27"/>
    <p:sldId id="280" r:id="rId28"/>
    <p:sldId id="267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04" r:id="rId44"/>
    <p:sldId id="305" r:id="rId45"/>
    <p:sldId id="306" r:id="rId46"/>
    <p:sldId id="295" r:id="rId47"/>
    <p:sldId id="308" r:id="rId48"/>
    <p:sldId id="309" r:id="rId49"/>
    <p:sldId id="310" r:id="rId50"/>
    <p:sldId id="311" r:id="rId51"/>
    <p:sldId id="312" r:id="rId52"/>
    <p:sldId id="345" r:id="rId53"/>
    <p:sldId id="269" r:id="rId5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Relationship Id="rId3" Type="http://schemas.openxmlformats.org/officeDocument/2006/relationships/tags" Target="../tags/tag3.xml"/><Relationship Id="rId2" Type="http://schemas.openxmlformats.org/officeDocument/2006/relationships/image" Target="../media/image32.png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2.png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2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2.png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2.png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32.png"/><Relationship Id="rId1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2.png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2.png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tags" Target="../tags/tag11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32.png"/><Relationship Id="rId1" Type="http://schemas.openxmlformats.org/officeDocument/2006/relationships/tags" Target="../tags/tag1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2.png"/><Relationship Id="rId1" Type="http://schemas.openxmlformats.org/officeDocument/2006/relationships/tags" Target="../tags/tag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tags" Target="../tags/tag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2.png"/><Relationship Id="rId1" Type="http://schemas.openxmlformats.org/officeDocument/2006/relationships/tags" Target="../tags/tag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tags" Target="../tags/tag16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tags" Target="../tags/tag17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tags" Target="../tags/tag18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tags" Target="../tags/tag19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2.png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png"/><Relationship Id="rId2" Type="http://schemas.openxmlformats.org/officeDocument/2006/relationships/image" Target="../media/image32.png"/><Relationship Id="rId1" Type="http://schemas.openxmlformats.org/officeDocument/2006/relationships/tags" Target="../tags/tag21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32.png"/><Relationship Id="rId1" Type="http://schemas.openxmlformats.org/officeDocument/2006/relationships/tags" Target="../tags/tag2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tags" Target="../tags/tag23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tags" Target="../tags/tag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timg-2.jpeg" descr="timg-2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880428"/>
            <a:ext cx="12192001" cy="81991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矩形"/>
          <p:cNvSpPr/>
          <p:nvPr/>
        </p:nvSpPr>
        <p:spPr>
          <a:xfrm>
            <a:off x="-28575" y="0"/>
            <a:ext cx="8572500" cy="6858000"/>
          </a:xfrm>
          <a:prstGeom prst="rect">
            <a:avLst/>
          </a:prstGeom>
          <a:gradFill>
            <a:gsLst>
              <a:gs pos="0">
                <a:srgbClr val="030207">
                  <a:alpha val="89999"/>
                </a:srgbClr>
              </a:gs>
              <a:gs pos="39999">
                <a:srgbClr val="030207">
                  <a:alpha val="54000"/>
                </a:srgbClr>
              </a:gs>
              <a:gs pos="100000">
                <a:srgbClr val="030207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" name="Tongji"/>
          <p:cNvSpPr txBox="1"/>
          <p:nvPr/>
        </p:nvSpPr>
        <p:spPr>
          <a:xfrm>
            <a:off x="614680" y="1314132"/>
            <a:ext cx="4966970" cy="359981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>
                <a:solidFill>
                  <a:srgbClr val="FFFFFF"/>
                </a:solidFill>
                <a:latin typeface="DokChampa"/>
                <a:ea typeface="DokChampa"/>
                <a:cs typeface="DokChampa"/>
                <a:sym typeface="DokChampa"/>
              </a:defRPr>
            </a:lvl1pPr>
          </a:lstStyle>
          <a:p>
            <a:r>
              <a:rPr lang="zh-CN" altLang="en-US"/>
              <a:t>操作系统</a:t>
            </a:r>
            <a:endParaRPr lang="zh-CN" altLang="en-US"/>
          </a:p>
          <a:p>
            <a:r>
              <a:rPr lang="zh-CN" altLang="en-US" sz="6600"/>
              <a:t>课程实践</a:t>
            </a:r>
            <a:endParaRPr lang="zh-CN" altLang="en-US" sz="6600"/>
          </a:p>
          <a:p>
            <a:r>
              <a:rPr lang="en-US" altLang="zh-CN" sz="6600"/>
              <a:t>2020</a:t>
            </a:r>
            <a:endParaRPr lang="en-US" altLang="zh-CN" sz="6600"/>
          </a:p>
        </p:txBody>
      </p:sp>
      <p:sp>
        <p:nvSpPr>
          <p:cNvPr id="23" name="An Xue Zhang Chu Pin"/>
          <p:cNvSpPr txBox="1"/>
          <p:nvPr/>
        </p:nvSpPr>
        <p:spPr>
          <a:xfrm>
            <a:off x="750887" y="5018087"/>
            <a:ext cx="3125470" cy="1476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zh-CN" altLang="en-US"/>
              <a:t>小组成员：</a:t>
            </a:r>
            <a:r>
              <a:rPr lang="en-US" altLang="zh-CN"/>
              <a:t>1852715 </a:t>
            </a:r>
            <a:r>
              <a:rPr lang="zh-CN" altLang="en-US"/>
              <a:t>李德涛</a:t>
            </a:r>
            <a:endParaRPr lang="zh-CN" altLang="en-US"/>
          </a:p>
          <a:p>
            <a:r>
              <a:rPr lang="en-US" altLang="zh-CN"/>
              <a:t>	    1852140 </a:t>
            </a:r>
            <a:r>
              <a:rPr lang="zh-CN" altLang="en-US"/>
              <a:t>上官宇飞</a:t>
            </a:r>
            <a:endParaRPr lang="zh-CN" altLang="en-US"/>
          </a:p>
          <a:p>
            <a:r>
              <a:rPr lang="en-US" altLang="zh-CN"/>
              <a:t>	    1853201 </a:t>
            </a:r>
            <a:r>
              <a:rPr lang="zh-CN" altLang="en-US"/>
              <a:t>候祖光</a:t>
            </a:r>
            <a:endParaRPr lang="zh-CN" altLang="en-US"/>
          </a:p>
          <a:p>
            <a:r>
              <a:rPr lang="en-US" altLang="zh-CN"/>
              <a:t>	    1851910 </a:t>
            </a:r>
            <a:r>
              <a:rPr lang="zh-CN" altLang="en-US"/>
              <a:t>田原驰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	    1852715 </a:t>
            </a:r>
            <a:r>
              <a:rPr lang="zh-CN" altLang="en-US"/>
              <a:t>吴庭辉</a:t>
            </a:r>
            <a:endParaRPr lang="zh-CN" altLang="en-US"/>
          </a:p>
        </p:txBody>
      </p:sp>
      <p:sp>
        <p:nvSpPr>
          <p:cNvPr id="24" name="UNIVERSITY"/>
          <p:cNvSpPr txBox="1"/>
          <p:nvPr/>
        </p:nvSpPr>
        <p:spPr>
          <a:xfrm>
            <a:off x="4090670" y="4066540"/>
            <a:ext cx="2752090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zh-CN" sz="3200"/>
              <a:t>同济大学</a:t>
            </a:r>
            <a:endParaRPr lang="zh-CN" sz="3200"/>
          </a:p>
        </p:txBody>
      </p:sp>
      <p:sp>
        <p:nvSpPr>
          <p:cNvPr id="25" name="线条"/>
          <p:cNvSpPr/>
          <p:nvPr/>
        </p:nvSpPr>
        <p:spPr>
          <a:xfrm>
            <a:off x="839470" y="3968750"/>
            <a:ext cx="5371465" cy="8255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 advAuto="0"/>
      <p:bldP spid="23" grpId="4" animBg="1" advAuto="0"/>
      <p:bldP spid="24" grpId="3" animBg="1" advAuto="0"/>
      <p:bldP spid="25" grpId="2" bldLvl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4" descr="开机界面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4575" y="1935480"/>
            <a:ext cx="6858000" cy="461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015" y="2195830"/>
            <a:ext cx="3256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745470" y="1934845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128125" y="2065020"/>
            <a:ext cx="18288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开机界面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015" y="2195830"/>
            <a:ext cx="3256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745470" y="1934845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128125" y="2056765"/>
            <a:ext cx="287528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帮助界面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提供CYTUZ系统的全部指令及其详细描述，输入命令即可实现相应操作。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三角形"/>
          <p:cNvSpPr/>
          <p:nvPr/>
        </p:nvSpPr>
        <p:spPr>
          <a:xfrm rot="16200000">
            <a:off x="610235" y="4011295"/>
            <a:ext cx="1024255" cy="882015"/>
          </a:xfrm>
          <a:prstGeom prst="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" name="图片 9" descr="QQ图片20200816213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2705735"/>
            <a:ext cx="6785610" cy="3801745"/>
          </a:xfrm>
          <a:prstGeom prst="rect">
            <a:avLst/>
          </a:prstGeom>
        </p:spPr>
      </p:pic>
      <p:pic>
        <p:nvPicPr>
          <p:cNvPr id="8" name="图片 7" descr="_RLOAAVZIFGFNEBGUBMZYI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1680210"/>
            <a:ext cx="6858000" cy="338010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015" y="2195830"/>
            <a:ext cx="3256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745470" y="1934845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128125" y="2065020"/>
            <a:ext cx="2875280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CYTUZ文件系统命令行指令模仿了Linux的命名习惯，总共提供了9种不同的操作，改进了OrangeS的文件系统，使之可以创建多级目录。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三角形"/>
          <p:cNvSpPr/>
          <p:nvPr/>
        </p:nvSpPr>
        <p:spPr>
          <a:xfrm rot="16200000">
            <a:off x="610235" y="4011295"/>
            <a:ext cx="1024255" cy="882015"/>
          </a:xfrm>
          <a:prstGeom prst="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2103120" y="1579880"/>
            <a:ext cx="560832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Calibri" panose="020F0502020204030204"/>
              </a:rPr>
              <a:t>ls：显示当前工作目录下的文件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" name="图片 9" descr="QQ图片20200816213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2879725"/>
            <a:ext cx="6785610" cy="3801745"/>
          </a:xfrm>
          <a:prstGeom prst="rect">
            <a:avLst/>
          </a:prstGeom>
        </p:spPr>
      </p:pic>
      <p:pic>
        <p:nvPicPr>
          <p:cNvPr id="8" name="图片 7" descr="_RLOAAVZIFGFNEBGUBMZYI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5" y="1821815"/>
            <a:ext cx="6858000" cy="338010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015" y="2195830"/>
            <a:ext cx="3256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三角形"/>
          <p:cNvSpPr/>
          <p:nvPr/>
        </p:nvSpPr>
        <p:spPr>
          <a:xfrm rot="16200000">
            <a:off x="610235" y="4011295"/>
            <a:ext cx="1024255" cy="882015"/>
          </a:xfrm>
          <a:prstGeom prst="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142240" y="1661160"/>
            <a:ext cx="56083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Calibri" panose="020F0502020204030204"/>
              </a:rPr>
              <a:t>touch：创建新的文件</a:t>
            </a:r>
            <a:endParaRPr lang="zh-CN" altLang="en-US"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" name="图片 7" descr="tou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" y="2065020"/>
            <a:ext cx="5013325" cy="1661795"/>
          </a:xfrm>
          <a:prstGeom prst="rect">
            <a:avLst/>
          </a:prstGeom>
        </p:spPr>
      </p:pic>
      <p:pic>
        <p:nvPicPr>
          <p:cNvPr id="9" name="图片 8" descr="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55" y="2065020"/>
            <a:ext cx="4676775" cy="1562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7280" y="1559560"/>
            <a:ext cx="26720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cat：查看文件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2240" y="4262120"/>
            <a:ext cx="2753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vi：修改文件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" name="图片 11" descr="v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4812665"/>
            <a:ext cx="5112385" cy="18897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82080" y="4180840"/>
            <a:ext cx="32105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rm：删除文件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" name="图片 13" descr="r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990" y="3839845"/>
            <a:ext cx="3647440" cy="301815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960" y="1262380"/>
            <a:ext cx="29667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cd：改变当前工作目录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" name="图片 14" descr="c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698625"/>
            <a:ext cx="5264150" cy="22593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162800" y="1151255"/>
            <a:ext cx="32816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mkdir：创建新的路径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图片 16" descr="mkd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1541145"/>
            <a:ext cx="4941570" cy="24168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3360" y="4505960"/>
            <a:ext cx="34239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二级目录：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" name="图片 18" descr="二级目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570" y="4069080"/>
            <a:ext cx="6829425" cy="269621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用户级应用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160" y="1447800"/>
            <a:ext cx="503936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扫雷：该功能实现了一个扫雷小游戏，可以在一个10*10的雷区中随机生成10颗雷供玩家游玩。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4" descr="扫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985" y="2219960"/>
            <a:ext cx="6867525" cy="442912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进程管理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400" y="1518920"/>
            <a:ext cx="30276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pause：暂停一个进程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图片 5" descr="pau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835" y="1974850"/>
            <a:ext cx="6877050" cy="469582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进程管理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400" y="1518920"/>
            <a:ext cx="30276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resume：恢复一个进程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图片 3" descr="res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75" y="1747520"/>
            <a:ext cx="6886575" cy="47244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进程管理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240" y="1559560"/>
            <a:ext cx="30276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up：使某进程优先度乘二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4" descr="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6475" y="2028825"/>
            <a:ext cx="6886575" cy="46291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进程管理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240" y="1559560"/>
            <a:ext cx="74777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kill：杀死某进程（将其从进程表中去除）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图片 3" descr="k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2960" y="2036445"/>
            <a:ext cx="6896100" cy="471487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RT ONE"/>
          <p:cNvSpPr txBox="1"/>
          <p:nvPr/>
        </p:nvSpPr>
        <p:spPr>
          <a:xfrm>
            <a:off x="443865" y="2457450"/>
            <a:ext cx="55073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571500" indent="-571500">
              <a:buSzPct val="100000"/>
              <a:buFont typeface="Arial" panose="020B0604020202020204"/>
              <a:buChar char="•"/>
              <a:defRPr sz="36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800"/>
              <a:t>PART ONE          </a:t>
            </a:r>
            <a:r>
              <a:rPr lang="zh-CN" sz="2800">
                <a:ea typeface="宋体" panose="02010600030101010101" pitchFamily="2" charset="-122"/>
              </a:rPr>
              <a:t>项目简介</a:t>
            </a:r>
            <a:r>
              <a:rPr sz="2800"/>
              <a:t>  </a:t>
            </a:r>
            <a:endParaRPr sz="2800"/>
          </a:p>
        </p:txBody>
      </p:sp>
      <p:sp>
        <p:nvSpPr>
          <p:cNvPr id="38" name="PART THREE"/>
          <p:cNvSpPr txBox="1"/>
          <p:nvPr/>
        </p:nvSpPr>
        <p:spPr>
          <a:xfrm>
            <a:off x="443865" y="3761105"/>
            <a:ext cx="566229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571500" indent="-571500">
              <a:buSzPct val="100000"/>
              <a:buFont typeface="Arial" panose="020B0604020202020204"/>
              <a:buChar char="•"/>
              <a:defRPr sz="36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800"/>
              <a:t>PART THREE      </a:t>
            </a:r>
            <a:r>
              <a:rPr lang="zh-CN" sz="2800">
                <a:ea typeface="宋体" panose="02010600030101010101" pitchFamily="2" charset="-122"/>
              </a:rPr>
              <a:t>设计实现</a:t>
            </a:r>
            <a:endParaRPr lang="zh-CN" sz="2800">
              <a:ea typeface="宋体" panose="02010600030101010101" pitchFamily="2" charset="-122"/>
            </a:endParaRPr>
          </a:p>
        </p:txBody>
      </p:sp>
      <p:sp>
        <p:nvSpPr>
          <p:cNvPr id="39" name="PART TWO"/>
          <p:cNvSpPr txBox="1"/>
          <p:nvPr/>
        </p:nvSpPr>
        <p:spPr>
          <a:xfrm>
            <a:off x="443865" y="3067050"/>
            <a:ext cx="5507990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571500" indent="-571500">
              <a:buSzPct val="100000"/>
              <a:buFont typeface="Arial" panose="020B0604020202020204"/>
              <a:buChar char="•"/>
              <a:defRPr sz="36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800"/>
              <a:t>PART TWO         </a:t>
            </a:r>
            <a:r>
              <a:rPr lang="zh-CN" sz="2800">
                <a:ea typeface="宋体" panose="02010600030101010101" pitchFamily="2" charset="-122"/>
              </a:rPr>
              <a:t>功能说明</a:t>
            </a:r>
            <a:endParaRPr lang="zh-CN" sz="2800">
              <a:ea typeface="宋体" panose="02010600030101010101" pitchFamily="2" charset="-122"/>
            </a:endParaRPr>
          </a:p>
        </p:txBody>
      </p:sp>
      <p:sp>
        <p:nvSpPr>
          <p:cNvPr id="40" name="矩形"/>
          <p:cNvSpPr/>
          <p:nvPr/>
        </p:nvSpPr>
        <p:spPr>
          <a:xfrm>
            <a:off x="241300" y="568324"/>
            <a:ext cx="2622550" cy="1285877"/>
          </a:xfrm>
          <a:prstGeom prst="rect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CONTETS"/>
          <p:cNvSpPr txBox="1"/>
          <p:nvPr/>
        </p:nvSpPr>
        <p:spPr>
          <a:xfrm>
            <a:off x="561975" y="703262"/>
            <a:ext cx="3744849" cy="9428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rgbClr val="0B0E1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CONTETS</a:t>
            </a:r>
          </a:p>
        </p:txBody>
      </p:sp>
      <p:grpSp>
        <p:nvGrpSpPr>
          <p:cNvPr id="44" name="成组"/>
          <p:cNvGrpSpPr/>
          <p:nvPr/>
        </p:nvGrpSpPr>
        <p:grpSpPr>
          <a:xfrm>
            <a:off x="6186487" y="936625"/>
            <a:ext cx="4970463" cy="5335588"/>
            <a:chOff x="0" y="0"/>
            <a:chExt cx="4970462" cy="5335587"/>
          </a:xfrm>
        </p:grpSpPr>
        <p:sp>
          <p:nvSpPr>
            <p:cNvPr id="42" name="矩形"/>
            <p:cNvSpPr/>
            <p:nvPr/>
          </p:nvSpPr>
          <p:spPr>
            <a:xfrm>
              <a:off x="0" y="549275"/>
              <a:ext cx="4445001" cy="4786313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3" name="image.jpeg" descr="image.jpeg"/>
            <p:cNvPicPr>
              <a:picLocks noChangeAspect="1"/>
            </p:cNvPicPr>
            <p:nvPr/>
          </p:nvPicPr>
          <p:blipFill>
            <a:blip r:embed="rId1"/>
            <a:srcRect l="11679" r="31506"/>
            <a:stretch>
              <a:fillRect/>
            </a:stretch>
          </p:blipFill>
          <p:spPr>
            <a:xfrm>
              <a:off x="557536" y="0"/>
              <a:ext cx="4412927" cy="485489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3" animBg="1" advAuto="0"/>
      <p:bldP spid="38" grpId="6" animBg="1" advAuto="0"/>
      <p:bldP spid="39" grpId="7" animBg="1" advAuto="0"/>
      <p:bldP spid="40" grpId="8" animBg="1" advAuto="0"/>
      <p:bldP spid="41" grpId="1" animBg="1" advAuto="0"/>
      <p:bldP spid="44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game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240" y="1559560"/>
            <a:ext cx="74777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2048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该功能实现了2048小游戏，在4*4方格内进行游戏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4" descr="game20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230" y="2075815"/>
            <a:ext cx="6896100" cy="467677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game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240" y="1559560"/>
            <a:ext cx="10500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猜数字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：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该功能实现了猜数字小游戏，随机生成数字，进行猜测，给出高低提示，按e退出游戏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图片 3" descr="猜数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890" y="2141220"/>
            <a:ext cx="6914515" cy="421894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game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240" y="1559560"/>
            <a:ext cx="74777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五子棋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：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该功能实现了五子棋小游戏，在棋盘内进行双人对战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图片 5" descr="0R`VAVDW5OL0P~HE1E9X4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2836545"/>
            <a:ext cx="7380605" cy="329438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game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645" y="1466850"/>
            <a:ext cx="74777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井字棋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：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该功能实现了井字棋小游戏，在棋盘内与AI进行对战游戏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图片 3" descr="井字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975" y="2722880"/>
            <a:ext cx="6914515" cy="313309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game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240" y="1559560"/>
            <a:ext cx="104990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算排列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：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该功能实现了算排列小游戏，输入长宽，然后默算排列种类，最后看是否与计算结果一致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图片 3" descr="qu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4370" y="2366645"/>
            <a:ext cx="8303260" cy="39433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94969" y="31242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938510" y="721360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9405" y="829945"/>
            <a:ext cx="2875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game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645" y="1550670"/>
            <a:ext cx="74777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四则算法计算器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：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该功能实现了输入简单的四则算法，得出答案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图片 3" descr="计算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2447925"/>
            <a:ext cx="10506075" cy="298577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bldLvl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E1D">
            <a:alpha val="650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.jpeg" descr="image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" name="矩形"/>
          <p:cNvSpPr/>
          <p:nvPr/>
        </p:nvSpPr>
        <p:spPr>
          <a:xfrm>
            <a:off x="702945" y="3810"/>
            <a:ext cx="8543925" cy="6858000"/>
          </a:xfrm>
          <a:prstGeom prst="rect">
            <a:avLst/>
          </a:prstGeom>
          <a:gradFill>
            <a:gsLst>
              <a:gs pos="0">
                <a:srgbClr val="030207"/>
              </a:gs>
              <a:gs pos="39999">
                <a:srgbClr val="030207">
                  <a:alpha val="60000"/>
                </a:srgbClr>
              </a:gs>
              <a:gs pos="100000">
                <a:srgbClr val="030207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PART TWO"/>
          <p:cNvSpPr txBox="1"/>
          <p:nvPr/>
        </p:nvSpPr>
        <p:spPr>
          <a:xfrm>
            <a:off x="766762" y="2708274"/>
            <a:ext cx="7814310" cy="15684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</a:t>
            </a:r>
            <a:r>
              <a:rPr lang="en-US"/>
              <a:t>HREE</a:t>
            </a:r>
            <a:endParaRPr lang="en-US"/>
          </a:p>
        </p:txBody>
      </p:sp>
      <p:sp>
        <p:nvSpPr>
          <p:cNvPr id="92" name="T   E   X   T"/>
          <p:cNvSpPr txBox="1"/>
          <p:nvPr/>
        </p:nvSpPr>
        <p:spPr>
          <a:xfrm>
            <a:off x="773112" y="4148137"/>
            <a:ext cx="3546870" cy="8564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95" name="成组"/>
          <p:cNvGrpSpPr/>
          <p:nvPr/>
        </p:nvGrpSpPr>
        <p:grpSpPr>
          <a:xfrm>
            <a:off x="4533900" y="4164012"/>
            <a:ext cx="1303338" cy="1022351"/>
            <a:chOff x="0" y="79079"/>
            <a:chExt cx="1303337" cy="1022350"/>
          </a:xfrm>
        </p:grpSpPr>
        <p:sp>
          <p:nvSpPr>
            <p:cNvPr id="93" name="三角形"/>
            <p:cNvSpPr/>
            <p:nvPr/>
          </p:nvSpPr>
          <p:spPr>
            <a:xfrm rot="16200000">
              <a:off x="-70252" y="149330"/>
              <a:ext cx="1022351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三角形"/>
            <p:cNvSpPr/>
            <p:nvPr/>
          </p:nvSpPr>
          <p:spPr>
            <a:xfrm rot="16200000">
              <a:off x="351238" y="149330"/>
              <a:ext cx="1022351" cy="881848"/>
            </a:xfrm>
            <a:prstGeom prst="triangle">
              <a:avLst/>
            </a:prstGeom>
            <a:solidFill>
              <a:srgbClr val="AB9F87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" name="矩形 2"/>
          <p:cNvSpPr/>
          <p:nvPr/>
        </p:nvSpPr>
        <p:spPr>
          <a:xfrm>
            <a:off x="6255385" y="4163695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设计与实现</a:t>
            </a:r>
            <a:endParaRPr lang="zh-CN" altLang="en-US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/>
      </p:transition>
    </mc:Choice>
    <mc:Fallback>
      <p:transition spd="slow">
        <p:cov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9164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3.1 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536700"/>
            <a:ext cx="490728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ls： shell调用ls(current_dirr)，向文件系统发送系统命令，进而执行do_ls()，遍历current_dirr下的子节点，打印该目录下的所有文件/文件夹。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4" name="对象 3"/>
          <p:cNvGraphicFramePr/>
          <p:nvPr>
            <p:custDataLst>
              <p:tags r:id="rId3"/>
            </p:custDataLst>
          </p:nvPr>
        </p:nvGraphicFramePr>
        <p:xfrm>
          <a:off x="0" y="2604135"/>
          <a:ext cx="6515735" cy="402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6896100" imgH="4023360" progId="Paint.Picture">
                  <p:embed/>
                </p:oleObj>
              </mc:Choice>
              <mc:Fallback>
                <p:oleObj name="" r:id="rId4" imgW="6896100" imgH="402336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604135"/>
                        <a:ext cx="6515735" cy="402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animBg="1" advAuto="0"/>
      <p:bldP spid="174" grpId="2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9164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3.1 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536700"/>
            <a:ext cx="490728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touch：调用open()创建新的文件，若创建失败则提示检查文件名。否则调用write()完成写入。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293370" y="3347720"/>
          <a:ext cx="6870700" cy="211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865620" imgH="2110740" progId="Paint.Picture">
                  <p:embed/>
                </p:oleObj>
              </mc:Choice>
              <mc:Fallback>
                <p:oleObj name="" r:id="rId3" imgW="6865620" imgH="21107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70" y="3347720"/>
                        <a:ext cx="6870700" cy="211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9164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3.1 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536700"/>
            <a:ext cx="490728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at：调用open()查看文件，若失败则提示检查文件名，再调用read()访问文件。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374650" y="3623945"/>
          <a:ext cx="6939915" cy="194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934200" imgH="1943100" progId="Paint.Picture">
                  <p:embed/>
                </p:oleObj>
              </mc:Choice>
              <mc:Fallback>
                <p:oleObj name="" r:id="rId3" imgW="6934200" imgH="19431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50" y="3623945"/>
                        <a:ext cx="6939915" cy="194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44880" y="5897880"/>
            <a:ext cx="60147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（后面部分对 文件是否存在 的检查代码不再赘述）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jpeg" descr="image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8265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" name="PART ONE"/>
          <p:cNvSpPr txBox="1"/>
          <p:nvPr/>
        </p:nvSpPr>
        <p:spPr>
          <a:xfrm>
            <a:off x="5448300" y="2708274"/>
            <a:ext cx="6201926" cy="14485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ONE</a:t>
            </a:r>
          </a:p>
        </p:txBody>
      </p:sp>
      <p:sp>
        <p:nvSpPr>
          <p:cNvPr id="48" name="T   E   X   T"/>
          <p:cNvSpPr txBox="1"/>
          <p:nvPr/>
        </p:nvSpPr>
        <p:spPr>
          <a:xfrm>
            <a:off x="2108200" y="4024630"/>
            <a:ext cx="3546870" cy="8564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51" name="成组"/>
          <p:cNvGrpSpPr/>
          <p:nvPr/>
        </p:nvGrpSpPr>
        <p:grpSpPr>
          <a:xfrm>
            <a:off x="681355" y="3940492"/>
            <a:ext cx="1303338" cy="1023939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矩形 1"/>
          <p:cNvSpPr/>
          <p:nvPr/>
        </p:nvSpPr>
        <p:spPr>
          <a:xfrm>
            <a:off x="6988175" y="402463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项目简介</a:t>
            </a:r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9164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3.1 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536700"/>
            <a:ext cx="490728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——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cp：用户输入源地址和先获取文件内容，若文件存在则使用temp存放文件内容，再调用write()将temp写入目标地址。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374650" y="2696845"/>
          <a:ext cx="6863715" cy="146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858000" imgH="1463040" progId="Paint.Picture">
                  <p:embed/>
                </p:oleObj>
              </mc:Choice>
              <mc:Fallback>
                <p:oleObj name="" r:id="rId3" imgW="6858000" imgH="14630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50" y="2696845"/>
                        <a:ext cx="6863715" cy="1464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7280" y="4434840"/>
            <a:ext cx="456184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——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mv：与cp操作类似，但在最后一步加上 unlink(arg1)这一函数将源文件删除。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695325" y="5568950"/>
          <a:ext cx="697801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6972300" imgH="381000" progId="Paint.Picture">
                  <p:embed/>
                </p:oleObj>
              </mc:Choice>
              <mc:Fallback>
                <p:oleObj name="" r:id="rId5" imgW="6972300" imgH="381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325" y="5568950"/>
                        <a:ext cx="697801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9164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3.1 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536700"/>
            <a:ext cx="490728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vi：系统先使用open()找到目标文件路径，然后调用write()对文件内容进行更改，将输入的内容写入目标文件。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508000" y="3108960"/>
          <a:ext cx="6932295" cy="256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926580" imgH="2567940" progId="Paint.Picture">
                  <p:embed/>
                </p:oleObj>
              </mc:Choice>
              <mc:Fallback>
                <p:oleObj name="" r:id="rId3" imgW="6926580" imgH="25679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3108960"/>
                        <a:ext cx="6932295" cy="256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9164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3.1 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536700"/>
            <a:ext cx="490728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rm：文件系统调用do_unlink()，递归删除文件夹中的子节点。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95275" y="3056890"/>
          <a:ext cx="7008495" cy="283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7002780" imgH="2834640" progId="Paint.Picture">
                  <p:embed/>
                </p:oleObj>
              </mc:Choice>
              <mc:Fallback>
                <p:oleObj name="" r:id="rId3" imgW="7002780" imgH="28346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275" y="3056890"/>
                        <a:ext cx="7008495" cy="283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9164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3.1 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536700"/>
            <a:ext cx="490728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cd：首先根据输入的路径名判断是进入下一级目录还是返回上一级目录，并根据相应情况修改path。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165735" y="2407920"/>
          <a:ext cx="5093970" cy="445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7566660" imgH="6659880" progId="Paint.Picture">
                  <p:embed/>
                </p:oleObj>
              </mc:Choice>
              <mc:Fallback>
                <p:oleObj name="" r:id="rId3" imgW="7566660" imgH="665988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735" y="2407920"/>
                        <a:ext cx="5093970" cy="445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153785" y="2313305"/>
          <a:ext cx="5401310" cy="454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7680960" imgH="6530340" progId="Paint.Picture">
                  <p:embed/>
                </p:oleObj>
              </mc:Choice>
              <mc:Fallback>
                <p:oleObj name="" r:id="rId5" imgW="7680960" imgH="653034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3785" y="2313305"/>
                        <a:ext cx="5401310" cy="454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9164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3.1 文件系统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536700"/>
            <a:ext cx="490728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mkdir：先调用createDir()创建新的路径，再通过fs中修改过的do_mkdir()创建文件夹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87960" y="3410585"/>
          <a:ext cx="6878320" cy="184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873240" imgH="1844040" progId="Paint.Picture">
                  <p:embed/>
                </p:oleObj>
              </mc:Choice>
              <mc:Fallback>
                <p:oleObj name="" r:id="rId3" imgW="6873240" imgH="18440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960" y="3410585"/>
                        <a:ext cx="6878320" cy="184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3.2 用户级应用：扫雷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536700"/>
            <a:ext cx="490728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该小游戏使用了rand()函数来生成随机的地雷，并使用以下四个函数作为游戏的主体：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0" y="2727960"/>
            <a:ext cx="441960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m_init();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	m_set_mine();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	m_display(show);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	m_sweep();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3.3 IO系统-键盘部分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480" y="1120775"/>
            <a:ext cx="49072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键盘键入时press和release都会产生相应的编码，考虑到组合键以及针对不同情况press和release的分析，仅采用硬件提供的缓冲区不足以解决问题，因此需要一个自定义缓冲区存储键盘键入信息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508000" y="3369310"/>
          <a:ext cx="6985635" cy="239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979920" imgH="2392680" progId="Paint.Picture">
                  <p:embed/>
                </p:oleObj>
              </mc:Choice>
              <mc:Fallback>
                <p:oleObj name="" r:id="rId3" imgW="6979920" imgH="23926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3369310"/>
                        <a:ext cx="6985635" cy="239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3.3 IO系统-键盘部分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81680" y="1569720"/>
            <a:ext cx="364744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缓冲区有编码时，用此函数将编码一个个拿出来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508000" y="2492375"/>
          <a:ext cx="6863715" cy="399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6858000" imgH="3992880" progId="Paint.Picture">
                  <p:embed/>
                </p:oleObj>
              </mc:Choice>
              <mc:Fallback>
                <p:oleObj name="" r:id="rId3" imgW="6858000" imgH="399288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2492375"/>
                        <a:ext cx="6863715" cy="3996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3.3 IO系统-键盘部分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635" y="2788920"/>
            <a:ext cx="5830570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拿出的编码根据不同的情况进行分析，其中0xE1与0xE0开头的press产生的编码都是多字节的，因此需要单独处理，其他的编码根据组合键以及对应情况进行判断处理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例：大写字母需要根据左右shift是否按下以及CapsLock是否亮起来判断输出，对应的状态按键设置全局变量来监控，由缓冲区中读出的编码与预设编码表进行匹配来改变状态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Calibri" panose="020F0502020204030204"/>
              </a:rPr>
              <a:t>         处理完的键盘键入送往对应tty的in_process函数中进行最后处理，字符调用屏幕显示函数进行显示，功能按键调用其他模块或系统的对应功能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94969" y="36957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38800" y="36957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3.3 IO系统-键盘部分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689735"/>
            <a:ext cx="2947670" cy="5168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PUBLIC void kbRead(TTY* tty)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// 扫描码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u8 code;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// 1: make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// 0: break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int make;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// 循环处理用的键位记录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u32 key;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u32* keyRow;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while(kbIn.count &gt; 0){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codeE0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code = getByteFromKbBuffer();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// 0xE1和0xE0单独处理，双字节编码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if(code == 0xE0){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codeE0 = 1;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code = getByteFromKbBuffer();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// printScreen键 pressed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if(code == 0x2A){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codeE0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if((code = getByteFromKbBuffer()) == 0xE0){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codeE0 = 1;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if((code = getByteFromKbBuffer()) == 0x37){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key = PRINTSCREEN;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make = 1;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47670" y="1536065"/>
            <a:ext cx="3007360" cy="5629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// release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else if(code == 0xB7){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codeE0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if((code = getByteFromKbBuffer()) == 0xE0){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codeE0 = 1;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if((code = getByteFromKbBuffer()) == 0xAA){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key = PRINTSCREEN;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make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else if(code == 0xE1){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u8 pauseCodeArr[] = {0xE1, 0x1D, 0x45, 0xE1, 0x9D, 0xC5};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int isPause = 1;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for(int i = 0; i &lt; 6; ++i){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if(getByteFromKbBuffer() != pauseCodeArr[i]){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isPause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if(isPause){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key = PAUSEBREAK;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if((key != PAUSEBREAK) &amp;&amp; (key != PRINTSCREEN)){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if(code &amp; FLAG_BREAK){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make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else make = 1;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keyRow = &amp;keymap[(code &amp; 0x7F) * MAP_COLS];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column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5840" y="991235"/>
            <a:ext cx="2570480" cy="5937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// 大小写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int caps = shiftL || shiftR;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if(capsLock &amp;&amp; keyRow[0] &gt;= 'a' &amp;&amp; keyRow[0] &lt;= 'z'){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caps = !caps;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if(caps)   column = 1;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if(codeE0) column = 2;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key = keyRow[column];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switch(key){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case SHIFT_L: shiftL = make; 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case SHIFT_R: shiftR = make;break;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case CTRL_L: ctrlL = make; 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case CTRL_R: ctrlR = make; 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case ALT_L: altL = make; 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case ALT_R: altR = make; 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case CAPS_LOCK: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if(make){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    capsLock = !capsLock;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    setLeds();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case NUM_LOCK: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if(make){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    numLock = !numLock;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    setLeds();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    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default: 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Calibri" panose="020F0502020204030204"/>
              </a:rPr>
              <a:t>        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5680" y="0"/>
            <a:ext cx="3576320" cy="7107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// pressed code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if(make){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int pad = 0;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if((key &gt;= PAD_SLASH) &amp;&amp; (key &lt;= PAD_9)){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pad = 1;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switch(key){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case PAD_SLASH: key = '/';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case PAD_STAR:  key = '*';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case PAD_MINUS: key = '-';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case PAD_PLUS:  key = '+';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case PAD_ENTER: key = ENTER;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default: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if(numLock){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if(key &gt;= PAD_0 &amp;&amp; key &lt;= PAD_9){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key = key - PAD_0 + '0';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else if(key == PAD_DOT){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key = '.';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else{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switch(key){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PAD_HOME:      key = HOME;  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PAD_END:       key = END;   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PAD_PAGEUP:    key = PAGEUP;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PAD_PAGEDOWN:  key = PAGEDOWN;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PAD_UP:        key = UP;    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PAD_DOWN:      key = DOWN;  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PAD_LEFT:      key = LEFT;  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PAD_RIGHT:     key = RIGHT; 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PAD_DOT:       key = DELETE;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case PAD_INS:       key = INSERT;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default: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break;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key |= shiftL	? FLAG_SHIFT_L	: 0;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key |= shiftR	? FLAG_SHIFT_R	: 0;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key |= ctrlL	? FLAG_CTRL_L	: 0;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key |= ctrlR	? FLAG_CTRL_R	: 0;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key |= altL	    ? FLAG_ALT_L	: 0;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key |= altR 	? FLAG_ALT_R	: 0;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key |= pad	    ? FLAG_PAD	    : 0;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in_process(tty, key);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kumimoji="0" lang="zh-CN" alt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RT ONE"/>
          <p:cNvSpPr txBox="1"/>
          <p:nvPr/>
        </p:nvSpPr>
        <p:spPr>
          <a:xfrm>
            <a:off x="1325562" y="320674"/>
            <a:ext cx="2136736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5D4D3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ONE</a:t>
            </a:r>
          </a:p>
        </p:txBody>
      </p:sp>
      <p:sp>
        <p:nvSpPr>
          <p:cNvPr id="54" name="T   E   X   T"/>
          <p:cNvSpPr txBox="1"/>
          <p:nvPr/>
        </p:nvSpPr>
        <p:spPr>
          <a:xfrm>
            <a:off x="1325562" y="773112"/>
            <a:ext cx="1634243" cy="4370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pic>
        <p:nvPicPr>
          <p:cNvPr id="59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0"/>
            <a:ext cx="12192000" cy="21399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62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1215" y="1754505"/>
            <a:ext cx="109645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1.1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项目说明：本项目基于《ORANGES：一个操作系统的实现》一书，完成了一个简单的操作系统CYTUZ，该系统实现了课程设计中要求的难度  ：  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215" y="2616835"/>
            <a:ext cx="993013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B难度：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1）改进了文件系统，详见本文档3.1部分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2）重写了IO系统键盘输入显示部分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3）改进了进程管理部分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7840" y="2755265"/>
            <a:ext cx="585279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D难度：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1）实现了用户级应用扫雷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2）实现了用户级应用游戏2048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）实现用户级应用游戏猜数字，五子棋，井字棋，算排列和计算器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4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）实现了用户级应用游戏推箱子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2" animBg="1" advAuto="0"/>
      <p:bldP spid="54" grpId="3" animBg="1" advAuto="0"/>
      <p:bldP spid="59" grpId="4" bldLvl="0" animBg="1" advAuto="0"/>
      <p:bldP spid="62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3.4 进程管理部分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6475" y="1675130"/>
            <a:ext cx="5830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进程调度：根据进程的优先级进行调度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27965" y="2492375"/>
          <a:ext cx="6086475" cy="406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934200" imgH="4663440" progId="Paint.Picture">
                  <p:embed/>
                </p:oleObj>
              </mc:Choice>
              <mc:Fallback>
                <p:oleObj name="" r:id="rId3" imgW="6934200" imgH="46634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" y="2492375"/>
                        <a:ext cx="6086475" cy="406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405129" y="6731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608320" y="26162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3.4 进程管理部分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2760" y="770890"/>
            <a:ext cx="5830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进程结构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130" y="845185"/>
            <a:ext cx="6370320" cy="6091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struct proc 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struct stackframe regs;    /* process registers saved in stack frame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u16 ldt_sel;               /* gdt selector giving ldt base and limit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struct descriptor ldts[LDT_SIZE]; /* local descs for code and data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int ticks;                 /* remained ticks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int priority;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u32 pid;                   /* process id passed in from MM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char name[16];		   /* name of the process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int  p_flags;              /**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 process flags.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 A proc is runnable iff p_flags==0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int run_state;		    /*a proc is running if run_state==1*/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MESSAGE * p_msg;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int p_recvfrom;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int p_sendto;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int has_int_msg;           /**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 nonzero if an INTERRUPT occurred when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 the task is not ready to deal with it.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struct proc * q_sending;   /**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 queue of procs sending messages to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 this proc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struct proc * next_sending;/**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 next proc in the sending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 queue (q_sending)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/* int nr_tty; */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struct file_desc * filp[NR_FILES];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405129" y="6731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608320" y="26162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内存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管理部分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2760" y="770890"/>
            <a:ext cx="5830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子进程的生成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 descr="%(]MP85HE%]$Y@F19HKPK)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" y="1071245"/>
            <a:ext cx="4457065" cy="531431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405129" y="6731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608320" y="26162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内存管理部分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2760" y="770890"/>
            <a:ext cx="5830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子进程的生成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" y="1490345"/>
            <a:ext cx="6234430" cy="459295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405129" y="6731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608320" y="26162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内存管理部分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2760" y="770890"/>
            <a:ext cx="5830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子进程的生成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 descr="1BE3ZI](@R2%HLFX@)@4VZ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1798955"/>
            <a:ext cx="6175375" cy="288353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游戏2048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8250" y="1614170"/>
            <a:ext cx="5830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该游戏通过左右上下移动函数作为主体驱动游戏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253365" y="3037205"/>
          <a:ext cx="68484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842760" imgH="1005840" progId="Paint.Picture">
                  <p:embed/>
                </p:oleObj>
              </mc:Choice>
              <mc:Fallback>
                <p:oleObj name="" r:id="rId3" imgW="6842760" imgH="10058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365" y="3037205"/>
                        <a:ext cx="6848475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游戏井字棋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 descr="K])AOFZZ2UYD~[MUZ[ZQCZ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085" y="1487170"/>
            <a:ext cx="4210050" cy="508698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游戏算排列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" y="2346960"/>
            <a:ext cx="4363085" cy="354647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游戏计算器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5" y="3655060"/>
            <a:ext cx="4933315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2492375"/>
            <a:ext cx="4838700" cy="66421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游戏猜数字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558415"/>
            <a:ext cx="5252085" cy="31051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0" y="1631950"/>
            <a:ext cx="3944938" cy="2219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" name="PART ONE"/>
          <p:cNvSpPr txBox="1"/>
          <p:nvPr/>
        </p:nvSpPr>
        <p:spPr>
          <a:xfrm>
            <a:off x="1728787" y="261937"/>
            <a:ext cx="2136736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ONE</a:t>
            </a:r>
          </a:p>
        </p:txBody>
      </p:sp>
      <p:sp>
        <p:nvSpPr>
          <p:cNvPr id="66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pic>
        <p:nvPicPr>
          <p:cNvPr id="69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5" y="2838450"/>
            <a:ext cx="4933950" cy="3289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00" y="3902075"/>
            <a:ext cx="1765300" cy="8794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4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72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5930" y="1917065"/>
            <a:ext cx="5558155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1.2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项目环境：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开发环境：ubuntu-20.04 64位系统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开发工具：Bochs 2.6.9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开发语言：C语言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4" animBg="1" advAuto="0"/>
      <p:bldP spid="65" grpId="2" animBg="1" advAuto="0"/>
      <p:bldP spid="66" grpId="3" animBg="1" advAuto="0"/>
      <p:bldP spid="69" grpId="7" animBg="1" advAuto="0"/>
      <p:bldP spid="71" grpId="5" animBg="1" advAuto="0"/>
      <p:bldP spid="74" grpId="1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8339137" y="0"/>
            <a:ext cx="3852863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4" name="image.png" descr="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6700" y="2492375"/>
            <a:ext cx="3743325" cy="307657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39999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8000" y="1675130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游戏五子棋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2376170"/>
            <a:ext cx="6139180" cy="273431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  <p:bldP spid="174" grpId="2" bldLvl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9676765" y="0"/>
            <a:ext cx="2515235" cy="6858000"/>
          </a:xfrm>
          <a:prstGeom prst="rect">
            <a:avLst/>
          </a:prstGeom>
          <a:solidFill>
            <a:srgbClr val="262626"/>
          </a:solidFill>
          <a:ln w="12700">
            <a:solidFill>
              <a:srgbClr val="41719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ART TWO"/>
          <p:cNvSpPr txBox="1"/>
          <p:nvPr/>
        </p:nvSpPr>
        <p:spPr>
          <a:xfrm>
            <a:off x="1728787" y="261937"/>
            <a:ext cx="266446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</a:t>
            </a:r>
            <a:r>
              <a:rPr lang="en-US"/>
              <a:t>THREE</a:t>
            </a:r>
            <a:endParaRPr lang="en-US"/>
          </a:p>
        </p:txBody>
      </p:sp>
      <p:grpSp>
        <p:nvGrpSpPr>
          <p:cNvPr id="173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71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56225" y="478155"/>
            <a:ext cx="2570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游戏推箱子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210" y="1582420"/>
            <a:ext cx="198755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对于地图的定义：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1215" y="766445"/>
            <a:ext cx="2291715" cy="6091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void draw_map(int map[9][11])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int i;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int j;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for (i = 0; i &lt; 9; i++)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for (int j = 0; j &lt; 11; j++)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switch (map[i][j])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0: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printf(" "); //道路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break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1: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printf("#"); //墙壁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2: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printf(" "); //游戏边框的空白部分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3: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printf("D"); //目的地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4: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printf("b"); //箱子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printf("!"); //箱子进入目的地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6: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printf("p"); //人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printf("^"); //人进入目的地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printf("\n");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27500" y="1440180"/>
            <a:ext cx="20491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对于各种情况的判断以及实现：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5365" y="1440180"/>
            <a:ext cx="3469005" cy="5168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'w':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//如果人前面是空地。  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(map[pi - 1][pj] == 0)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map[pi - 1][pj] = 6 + 0;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(map[pi][pj] == 9)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map[pi][pj] = 3;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else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map[pi][pj]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//如果人前面是目的地。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else if ((map[pi - 1][pj] == 3) || (map[pi - 1][pj] == 9))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{map[pi - 1][pj] = 6 + 3;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(map[pi][pj] == 9)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map[pi][pj] = 3;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else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map[pi][pj]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//如果人前面是箱子。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else if (map[pi - 1][pj] == 4)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(map[pi - 2][pj] == 0)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{map[pi - 2][pj] = 4;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(map[pi - 1][pj] == 7)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map[pi - 1][pj] = 9;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else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map[pi - 1][pj] = 6;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(map[pi][pj] == 9)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map[pi][pj] = 3;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else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map[pi][pj] = 0;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break;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1" bldLvl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.jpeg" descr="image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3" name="矩形"/>
          <p:cNvSpPr/>
          <p:nvPr/>
        </p:nvSpPr>
        <p:spPr>
          <a:xfrm>
            <a:off x="2573337" y="0"/>
            <a:ext cx="9618663" cy="6858000"/>
          </a:xfrm>
          <a:prstGeom prst="rect">
            <a:avLst/>
          </a:prstGeom>
          <a:gradFill>
            <a:gsLst>
              <a:gs pos="0">
                <a:srgbClr val="0D0D0D">
                  <a:alpha val="0"/>
                </a:srgbClr>
              </a:gs>
              <a:gs pos="39999">
                <a:srgbClr val="0D0D0D">
                  <a:alpha val="39999"/>
                </a:srgbClr>
              </a:gs>
              <a:gs pos="100000">
                <a:srgbClr val="0D0D0D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HANK YOU"/>
          <p:cNvSpPr txBox="1"/>
          <p:nvPr/>
        </p:nvSpPr>
        <p:spPr>
          <a:xfrm>
            <a:off x="3206749" y="1989137"/>
            <a:ext cx="8598289" cy="172006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5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THANK YOU</a:t>
            </a:r>
          </a:p>
        </p:txBody>
      </p:sp>
      <p:sp>
        <p:nvSpPr>
          <p:cNvPr id="195" name="SPEAKER:"/>
          <p:cNvSpPr txBox="1"/>
          <p:nvPr/>
        </p:nvSpPr>
        <p:spPr>
          <a:xfrm>
            <a:off x="8888412" y="4903787"/>
            <a:ext cx="1247587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SPEAKER:</a:t>
            </a:r>
          </a:p>
        </p:txBody>
      </p:sp>
      <p:sp>
        <p:nvSpPr>
          <p:cNvPr id="196" name="CLICK TO ADD YOUR TEXT HERE"/>
          <p:cNvSpPr txBox="1"/>
          <p:nvPr/>
        </p:nvSpPr>
        <p:spPr>
          <a:xfrm>
            <a:off x="8705850" y="4124325"/>
            <a:ext cx="293331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CLICK TO ADD YOUR TEXT HERE</a:t>
            </a:r>
          </a:p>
        </p:txBody>
      </p:sp>
      <p:sp>
        <p:nvSpPr>
          <p:cNvPr id="197" name="线条"/>
          <p:cNvSpPr/>
          <p:nvPr/>
        </p:nvSpPr>
        <p:spPr>
          <a:xfrm>
            <a:off x="10704512" y="3851275"/>
            <a:ext cx="914401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3" animBg="1" advAuto="0"/>
      <p:bldP spid="196" grpId="2" animBg="1" advAuto="0"/>
      <p:bldP spid="197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三角形"/>
          <p:cNvSpPr/>
          <p:nvPr/>
        </p:nvSpPr>
        <p:spPr>
          <a:xfrm rot="5400000">
            <a:off x="7993062" y="2835274"/>
            <a:ext cx="3541713" cy="2179639"/>
          </a:xfrm>
          <a:prstGeom prst="triangl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PART ONE"/>
          <p:cNvSpPr txBox="1"/>
          <p:nvPr/>
        </p:nvSpPr>
        <p:spPr>
          <a:xfrm>
            <a:off x="1728787" y="261937"/>
            <a:ext cx="2136736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ONE</a:t>
            </a:r>
          </a:p>
        </p:txBody>
      </p:sp>
      <p:sp>
        <p:nvSpPr>
          <p:cNvPr id="78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pic>
        <p:nvPicPr>
          <p:cNvPr id="79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2375" y="2449512"/>
            <a:ext cx="4354513" cy="36496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TEXT"/>
          <p:cNvSpPr txBox="1"/>
          <p:nvPr/>
        </p:nvSpPr>
        <p:spPr>
          <a:xfrm>
            <a:off x="8832850" y="1446212"/>
            <a:ext cx="1402418" cy="64632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TEXT</a:t>
            </a:r>
          </a:p>
        </p:txBody>
      </p:sp>
      <p:grpSp>
        <p:nvGrpSpPr>
          <p:cNvPr id="87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85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0255" y="1957705"/>
            <a:ext cx="5963920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成员分工：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1852141 李德涛：文件系统、框架构建、用户级应用扫雷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1853201 侯祖光：IO系统键盘部分重写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1852140 上官宇飞：进程管理、用户级应用游戏2048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1852715 吴庭辉：开机动画，内存管理（生成子进程），用户级应用猜数字，五子棋（双人），井字棋（AI对战），算排列，四则算法计算器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1851910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田原驰：用户级程序推箱子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4" animBg="1" advAuto="0"/>
      <p:bldP spid="77" grpId="2" animBg="1" advAuto="0"/>
      <p:bldP spid="78" grpId="3" animBg="1" advAuto="0"/>
      <p:bldP spid="80" grpId="5" animBg="1" advAuto="0"/>
      <p:bldP spid="87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E1D">
            <a:alpha val="650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.jpeg" descr="image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" name="矩形"/>
          <p:cNvSpPr/>
          <p:nvPr/>
        </p:nvSpPr>
        <p:spPr>
          <a:xfrm>
            <a:off x="702945" y="3810"/>
            <a:ext cx="8543925" cy="6858000"/>
          </a:xfrm>
          <a:prstGeom prst="rect">
            <a:avLst/>
          </a:prstGeom>
          <a:gradFill>
            <a:gsLst>
              <a:gs pos="0">
                <a:srgbClr val="030207"/>
              </a:gs>
              <a:gs pos="39999">
                <a:srgbClr val="030207">
                  <a:alpha val="60000"/>
                </a:srgbClr>
              </a:gs>
              <a:gs pos="100000">
                <a:srgbClr val="030207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PART TWO"/>
          <p:cNvSpPr txBox="1"/>
          <p:nvPr/>
        </p:nvSpPr>
        <p:spPr>
          <a:xfrm>
            <a:off x="766762" y="2708274"/>
            <a:ext cx="6381711" cy="14485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92" name="T   E   X   T"/>
          <p:cNvSpPr txBox="1"/>
          <p:nvPr/>
        </p:nvSpPr>
        <p:spPr>
          <a:xfrm>
            <a:off x="773112" y="4148137"/>
            <a:ext cx="3546870" cy="8564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95" name="成组"/>
          <p:cNvGrpSpPr/>
          <p:nvPr/>
        </p:nvGrpSpPr>
        <p:grpSpPr>
          <a:xfrm>
            <a:off x="4533900" y="4164012"/>
            <a:ext cx="1303338" cy="1022351"/>
            <a:chOff x="0" y="79079"/>
            <a:chExt cx="1303337" cy="1022350"/>
          </a:xfrm>
        </p:grpSpPr>
        <p:sp>
          <p:nvSpPr>
            <p:cNvPr id="93" name="三角形"/>
            <p:cNvSpPr/>
            <p:nvPr/>
          </p:nvSpPr>
          <p:spPr>
            <a:xfrm rot="16200000">
              <a:off x="-70252" y="149330"/>
              <a:ext cx="1022351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三角形"/>
            <p:cNvSpPr/>
            <p:nvPr/>
          </p:nvSpPr>
          <p:spPr>
            <a:xfrm rot="16200000">
              <a:off x="351238" y="149330"/>
              <a:ext cx="1022351" cy="881848"/>
            </a:xfrm>
            <a:prstGeom prst="triangle">
              <a:avLst/>
            </a:prstGeom>
            <a:solidFill>
              <a:srgbClr val="AB9F87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矩形 1"/>
          <p:cNvSpPr/>
          <p:nvPr/>
        </p:nvSpPr>
        <p:spPr>
          <a:xfrm>
            <a:off x="6145530" y="414782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功能说明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18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sp>
        <p:nvSpPr>
          <p:cNvPr id="123" name="形状"/>
          <p:cNvSpPr/>
          <p:nvPr/>
        </p:nvSpPr>
        <p:spPr>
          <a:xfrm>
            <a:off x="4025900" y="2273617"/>
            <a:ext cx="2489201" cy="2470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96" y="9370"/>
                </a:moveTo>
                <a:lnTo>
                  <a:pt x="9296" y="12230"/>
                </a:lnTo>
                <a:lnTo>
                  <a:pt x="12304" y="12230"/>
                </a:lnTo>
                <a:lnTo>
                  <a:pt x="12304" y="9370"/>
                </a:lnTo>
                <a:close/>
                <a:moveTo>
                  <a:pt x="6152" y="0"/>
                </a:moveTo>
                <a:lnTo>
                  <a:pt x="15448" y="0"/>
                </a:lnTo>
                <a:lnTo>
                  <a:pt x="15448" y="6510"/>
                </a:lnTo>
                <a:lnTo>
                  <a:pt x="21600" y="6510"/>
                </a:lnTo>
                <a:lnTo>
                  <a:pt x="21600" y="15881"/>
                </a:lnTo>
                <a:lnTo>
                  <a:pt x="14994" y="15881"/>
                </a:lnTo>
                <a:lnTo>
                  <a:pt x="14994" y="21600"/>
                </a:lnTo>
                <a:lnTo>
                  <a:pt x="5697" y="21600"/>
                </a:lnTo>
                <a:lnTo>
                  <a:pt x="5697" y="15920"/>
                </a:lnTo>
                <a:lnTo>
                  <a:pt x="0" y="15920"/>
                </a:lnTo>
                <a:lnTo>
                  <a:pt x="0" y="6550"/>
                </a:lnTo>
                <a:lnTo>
                  <a:pt x="6152" y="655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62626"/>
                </a:solidFill>
              </a:defRPr>
            </a:pPr>
          </a:p>
        </p:txBody>
      </p:sp>
      <p:sp>
        <p:nvSpPr>
          <p:cNvPr id="124" name="矩形"/>
          <p:cNvSpPr/>
          <p:nvPr/>
        </p:nvSpPr>
        <p:spPr>
          <a:xfrm>
            <a:off x="3490912" y="3088005"/>
            <a:ext cx="1058863" cy="909638"/>
          </a:xfrm>
          <a:prstGeom prst="rect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62626"/>
                </a:solidFill>
              </a:defRPr>
            </a:pPr>
          </a:p>
        </p:txBody>
      </p:sp>
      <p:sp>
        <p:nvSpPr>
          <p:cNvPr id="125" name="矩形"/>
          <p:cNvSpPr/>
          <p:nvPr/>
        </p:nvSpPr>
        <p:spPr>
          <a:xfrm>
            <a:off x="5910262" y="3089592"/>
            <a:ext cx="1069976" cy="919163"/>
          </a:xfrm>
          <a:prstGeom prst="rect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62626"/>
                </a:solidFill>
              </a:defRPr>
            </a:pPr>
          </a:p>
        </p:txBody>
      </p:sp>
      <p:sp>
        <p:nvSpPr>
          <p:cNvPr id="126" name="矩形"/>
          <p:cNvSpPr/>
          <p:nvPr/>
        </p:nvSpPr>
        <p:spPr>
          <a:xfrm>
            <a:off x="4694237" y="4262755"/>
            <a:ext cx="1006476" cy="865188"/>
          </a:xfrm>
          <a:prstGeom prst="rect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62626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4735512" y="1841817"/>
            <a:ext cx="1039813" cy="908051"/>
          </a:xfrm>
          <a:prstGeom prst="rect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62626"/>
                </a:solidFill>
              </a:defRPr>
            </a:pPr>
          </a:p>
        </p:txBody>
      </p:sp>
      <p:sp>
        <p:nvSpPr>
          <p:cNvPr id="128" name="S"/>
          <p:cNvSpPr txBox="1"/>
          <p:nvPr/>
        </p:nvSpPr>
        <p:spPr>
          <a:xfrm>
            <a:off x="4198937" y="3246755"/>
            <a:ext cx="341323" cy="4862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S</a:t>
            </a:r>
          </a:p>
        </p:txBody>
      </p:sp>
      <p:sp>
        <p:nvSpPr>
          <p:cNvPr id="129" name="W"/>
          <p:cNvSpPr txBox="1"/>
          <p:nvPr/>
        </p:nvSpPr>
        <p:spPr>
          <a:xfrm>
            <a:off x="5016500" y="2313305"/>
            <a:ext cx="439773" cy="4862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W</a:t>
            </a:r>
          </a:p>
        </p:txBody>
      </p:sp>
      <p:sp>
        <p:nvSpPr>
          <p:cNvPr id="130" name="O"/>
          <p:cNvSpPr txBox="1"/>
          <p:nvPr/>
        </p:nvSpPr>
        <p:spPr>
          <a:xfrm>
            <a:off x="6005512" y="3281680"/>
            <a:ext cx="463551" cy="486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O</a:t>
            </a:r>
          </a:p>
        </p:txBody>
      </p:sp>
      <p:sp>
        <p:nvSpPr>
          <p:cNvPr id="131" name="T"/>
          <p:cNvSpPr txBox="1"/>
          <p:nvPr/>
        </p:nvSpPr>
        <p:spPr>
          <a:xfrm>
            <a:off x="5038725" y="4127817"/>
            <a:ext cx="463550" cy="48620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</a:t>
            </a:r>
          </a:p>
        </p:txBody>
      </p:sp>
      <p:sp>
        <p:nvSpPr>
          <p:cNvPr id="137" name="三角形"/>
          <p:cNvSpPr/>
          <p:nvPr/>
        </p:nvSpPr>
        <p:spPr>
          <a:xfrm rot="5400000">
            <a:off x="558006" y="2377281"/>
            <a:ext cx="522288" cy="450851"/>
          </a:xfrm>
          <a:prstGeom prst="triangl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62626"/>
                </a:solidFill>
              </a:defRPr>
            </a:pPr>
          </a:p>
        </p:txBody>
      </p:sp>
      <p:grpSp>
        <p:nvGrpSpPr>
          <p:cNvPr id="140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38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95705" y="2419350"/>
            <a:ext cx="283019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2.1 配置指南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58660" y="809625"/>
            <a:ext cx="4929505" cy="5076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---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本项目默认运行环境为64位Ubuntu，如果是在32 位系统上运行需要修改根目录下Makefile中的LD及gcc参数，删除-m32和-m elf_i386。此外，Bochsrc文件中的romimage，vgaromimage和keymap的路径需要根据本机Bochs的具体安装路径进行修改。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--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解压后在终端中进入项目目录，再从80m.tar.xz中解压出80m.img，终端命令如下: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&gt; unar 80m.tar.xz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--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编译运行终端命令：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&gt; sudo make image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&gt;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&gt; bochs -f bochsrc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--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运行Bochs后输入6和c退出调试模式即可启动CYTUZ系统。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9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9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9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9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2" animBg="1" advAuto="0"/>
      <p:bldP spid="118" grpId="3" animBg="1" advAuto="0"/>
      <p:bldP spid="123" grpId="4" bldLvl="0" animBg="1" advAuto="0"/>
      <p:bldP spid="124" grpId="5" bldLvl="0" animBg="1" advAuto="0"/>
      <p:bldP spid="125" grpId="21" bldLvl="0" animBg="1" advAuto="0"/>
      <p:bldP spid="126" grpId="16" bldLvl="0" animBg="1" advAuto="0"/>
      <p:bldP spid="127" grpId="10" bldLvl="0" animBg="1" advAuto="0"/>
      <p:bldP spid="128" grpId="6" animBg="1" advAuto="0"/>
      <p:bldP spid="129" grpId="11" animBg="1" advAuto="0"/>
      <p:bldP spid="130" grpId="20" animBg="1" advAuto="0"/>
      <p:bldP spid="131" grpId="15" animBg="1" advAuto="0"/>
      <p:bldP spid="137" grpId="7" bldLvl="0" animBg="1" advAuto="0"/>
      <p:bldP spid="140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TWO"/>
          <p:cNvSpPr txBox="1"/>
          <p:nvPr/>
        </p:nvSpPr>
        <p:spPr>
          <a:xfrm>
            <a:off x="1728787" y="261937"/>
            <a:ext cx="2196664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PART TWO</a:t>
            </a:r>
          </a:p>
        </p:txBody>
      </p:sp>
      <p:sp>
        <p:nvSpPr>
          <p:cNvPr id="145" name="T   E   X   T"/>
          <p:cNvSpPr txBox="1"/>
          <p:nvPr/>
        </p:nvSpPr>
        <p:spPr>
          <a:xfrm>
            <a:off x="1728787" y="714375"/>
            <a:ext cx="163424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24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   E   X   T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374649" y="571500"/>
            <a:ext cx="990600" cy="777876"/>
            <a:chOff x="0" y="60168"/>
            <a:chExt cx="990599" cy="777875"/>
          </a:xfrm>
        </p:grpSpPr>
        <p:sp>
          <p:nvSpPr>
            <p:cNvPr id="160" name="三角形"/>
            <p:cNvSpPr/>
            <p:nvPr/>
          </p:nvSpPr>
          <p:spPr>
            <a:xfrm rot="16200000">
              <a:off x="-53976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三角形"/>
            <p:cNvSpPr/>
            <p:nvPr/>
          </p:nvSpPr>
          <p:spPr>
            <a:xfrm rot="16200000">
              <a:off x="266699" y="114143"/>
              <a:ext cx="777876" cy="669926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26262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9670" y="441325"/>
            <a:ext cx="58216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功能展示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015" y="2195830"/>
            <a:ext cx="3256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成组"/>
          <p:cNvGrpSpPr/>
          <p:nvPr/>
        </p:nvGrpSpPr>
        <p:grpSpPr>
          <a:xfrm>
            <a:off x="10745470" y="1934845"/>
            <a:ext cx="654050" cy="628015"/>
            <a:chOff x="0" y="79201"/>
            <a:chExt cx="1303337" cy="1023937"/>
          </a:xfrm>
        </p:grpSpPr>
        <p:sp>
          <p:nvSpPr>
            <p:cNvPr id="49" name="三角形"/>
            <p:cNvSpPr/>
            <p:nvPr/>
          </p:nvSpPr>
          <p:spPr>
            <a:xfrm rot="16200000">
              <a:off x="-71046" y="150247"/>
              <a:ext cx="1023939" cy="881848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三角形"/>
            <p:cNvSpPr/>
            <p:nvPr/>
          </p:nvSpPr>
          <p:spPr>
            <a:xfrm rot="16200000">
              <a:off x="350445" y="150247"/>
              <a:ext cx="1023938" cy="881848"/>
            </a:xfrm>
            <a:prstGeom prst="triangle">
              <a:avLst/>
            </a:prstGeom>
            <a:solidFill>
              <a:srgbClr val="2D313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128125" y="2065020"/>
            <a:ext cx="18288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开机动画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 descr="开机动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1934845"/>
            <a:ext cx="6904990" cy="46101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5" grpId="2" animBg="1" advAuto="0"/>
      <p:bldP spid="162" grpId="19" animBg="1" advAuto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260,&quot;width&quot;:10800}"/>
</p:tagLst>
</file>

<file path=ppt/tags/tag10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11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12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13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14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15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16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17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18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19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2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20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21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22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23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24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25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3.xml><?xml version="1.0" encoding="utf-8"?>
<p:tagLst xmlns:p="http://schemas.openxmlformats.org/presentationml/2006/main">
  <p:tag name="KSO_WM_UNIT_PLACING_PICTURE_USER_VIEWPORT" val="{&quot;height&quot;:6341,&quot;width&quot;:10869}"/>
</p:tagLst>
</file>

<file path=ppt/tags/tag4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5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6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7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8.xml><?xml version="1.0" encoding="utf-8"?>
<p:tagLst xmlns:p="http://schemas.openxmlformats.org/presentationml/2006/main">
  <p:tag name="KSO_WM_UNIT_PLACING_PICTURE_USER_VIEWPORT" val="{&quot;height&quot;:4845,&quot;width&quot;:5895}"/>
</p:tagLst>
</file>

<file path=ppt/tags/tag9.xml><?xml version="1.0" encoding="utf-8"?>
<p:tagLst xmlns:p="http://schemas.openxmlformats.org/presentationml/2006/main">
  <p:tag name="KSO_WM_UNIT_PLACING_PICTURE_USER_VIEWPORT" val="{&quot;height&quot;:4845,&quot;width&quot;:5895}"/>
</p:tagLst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10513</Words>
  <Application>WPS 演示</Application>
  <PresentationFormat>宽屏</PresentationFormat>
  <Paragraphs>793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52</vt:i4>
      </vt:variant>
    </vt:vector>
  </HeadingPairs>
  <TitlesOfParts>
    <vt:vector size="78" baseType="lpstr">
      <vt:lpstr>Arial</vt:lpstr>
      <vt:lpstr>宋体</vt:lpstr>
      <vt:lpstr>Wingdings</vt:lpstr>
      <vt:lpstr>Calibri</vt:lpstr>
      <vt:lpstr>Arial</vt:lpstr>
      <vt:lpstr>Calibri Light</vt:lpstr>
      <vt:lpstr>Helvetica Neue</vt:lpstr>
      <vt:lpstr>DokChampa</vt:lpstr>
      <vt:lpstr>Segoe Print</vt:lpstr>
      <vt:lpstr>微软雅黑</vt:lpstr>
      <vt:lpstr>Arial Unicode MS</vt:lpstr>
      <vt:lpstr>默认设计模板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任若愚</dc:creator>
  <cp:lastModifiedBy>Zireael</cp:lastModifiedBy>
  <cp:revision>18</cp:revision>
  <dcterms:created xsi:type="dcterms:W3CDTF">2018-12-13T04:05:00Z</dcterms:created>
  <dcterms:modified xsi:type="dcterms:W3CDTF">2020-08-16T15:20:08Z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