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17" r:id="rId4"/>
  </p:sldMasterIdLst>
  <p:notesMasterIdLst>
    <p:notesMasterId r:id="rId11"/>
  </p:notesMasterIdLst>
  <p:handoutMasterIdLst>
    <p:handoutMasterId r:id="rId12"/>
  </p:handoutMasterIdLst>
  <p:sldIdLst>
    <p:sldId id="1865" r:id="rId5"/>
    <p:sldId id="1866" r:id="rId6"/>
    <p:sldId id="1867" r:id="rId7"/>
    <p:sldId id="1872" r:id="rId8"/>
    <p:sldId id="1877" r:id="rId9"/>
    <p:sldId id="1871" r:id="rId1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t 1" id="{1CA46CF7-019E-4A07-AEE4-E178E9B912FC}">
          <p14:sldIdLst>
            <p14:sldId id="1865"/>
            <p14:sldId id="1866"/>
            <p14:sldId id="1867"/>
            <p14:sldId id="1872"/>
            <p14:sldId id="1877"/>
            <p14:sldId id="18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552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007788"/>
    <a:srgbClr val="297C2A"/>
    <a:srgbClr val="FE4387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33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1008" y="62"/>
      </p:cViewPr>
      <p:guideLst>
        <p:guide orient="horz" pos="2184"/>
        <p:guide pos="552"/>
        <p:guide pos="7200"/>
        <p:guide pos="4368"/>
      </p:guideLst>
    </p:cSldViewPr>
  </p:slideViewPr>
  <p:outlineViewPr>
    <p:cViewPr>
      <p:scale>
        <a:sx n="33" d="100"/>
        <a:sy n="33" d="100"/>
      </p:scale>
      <p:origin x="0" y="-24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E63EFB-A45E-45D2-917C-2262C9B2BC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7B3576-EAA7-4886-8787-F094B8D8E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40A2C-D4F8-447C-8646-65B623846323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69D18-8FB0-418D-B70C-328BCC8125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3EAB1-782C-4544-A059-833371A45B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E8B11-E9E4-46BC-B69D-DFCBD15173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814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350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0672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6441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DDFC9-11FA-D61F-74CC-DE86D401D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43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878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FA415FA-D077-4CB7-8CBC-8F39C7C517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0480" y="2770632"/>
            <a:ext cx="7443216" cy="1325563"/>
          </a:xfrm>
        </p:spPr>
        <p:txBody>
          <a:bodyPr anchor="ctr">
            <a:norm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484D66F-7657-44F5-BAE9-F676B76CBA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00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08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pic>
        <p:nvPicPr>
          <p:cNvPr id="6" name="Graphic 5" hidden="1">
            <a:extLst>
              <a:ext uri="{FF2B5EF4-FFF2-40B4-BE49-F238E27FC236}">
                <a16:creationId xmlns:a16="http://schemas.microsoft.com/office/drawing/2014/main" id="{1979441F-BDF5-41C8-933A-7E284F6703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52905"/>
            <a:ext cx="12192000" cy="85725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E4C7544D-BD57-4504-AC5A-951E353C248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text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066358F-3531-4B96-B041-02BD18401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33855"/>
            <a:ext cx="121920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04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E4664-9EEE-4A2F-B223-5F295C6B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4"/>
            <a:ext cx="10667999" cy="646332"/>
          </a:xfrm>
        </p:spPr>
        <p:txBody>
          <a:bodyPr vert="horz" lIns="0" tIns="45720" rIns="91440" bIns="45720" rtlCol="0">
            <a:normAutofit/>
          </a:bodyPr>
          <a:lstStyle>
            <a:lvl1pPr>
              <a:defRPr lang="en-US" sz="4000" dirty="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51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2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2624" y="715962"/>
            <a:ext cx="4227375" cy="4727907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4D0D78-72DF-43BD-8B4F-DE52DA01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AFD71A9-C105-43A7-88DA-9FFC5174CC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59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solidFill>
            <a:schemeClr val="accent3">
              <a:lumMod val="75000"/>
            </a:schemeClr>
          </a:solidFill>
        </p:spPr>
        <p:txBody>
          <a:bodyPr/>
          <a:lstStyle>
            <a:lvl1pPr algn="ctr">
              <a:buNone/>
              <a:defRPr sz="1600"/>
            </a:lvl1pPr>
          </a:lstStyle>
          <a:p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74AC9B3-247D-45E3-9C91-C248ADAFBA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00750"/>
            <a:ext cx="12192000" cy="8572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B8295CA-882D-4533-80DA-6D6EA012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7292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8" name="Graphic 7" hidden="1">
            <a:extLst>
              <a:ext uri="{FF2B5EF4-FFF2-40B4-BE49-F238E27FC236}">
                <a16:creationId xmlns:a16="http://schemas.microsoft.com/office/drawing/2014/main" id="{606CCDFE-8488-471E-A2E2-3C7504F2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7A9776-2781-49A6-AD44-CE45C0543F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2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8" name="Graphic 7" hidden="1">
            <a:extLst>
              <a:ext uri="{FF2B5EF4-FFF2-40B4-BE49-F238E27FC236}">
                <a16:creationId xmlns:a16="http://schemas.microsoft.com/office/drawing/2014/main" id="{606CCDFE-8488-471E-A2E2-3C7504F25F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3874" y="0"/>
            <a:ext cx="3558126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A7A9776-2781-49A6-AD44-CE45C0543F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2FE0FB-930A-4056-8430-A6353A5D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249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3" name="Graphic 12" hidden="1">
            <a:extLst>
              <a:ext uri="{FF2B5EF4-FFF2-40B4-BE49-F238E27FC236}">
                <a16:creationId xmlns:a16="http://schemas.microsoft.com/office/drawing/2014/main" id="{8393C3A4-D09E-47EB-B9F0-C1DDDEB3B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29B5F1-1C12-4A1B-A83C-BFE17D26D9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tx1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419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33900" y="1905000"/>
            <a:ext cx="6955734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3" name="Graphic 12" hidden="1">
            <a:extLst>
              <a:ext uri="{FF2B5EF4-FFF2-40B4-BE49-F238E27FC236}">
                <a16:creationId xmlns:a16="http://schemas.microsoft.com/office/drawing/2014/main" id="{8393C3A4-D09E-47EB-B9F0-C1DDDEB3B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0" y="0"/>
            <a:ext cx="3810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829B5F1-1C12-4A1B-A83C-BFE17D26D9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3810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2E947-C679-46EB-896A-20E35578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898" y="715961"/>
            <a:ext cx="6955735" cy="118903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i="0" cap="none" spc="-50" baseline="0">
                <a:ln w="3175">
                  <a:noFill/>
                </a:ln>
                <a:solidFill>
                  <a:schemeClr val="accent1"/>
                </a:solidFill>
                <a:effectLst/>
                <a:ea typeface="+mn-ea"/>
                <a:cs typeface="Segoe UI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1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6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EE98737-74D2-46C7-8655-74871A4203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146B861-BC3C-4898-95DE-944AB08755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4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1560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75104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4FBE5B2-2D6A-4DC6-9944-CF3D7EC50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1248"/>
            <a:ext cx="12192000" cy="4286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9407BD0-C2EE-44A7-8749-433953FD1F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40659"/>
            <a:ext cx="12192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84" userDrawn="1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16" userDrawn="1">
          <p15:clr>
            <a:srgbClr val="5ACBF0"/>
          </p15:clr>
        </p15:guide>
        <p15:guide id="4" orient="horz" pos="4128" userDrawn="1">
          <p15:clr>
            <a:srgbClr val="5ACBF0"/>
          </p15:clr>
        </p15:guide>
        <p15:guide id="5" orient="horz" pos="39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4/4/2025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558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9" r:id="rId5"/>
    <p:sldLayoutId id="2147483730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A7E8EA-FF4D-4A68-97F9-3EBE97F7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352" y="2766219"/>
            <a:ext cx="7442791" cy="1325563"/>
          </a:xfrm>
        </p:spPr>
        <p:txBody>
          <a:bodyPr>
            <a:no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4800" dirty="0">
                <a:solidFill>
                  <a:schemeClr val="accent5"/>
                </a:solidFill>
              </a:rPr>
              <a:t>AI BUG-DETECTION AND FIXING </a:t>
            </a:r>
          </a:p>
        </p:txBody>
      </p:sp>
    </p:spTree>
    <p:extLst>
      <p:ext uri="{BB962C8B-B14F-4D97-AF65-F5344CB8AC3E}">
        <p14:creationId xmlns:p14="http://schemas.microsoft.com/office/powerpoint/2010/main" val="264752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A302849-2A9A-47A4-A0EB-5A3FA8BE7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609" y="300324"/>
            <a:ext cx="6477000" cy="1189038"/>
          </a:xfrm>
        </p:spPr>
        <p:txBody>
          <a:bodyPr>
            <a:normAutofit/>
          </a:bodyPr>
          <a:lstStyle/>
          <a:p>
            <a:r>
              <a:rPr lang="en-US" sz="3600" dirty="0"/>
              <a:t>Introduction – The Need for Smarter Debugging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7037" y="1631372"/>
            <a:ext cx="7876644" cy="401547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Why We Built an AI Bug Detector?</a:t>
            </a: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E69643F-28C1-4495-36F0-EB3A95CD17D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70162" y="2018133"/>
            <a:ext cx="7876643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Debugging is a core part of software development—but also one of the most frustrating and time-consuming.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Beginners often struggle with identifying errors like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IndentationError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SyntaxError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, 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TypeError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Even experienced developers waste hours tracing bugs during testing and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Manual debugging is inefficient, especially under tight deadlines or large codebases.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Our Solution: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An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AI-powered debugging tool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cs typeface="Arial" panose="020B0604020202020204" pitchFamily="34" charset="0"/>
              </a:rPr>
              <a:t> that detects, classifies, and visualizes bugs using natural language processing and modern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395190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91E0B3-BD33-AFAD-10D6-C90443F56994}"/>
              </a:ext>
            </a:extLst>
          </p:cNvPr>
          <p:cNvSpPr/>
          <p:nvPr/>
        </p:nvSpPr>
        <p:spPr>
          <a:xfrm>
            <a:off x="300942" y="5199470"/>
            <a:ext cx="9227198" cy="9132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723" y="863469"/>
            <a:ext cx="10162460" cy="492793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Overview – How It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77756-36B6-EFDF-2E01-1D56F4E50840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511462" y="1658530"/>
            <a:ext cx="10007299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Our tool is built on top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Qwen/Qwen2.5-Coder-1.5B-Instruct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, a powerful code generation model fine-tuned for coding tasks.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Components Involved: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Tokenizer: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Converts user input into model-friendly format.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LLM (Model):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Generates debug suggestions and explanations.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Error Detector: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Uses regex patterns to identify common error types.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Plotly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Visualizes errors as bar charts for better insights.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LRU Cache: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Speeds up repeated requests by storing recent results.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A26EC-E77D-8FA6-76E6-80FDCD75D0C0}"/>
              </a:ext>
            </a:extLst>
          </p:cNvPr>
          <p:cNvSpPr txBox="1"/>
          <p:nvPr/>
        </p:nvSpPr>
        <p:spPr>
          <a:xfrm>
            <a:off x="406908" y="5429635"/>
            <a:ext cx="8599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Code → Tokenizer → Model (LLM) → Error Detection → Output + Graph</a:t>
            </a:r>
          </a:p>
        </p:txBody>
      </p:sp>
    </p:spTree>
    <p:extLst>
      <p:ext uri="{BB962C8B-B14F-4D97-AF65-F5344CB8AC3E}">
        <p14:creationId xmlns:p14="http://schemas.microsoft.com/office/powerpoint/2010/main" val="425162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081DA-4028-4204-A51C-7F62D45B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509" y="231494"/>
            <a:ext cx="5517266" cy="1523034"/>
          </a:xfrm>
        </p:spPr>
        <p:txBody>
          <a:bodyPr>
            <a:normAutofit fontScale="90000"/>
          </a:bodyPr>
          <a:lstStyle/>
          <a:p>
            <a:r>
              <a:rPr lang="en-IN" dirty="0"/>
              <a:t>Interactive Debugging Experience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027A99-292E-4470-B4C2-A50156D8E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865" y="993011"/>
            <a:ext cx="7517135" cy="2099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2E84EC-E025-9B75-E755-C0622236E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4865" y="3189504"/>
            <a:ext cx="4887007" cy="11526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2006CA-C72B-536C-0DF7-4E01E54E5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865" y="4439540"/>
            <a:ext cx="6112740" cy="1799945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D5B415C5-0C89-2268-FC87-B1774CB598B3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457201" y="2121783"/>
            <a:ext cx="2830010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Code Input Box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Debug Code Button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Output Box for Debug Suggestions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Dynamic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Plotly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Chart showing bug frequency</a:t>
            </a:r>
          </a:p>
        </p:txBody>
      </p:sp>
    </p:spTree>
    <p:extLst>
      <p:ext uri="{BB962C8B-B14F-4D97-AF65-F5344CB8AC3E}">
        <p14:creationId xmlns:p14="http://schemas.microsoft.com/office/powerpoint/2010/main" val="66866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4050F5-1138-A7C0-C47E-EEF6F43E9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1FB2B-BDAC-ADF3-B3A4-DF93683D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34" y="381965"/>
            <a:ext cx="5517266" cy="1523034"/>
          </a:xfrm>
        </p:spPr>
        <p:txBody>
          <a:bodyPr>
            <a:normAutofit/>
          </a:bodyPr>
          <a:lstStyle/>
          <a:p>
            <a:r>
              <a:rPr lang="en-US" dirty="0"/>
              <a:t>From Raw Errors to Actionable Insights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7C28A8-313F-9EA2-0ACB-9B5685512746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578734" y="1449018"/>
            <a:ext cx="5730212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built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 error detector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using Python regex to classify bugs into: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and more.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bug type occurrence is counted and visualized in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 chart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Express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Visualization Helps: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Quickly identify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common mistakes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 patterns in your coding habits.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Perfect for educators and coding bootcamps for feedback loops.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CFEA3-44CC-3196-F87D-52186BC9C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848" y="1449019"/>
            <a:ext cx="5909830" cy="285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6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7F19C7-A729-492B-8603-0651B356C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299" y="799091"/>
            <a:ext cx="10667999" cy="646332"/>
          </a:xfrm>
        </p:spPr>
        <p:txBody>
          <a:bodyPr>
            <a:normAutofit/>
          </a:bodyPr>
          <a:lstStyle/>
          <a:p>
            <a:r>
              <a:rPr lang="en-IN" dirty="0"/>
              <a:t>Project Summary &amp; Key Insights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F536DF-9C03-C7E7-A6F2-BFD630B3BFF5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761999" y="1718670"/>
            <a:ext cx="11073246" cy="4739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Strengths of the Tool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AI-Powered Debugging: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Uses the Qwen2.5-Coder model to intelligently interpret and debug code, mimicking how an expert would think.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Error Detection Engine: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Classifies a wide range of Python errors like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SyntaxError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TypeError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IndentationError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etc., using rule-based pattern matching (regex).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Interactive Visualization: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Converts detected errors into a bar chart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Plotly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help users identify error patterns easily.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LRU Cache Optimization: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Implements caching to store previously debugged code results for faster future access, saving compute time and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User-Friendly Interface: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Built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Gradio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making it accessible for anyone to input code, click, and get instant results — no setup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9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Custom 24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264653"/>
      </a:accent1>
      <a:accent2>
        <a:srgbClr val="2A9D8F"/>
      </a:accent2>
      <a:accent3>
        <a:srgbClr val="E9C46A"/>
      </a:accent3>
      <a:accent4>
        <a:srgbClr val="F4A261"/>
      </a:accent4>
      <a:accent5>
        <a:srgbClr val="E76F51"/>
      </a:accent5>
      <a:accent6>
        <a:srgbClr val="FFFFFF"/>
      </a:accent6>
      <a:hlink>
        <a:srgbClr val="FFFFFF"/>
      </a:hlink>
      <a:folHlink>
        <a:srgbClr val="FFFFFF"/>
      </a:folHlink>
    </a:clrScheme>
    <a:fontScheme name="Heritage and History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spanic Heritage Template_LW.pot  -  AutoRecovered" id="{0019F9B1-4944-4C3D-BD71-31454C82D899}" vid="{3EED11B8-4CEA-4EF8-BEA8-9CD170BA1D8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480248-08AD-4620-9429-5404D963522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865C0B3-7604-4D93-9F1C-981C40B442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D7087E-F9AD-4FB2-8304-C563CC8DFA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443</Words>
  <Application>Microsoft Office PowerPoint</Application>
  <PresentationFormat>Widescreen</PresentationFormat>
  <Paragraphs>42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Unicode MS</vt:lpstr>
      <vt:lpstr>Segoe UI</vt:lpstr>
      <vt:lpstr>2_Office Theme</vt:lpstr>
      <vt:lpstr>AI BUG-DETECTION AND FIXING </vt:lpstr>
      <vt:lpstr>Introduction – The Need for Smarter Debugging</vt:lpstr>
      <vt:lpstr>System Overview – How It Works</vt:lpstr>
      <vt:lpstr>Interactive Debugging Experience</vt:lpstr>
      <vt:lpstr>From Raw Errors to Actionable Insights</vt:lpstr>
      <vt:lpstr>Project Summary &amp; Key Insights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2021-01-14T05:24:35Z</dcterms:created>
  <dcterms:modified xsi:type="dcterms:W3CDTF">2025-04-04T17:43:12Z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