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6"/>
  </p:notesMasterIdLst>
  <p:sldIdLst>
    <p:sldId id="379" r:id="rId2"/>
    <p:sldId id="258" r:id="rId3"/>
    <p:sldId id="260" r:id="rId4"/>
    <p:sldId id="262" r:id="rId5"/>
    <p:sldId id="263" r:id="rId6"/>
    <p:sldId id="264" r:id="rId7"/>
    <p:sldId id="265" r:id="rId8"/>
    <p:sldId id="267" r:id="rId9"/>
    <p:sldId id="396" r:id="rId10"/>
    <p:sldId id="391" r:id="rId11"/>
    <p:sldId id="384" r:id="rId12"/>
    <p:sldId id="383" r:id="rId13"/>
    <p:sldId id="394" r:id="rId14"/>
    <p:sldId id="389" r:id="rId15"/>
    <p:sldId id="392" r:id="rId16"/>
    <p:sldId id="387" r:id="rId17"/>
    <p:sldId id="393" r:id="rId18"/>
    <p:sldId id="386" r:id="rId19"/>
    <p:sldId id="388" r:id="rId20"/>
    <p:sldId id="395" r:id="rId21"/>
    <p:sldId id="385" r:id="rId22"/>
    <p:sldId id="268" r:id="rId23"/>
    <p:sldId id="269" r:id="rId24"/>
    <p:sldId id="3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86" d="100"/>
          <a:sy n="86" d="100"/>
        </p:scale>
        <p:origin x="31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0E361-A3D7-4F94-82BE-328AF6658831}" type="datetimeFigureOut">
              <a:rPr lang="en-IN" smtClean="0"/>
              <a:t>23-10-2019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F4158-1755-4717-BC77-74E5FFF1715D}" type="slidenum">
              <a:rPr lang="en-IN" smtClean="0"/>
              <a:t>‹#›</a:t>
            </a:fld>
            <a:endParaRPr lang="en-IN"/>
          </a:p>
        </p:txBody>
      </p:sp>
    </p:spTree>
    <p:extLst>
      <p:ext uri="{BB962C8B-B14F-4D97-AF65-F5344CB8AC3E}">
        <p14:creationId xmlns:p14="http://schemas.microsoft.com/office/powerpoint/2010/main" val="665336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D7408946-5304-4DFF-8EBD-81CDF090AB4F}"/>
              </a:ext>
            </a:extLst>
          </p:cNvPr>
          <p:cNvSpPr>
            <a:spLocks noGrp="1" noRot="1" noChangeAspect="1" noTextEdit="1"/>
          </p:cNvSpPr>
          <p:nvPr>
            <p:ph type="sldImg"/>
          </p:nvPr>
        </p:nvSpPr>
        <p:spPr/>
      </p:sp>
      <p:sp>
        <p:nvSpPr>
          <p:cNvPr id="16387" name="Notes Placeholder 2">
            <a:extLst>
              <a:ext uri="{FF2B5EF4-FFF2-40B4-BE49-F238E27FC236}">
                <a16:creationId xmlns:a16="http://schemas.microsoft.com/office/drawing/2014/main" id="{8232CFCE-CBDF-4CEE-A5EA-D4A2526280D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321B48-4895-4FDD-A107-739A2049B059}" type="datetimeFigureOut">
              <a:rPr lang="en-IN" smtClean="0"/>
              <a:t>23-10-2019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4AE45-A671-43CA-A11C-71F6EED9CA09}" type="slidenum">
              <a:rPr lang="en-IN" smtClean="0"/>
              <a:t>‹#›</a:t>
            </a:fld>
            <a:endParaRPr lang="en-IN"/>
          </a:p>
        </p:txBody>
      </p:sp>
    </p:spTree>
    <p:extLst>
      <p:ext uri="{BB962C8B-B14F-4D97-AF65-F5344CB8AC3E}">
        <p14:creationId xmlns:p14="http://schemas.microsoft.com/office/powerpoint/2010/main" val="2535704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21B48-4895-4FDD-A107-739A2049B059}" type="datetimeFigureOut">
              <a:rPr lang="en-IN" smtClean="0"/>
              <a:t>23-10-2019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4AE45-A671-43CA-A11C-71F6EED9CA09}" type="slidenum">
              <a:rPr lang="en-IN" smtClean="0"/>
              <a:t>‹#›</a:t>
            </a:fld>
            <a:endParaRPr lang="en-IN"/>
          </a:p>
        </p:txBody>
      </p:sp>
    </p:spTree>
    <p:extLst>
      <p:ext uri="{BB962C8B-B14F-4D97-AF65-F5344CB8AC3E}">
        <p14:creationId xmlns:p14="http://schemas.microsoft.com/office/powerpoint/2010/main" val="3797749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21B48-4895-4FDD-A107-739A2049B059}" type="datetimeFigureOut">
              <a:rPr lang="en-IN" smtClean="0"/>
              <a:t>23-10-2019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4AE45-A671-43CA-A11C-71F6EED9CA0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93916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21B48-4895-4FDD-A107-739A2049B059}" type="datetimeFigureOut">
              <a:rPr lang="en-IN" smtClean="0"/>
              <a:t>23-10-2019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4AE45-A671-43CA-A11C-71F6EED9CA09}" type="slidenum">
              <a:rPr lang="en-IN" smtClean="0"/>
              <a:t>‹#›</a:t>
            </a:fld>
            <a:endParaRPr lang="en-IN"/>
          </a:p>
        </p:txBody>
      </p:sp>
    </p:spTree>
    <p:extLst>
      <p:ext uri="{BB962C8B-B14F-4D97-AF65-F5344CB8AC3E}">
        <p14:creationId xmlns:p14="http://schemas.microsoft.com/office/powerpoint/2010/main" val="2710590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21B48-4895-4FDD-A107-739A2049B059}" type="datetimeFigureOut">
              <a:rPr lang="en-IN" smtClean="0"/>
              <a:t>23-10-2019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4AE45-A671-43CA-A11C-71F6EED9CA0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7117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21B48-4895-4FDD-A107-739A2049B059}" type="datetimeFigureOut">
              <a:rPr lang="en-IN" smtClean="0"/>
              <a:t>23-10-2019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4AE45-A671-43CA-A11C-71F6EED9CA09}" type="slidenum">
              <a:rPr lang="en-IN" smtClean="0"/>
              <a:t>‹#›</a:t>
            </a:fld>
            <a:endParaRPr lang="en-IN"/>
          </a:p>
        </p:txBody>
      </p:sp>
    </p:spTree>
    <p:extLst>
      <p:ext uri="{BB962C8B-B14F-4D97-AF65-F5344CB8AC3E}">
        <p14:creationId xmlns:p14="http://schemas.microsoft.com/office/powerpoint/2010/main" val="1552934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21B48-4895-4FDD-A107-739A2049B059}" type="datetimeFigureOut">
              <a:rPr lang="en-IN" smtClean="0"/>
              <a:t>23-10-2019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4AE45-A671-43CA-A11C-71F6EED9CA09}" type="slidenum">
              <a:rPr lang="en-IN" smtClean="0"/>
              <a:t>‹#›</a:t>
            </a:fld>
            <a:endParaRPr lang="en-IN"/>
          </a:p>
        </p:txBody>
      </p:sp>
    </p:spTree>
    <p:extLst>
      <p:ext uri="{BB962C8B-B14F-4D97-AF65-F5344CB8AC3E}">
        <p14:creationId xmlns:p14="http://schemas.microsoft.com/office/powerpoint/2010/main" val="2644071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21B48-4895-4FDD-A107-739A2049B059}" type="datetimeFigureOut">
              <a:rPr lang="en-IN" smtClean="0"/>
              <a:t>23-10-2019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4AE45-A671-43CA-A11C-71F6EED9CA09}" type="slidenum">
              <a:rPr lang="en-IN" smtClean="0"/>
              <a:t>‹#›</a:t>
            </a:fld>
            <a:endParaRPr lang="en-IN"/>
          </a:p>
        </p:txBody>
      </p:sp>
    </p:spTree>
    <p:extLst>
      <p:ext uri="{BB962C8B-B14F-4D97-AF65-F5344CB8AC3E}">
        <p14:creationId xmlns:p14="http://schemas.microsoft.com/office/powerpoint/2010/main" val="2858832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21B48-4895-4FDD-A107-739A2049B059}" type="datetimeFigureOut">
              <a:rPr lang="en-IN" smtClean="0"/>
              <a:t>23-10-2019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4AE45-A671-43CA-A11C-71F6EED9CA09}" type="slidenum">
              <a:rPr lang="en-IN" smtClean="0"/>
              <a:t>‹#›</a:t>
            </a:fld>
            <a:endParaRPr lang="en-IN"/>
          </a:p>
        </p:txBody>
      </p:sp>
    </p:spTree>
    <p:extLst>
      <p:ext uri="{BB962C8B-B14F-4D97-AF65-F5344CB8AC3E}">
        <p14:creationId xmlns:p14="http://schemas.microsoft.com/office/powerpoint/2010/main" val="607572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21B48-4895-4FDD-A107-739A2049B059}" type="datetimeFigureOut">
              <a:rPr lang="en-IN" smtClean="0"/>
              <a:t>23-10-2019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4AE45-A671-43CA-A11C-71F6EED9CA09}" type="slidenum">
              <a:rPr lang="en-IN" smtClean="0"/>
              <a:t>‹#›</a:t>
            </a:fld>
            <a:endParaRPr lang="en-IN"/>
          </a:p>
        </p:txBody>
      </p:sp>
    </p:spTree>
    <p:extLst>
      <p:ext uri="{BB962C8B-B14F-4D97-AF65-F5344CB8AC3E}">
        <p14:creationId xmlns:p14="http://schemas.microsoft.com/office/powerpoint/2010/main" val="1963770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321B48-4895-4FDD-A107-739A2049B059}" type="datetimeFigureOut">
              <a:rPr lang="en-IN" smtClean="0"/>
              <a:t>23-10-2019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4AE45-A671-43CA-A11C-71F6EED9CA09}" type="slidenum">
              <a:rPr lang="en-IN" smtClean="0"/>
              <a:t>‹#›</a:t>
            </a:fld>
            <a:endParaRPr lang="en-IN"/>
          </a:p>
        </p:txBody>
      </p:sp>
    </p:spTree>
    <p:extLst>
      <p:ext uri="{BB962C8B-B14F-4D97-AF65-F5344CB8AC3E}">
        <p14:creationId xmlns:p14="http://schemas.microsoft.com/office/powerpoint/2010/main" val="11003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321B48-4895-4FDD-A107-739A2049B059}" type="datetimeFigureOut">
              <a:rPr lang="en-IN" smtClean="0"/>
              <a:t>23-10-2019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84AE45-A671-43CA-A11C-71F6EED9CA09}" type="slidenum">
              <a:rPr lang="en-IN" smtClean="0"/>
              <a:t>‹#›</a:t>
            </a:fld>
            <a:endParaRPr lang="en-IN"/>
          </a:p>
        </p:txBody>
      </p:sp>
    </p:spTree>
    <p:extLst>
      <p:ext uri="{BB962C8B-B14F-4D97-AF65-F5344CB8AC3E}">
        <p14:creationId xmlns:p14="http://schemas.microsoft.com/office/powerpoint/2010/main" val="149147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321B48-4895-4FDD-A107-739A2049B059}" type="datetimeFigureOut">
              <a:rPr lang="en-IN" smtClean="0"/>
              <a:t>23-10-2019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84AE45-A671-43CA-A11C-71F6EED9CA09}" type="slidenum">
              <a:rPr lang="en-IN" smtClean="0"/>
              <a:t>‹#›</a:t>
            </a:fld>
            <a:endParaRPr lang="en-IN"/>
          </a:p>
        </p:txBody>
      </p:sp>
    </p:spTree>
    <p:extLst>
      <p:ext uri="{BB962C8B-B14F-4D97-AF65-F5344CB8AC3E}">
        <p14:creationId xmlns:p14="http://schemas.microsoft.com/office/powerpoint/2010/main" val="476300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21B48-4895-4FDD-A107-739A2049B059}" type="datetimeFigureOut">
              <a:rPr lang="en-IN" smtClean="0"/>
              <a:t>23-10-2019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84AE45-A671-43CA-A11C-71F6EED9CA09}" type="slidenum">
              <a:rPr lang="en-IN" smtClean="0"/>
              <a:t>‹#›</a:t>
            </a:fld>
            <a:endParaRPr lang="en-IN"/>
          </a:p>
        </p:txBody>
      </p:sp>
    </p:spTree>
    <p:extLst>
      <p:ext uri="{BB962C8B-B14F-4D97-AF65-F5344CB8AC3E}">
        <p14:creationId xmlns:p14="http://schemas.microsoft.com/office/powerpoint/2010/main" val="1720446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321B48-4895-4FDD-A107-739A2049B059}" type="datetimeFigureOut">
              <a:rPr lang="en-IN" smtClean="0"/>
              <a:t>23-10-2019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4AE45-A671-43CA-A11C-71F6EED9CA09}" type="slidenum">
              <a:rPr lang="en-IN" smtClean="0"/>
              <a:t>‹#›</a:t>
            </a:fld>
            <a:endParaRPr lang="en-IN"/>
          </a:p>
        </p:txBody>
      </p:sp>
    </p:spTree>
    <p:extLst>
      <p:ext uri="{BB962C8B-B14F-4D97-AF65-F5344CB8AC3E}">
        <p14:creationId xmlns:p14="http://schemas.microsoft.com/office/powerpoint/2010/main" val="3832989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321B48-4895-4FDD-A107-739A2049B059}" type="datetimeFigureOut">
              <a:rPr lang="en-IN" smtClean="0"/>
              <a:t>23-10-2019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4AE45-A671-43CA-A11C-71F6EED9CA09}" type="slidenum">
              <a:rPr lang="en-IN" smtClean="0"/>
              <a:t>‹#›</a:t>
            </a:fld>
            <a:endParaRPr lang="en-IN"/>
          </a:p>
        </p:txBody>
      </p:sp>
    </p:spTree>
    <p:extLst>
      <p:ext uri="{BB962C8B-B14F-4D97-AF65-F5344CB8AC3E}">
        <p14:creationId xmlns:p14="http://schemas.microsoft.com/office/powerpoint/2010/main" val="893676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321B48-4895-4FDD-A107-739A2049B059}" type="datetimeFigureOut">
              <a:rPr lang="en-IN" smtClean="0"/>
              <a:t>23-10-2019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284AE45-A671-43CA-A11C-71F6EED9CA09}" type="slidenum">
              <a:rPr lang="en-IN" smtClean="0"/>
              <a:t>‹#›</a:t>
            </a:fld>
            <a:endParaRPr lang="en-IN"/>
          </a:p>
        </p:txBody>
      </p:sp>
    </p:spTree>
    <p:extLst>
      <p:ext uri="{BB962C8B-B14F-4D97-AF65-F5344CB8AC3E}">
        <p14:creationId xmlns:p14="http://schemas.microsoft.com/office/powerpoint/2010/main" val="114652125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developers.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6" Type="http://schemas.openxmlformats.org/officeDocument/2006/relationships/hyperlink" Target="http://www.tutorialspoint.com/" TargetMode="External"/><Relationship Id="rId5" Type="http://schemas.openxmlformats.org/officeDocument/2006/relationships/hyperlink" Target="http://www.javatpoint.com/" TargetMode="External"/><Relationship Id="rId4" Type="http://schemas.openxmlformats.org/officeDocument/2006/relationships/hyperlink" Target="http://www.youtube.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E174D-B2EF-4C67-8E0E-2043B4728D37}"/>
              </a:ext>
            </a:extLst>
          </p:cNvPr>
          <p:cNvSpPr>
            <a:spLocks noGrp="1"/>
          </p:cNvSpPr>
          <p:nvPr>
            <p:ph type="ctrTitle"/>
          </p:nvPr>
        </p:nvSpPr>
        <p:spPr>
          <a:xfrm>
            <a:off x="556590" y="4007628"/>
            <a:ext cx="4468171" cy="2531283"/>
          </a:xfrm>
        </p:spPr>
        <p:txBody>
          <a:bodyPr/>
          <a:lstStyle/>
          <a:p>
            <a:pPr algn="l">
              <a:lnSpc>
                <a:spcPct val="150000"/>
              </a:lnSpc>
              <a:spcBef>
                <a:spcPts val="1089"/>
              </a:spcBef>
              <a:spcAft>
                <a:spcPts val="1089"/>
              </a:spcAft>
              <a:defRPr/>
            </a:pPr>
            <a:r>
              <a:rPr lang="en-US" sz="2177" b="1" u="sng" dirty="0"/>
              <a:t>Presented by    : -</a:t>
            </a:r>
            <a:br>
              <a:rPr lang="en-US" sz="2177" b="1" dirty="0"/>
            </a:br>
            <a:r>
              <a:rPr lang="en-US" sz="2177" b="1" dirty="0"/>
              <a:t>AMRUTA KUMBHAR [17CS024]</a:t>
            </a:r>
            <a:br>
              <a:rPr lang="en-US" sz="2177" b="1" dirty="0"/>
            </a:br>
            <a:r>
              <a:rPr lang="en-US" sz="2177" b="1" dirty="0"/>
              <a:t>NEERAJ PATIL [17CS036]</a:t>
            </a:r>
            <a:br>
              <a:rPr lang="en-US" sz="2177" b="1" dirty="0"/>
            </a:br>
            <a:r>
              <a:rPr lang="en-US" sz="2177" b="1" dirty="0"/>
              <a:t>SHIVANI PATIL [17CS037]</a:t>
            </a:r>
            <a:br>
              <a:rPr lang="en-US" sz="2177" b="1" dirty="0"/>
            </a:br>
            <a:r>
              <a:rPr lang="en-US" sz="2177" b="1" dirty="0"/>
              <a:t>DEEPAK PITAMBARE [17CS040]</a:t>
            </a:r>
            <a:r>
              <a:rPr lang="en-US" sz="2177" dirty="0"/>
              <a:t>	</a:t>
            </a:r>
          </a:p>
        </p:txBody>
      </p:sp>
      <p:sp>
        <p:nvSpPr>
          <p:cNvPr id="3" name="Subtitle 2">
            <a:extLst>
              <a:ext uri="{FF2B5EF4-FFF2-40B4-BE49-F238E27FC236}">
                <a16:creationId xmlns:a16="http://schemas.microsoft.com/office/drawing/2014/main" id="{4954FEF0-48E0-49EE-A04A-92A35D3345DF}"/>
              </a:ext>
            </a:extLst>
          </p:cNvPr>
          <p:cNvSpPr>
            <a:spLocks noGrp="1"/>
          </p:cNvSpPr>
          <p:nvPr>
            <p:ph type="subTitle" idx="1"/>
          </p:nvPr>
        </p:nvSpPr>
        <p:spPr>
          <a:xfrm>
            <a:off x="1784233" y="2943620"/>
            <a:ext cx="8459448" cy="902974"/>
          </a:xfrm>
        </p:spPr>
        <p:txBody>
          <a:bodyPr/>
          <a:lstStyle/>
          <a:p>
            <a:pPr>
              <a:defRPr/>
            </a:pPr>
            <a:r>
              <a:rPr lang="en-US" sz="2540" b="1" dirty="0">
                <a:latin typeface="Times New Roman" pitchFamily="18" charset="0"/>
                <a:cs typeface="Times New Roman" pitchFamily="18" charset="0"/>
              </a:rPr>
              <a:t>Project Name: CAFEBOOKING</a:t>
            </a:r>
            <a:endParaRPr lang="en-US" sz="4355" dirty="0">
              <a:solidFill>
                <a:srgbClr val="C00000"/>
              </a:solidFill>
              <a:latin typeface="Algerian" pitchFamily="82" charset="0"/>
            </a:endParaRPr>
          </a:p>
        </p:txBody>
      </p:sp>
      <p:sp>
        <p:nvSpPr>
          <p:cNvPr id="15364" name="Slide Number Placeholder 4">
            <a:extLst>
              <a:ext uri="{FF2B5EF4-FFF2-40B4-BE49-F238E27FC236}">
                <a16:creationId xmlns:a16="http://schemas.microsoft.com/office/drawing/2014/main" id="{5A7ACF0C-5468-470F-9484-87976C1ECA1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175">
                <a:solidFill>
                  <a:schemeClr val="tx2"/>
                </a:solidFill>
                <a:latin typeface="Franklin Gothic Book" panose="020B0503020102020204" pitchFamily="34" charset="0"/>
              </a:defRPr>
            </a:lvl1pPr>
            <a:lvl2pPr marL="674004" indent="-259232">
              <a:spcBef>
                <a:spcPct val="20000"/>
              </a:spcBef>
              <a:buClr>
                <a:schemeClr val="accent1"/>
              </a:buClr>
              <a:buSzPct val="70000"/>
              <a:buFont typeface="Wingdings 2" panose="05020102010507070707" pitchFamily="18" charset="2"/>
              <a:buChar char=""/>
              <a:defRPr sz="2812">
                <a:solidFill>
                  <a:schemeClr val="tx2"/>
                </a:solidFill>
                <a:latin typeface="Franklin Gothic Book" panose="020B0503020102020204" pitchFamily="34" charset="0"/>
              </a:defRPr>
            </a:lvl2pPr>
            <a:lvl3pPr marL="1036930" indent="-207386">
              <a:spcBef>
                <a:spcPct val="20000"/>
              </a:spcBef>
              <a:buClr>
                <a:schemeClr val="accent1"/>
              </a:buClr>
              <a:buSzPct val="70000"/>
              <a:buFont typeface="Wingdings 2" panose="05020102010507070707" pitchFamily="18" charset="2"/>
              <a:buChar char=""/>
              <a:defRPr sz="2359">
                <a:solidFill>
                  <a:schemeClr val="tx2"/>
                </a:solidFill>
                <a:latin typeface="Franklin Gothic Book" panose="020B0503020102020204" pitchFamily="34" charset="0"/>
              </a:defRPr>
            </a:lvl3pPr>
            <a:lvl4pPr marL="1451701" indent="-207386">
              <a:spcBef>
                <a:spcPct val="20000"/>
              </a:spcBef>
              <a:buClr>
                <a:schemeClr val="accent1"/>
              </a:buClr>
              <a:buSzPct val="70000"/>
              <a:buFont typeface="Wingdings 2" panose="05020102010507070707" pitchFamily="18" charset="2"/>
              <a:buChar char=""/>
              <a:defRPr sz="1996">
                <a:solidFill>
                  <a:schemeClr val="tx2"/>
                </a:solidFill>
                <a:latin typeface="Franklin Gothic Book" panose="020B0503020102020204" pitchFamily="34" charset="0"/>
              </a:defRPr>
            </a:lvl4pPr>
            <a:lvl5pPr marL="1866473" indent="-207386">
              <a:spcBef>
                <a:spcPct val="20000"/>
              </a:spcBef>
              <a:buClr>
                <a:schemeClr val="accent1"/>
              </a:buClr>
              <a:buSzPct val="60000"/>
              <a:buFont typeface="Wingdings 2" panose="05020102010507070707" pitchFamily="18" charset="2"/>
              <a:buChar char=""/>
              <a:defRPr sz="1814">
                <a:solidFill>
                  <a:schemeClr val="tx2"/>
                </a:solidFill>
                <a:latin typeface="Franklin Gothic Book" panose="020B0503020102020204" pitchFamily="34" charset="0"/>
              </a:defRPr>
            </a:lvl5pPr>
            <a:lvl6pPr marL="2281245" indent="-207386" defTabSz="411891" eaLnBrk="0" fontAlgn="base" hangingPunct="0">
              <a:spcBef>
                <a:spcPct val="20000"/>
              </a:spcBef>
              <a:spcAft>
                <a:spcPct val="0"/>
              </a:spcAft>
              <a:buClr>
                <a:schemeClr val="accent1"/>
              </a:buClr>
              <a:buSzPct val="60000"/>
              <a:buFont typeface="Wingdings 2" panose="05020102010507070707" pitchFamily="18" charset="2"/>
              <a:buChar char=""/>
              <a:defRPr sz="1814">
                <a:solidFill>
                  <a:schemeClr val="tx2"/>
                </a:solidFill>
                <a:latin typeface="Franklin Gothic Book" panose="020B0503020102020204" pitchFamily="34" charset="0"/>
              </a:defRPr>
            </a:lvl6pPr>
            <a:lvl7pPr marL="2696017" indent="-207386" defTabSz="411891" eaLnBrk="0" fontAlgn="base" hangingPunct="0">
              <a:spcBef>
                <a:spcPct val="20000"/>
              </a:spcBef>
              <a:spcAft>
                <a:spcPct val="0"/>
              </a:spcAft>
              <a:buClr>
                <a:schemeClr val="accent1"/>
              </a:buClr>
              <a:buSzPct val="60000"/>
              <a:buFont typeface="Wingdings 2" panose="05020102010507070707" pitchFamily="18" charset="2"/>
              <a:buChar char=""/>
              <a:defRPr sz="1814">
                <a:solidFill>
                  <a:schemeClr val="tx2"/>
                </a:solidFill>
                <a:latin typeface="Franklin Gothic Book" panose="020B0503020102020204" pitchFamily="34" charset="0"/>
              </a:defRPr>
            </a:lvl7pPr>
            <a:lvl8pPr marL="3110789" indent="-207386" defTabSz="411891" eaLnBrk="0" fontAlgn="base" hangingPunct="0">
              <a:spcBef>
                <a:spcPct val="20000"/>
              </a:spcBef>
              <a:spcAft>
                <a:spcPct val="0"/>
              </a:spcAft>
              <a:buClr>
                <a:schemeClr val="accent1"/>
              </a:buClr>
              <a:buSzPct val="60000"/>
              <a:buFont typeface="Wingdings 2" panose="05020102010507070707" pitchFamily="18" charset="2"/>
              <a:buChar char=""/>
              <a:defRPr sz="1814">
                <a:solidFill>
                  <a:schemeClr val="tx2"/>
                </a:solidFill>
                <a:latin typeface="Franklin Gothic Book" panose="020B0503020102020204" pitchFamily="34" charset="0"/>
              </a:defRPr>
            </a:lvl8pPr>
            <a:lvl9pPr marL="3525561" indent="-207386" defTabSz="411891" eaLnBrk="0" fontAlgn="base" hangingPunct="0">
              <a:spcBef>
                <a:spcPct val="20000"/>
              </a:spcBef>
              <a:spcAft>
                <a:spcPct val="0"/>
              </a:spcAft>
              <a:buClr>
                <a:schemeClr val="accent1"/>
              </a:buClr>
              <a:buSzPct val="60000"/>
              <a:buFont typeface="Wingdings 2" panose="05020102010507070707" pitchFamily="18" charset="2"/>
              <a:buChar char=""/>
              <a:defRPr sz="1814">
                <a:solidFill>
                  <a:schemeClr val="tx2"/>
                </a:solidFill>
                <a:latin typeface="Franklin Gothic Book" panose="020B0503020102020204" pitchFamily="34" charset="0"/>
              </a:defRPr>
            </a:lvl9pPr>
          </a:lstStyle>
          <a:p>
            <a:pPr>
              <a:spcBef>
                <a:spcPct val="0"/>
              </a:spcBef>
              <a:buClr>
                <a:srgbClr val="000000"/>
              </a:buClr>
              <a:buSzPct val="45000"/>
              <a:buFont typeface="Wingdings" panose="05000000000000000000" pitchFamily="2" charset="2"/>
              <a:buNone/>
            </a:pPr>
            <a:fld id="{410C9790-0EB4-4805-BDDE-BC534AF44638}" type="slidenum">
              <a:rPr lang="en-US" altLang="en-US" sz="1179">
                <a:solidFill>
                  <a:srgbClr val="D38E27"/>
                </a:solidFill>
                <a:latin typeface="Arial" panose="020B0604020202020204" pitchFamily="34" charset="0"/>
              </a:rPr>
              <a:pPr>
                <a:spcBef>
                  <a:spcPct val="0"/>
                </a:spcBef>
                <a:buClr>
                  <a:srgbClr val="000000"/>
                </a:buClr>
                <a:buSzPct val="45000"/>
                <a:buFont typeface="Wingdings" panose="05000000000000000000" pitchFamily="2" charset="2"/>
                <a:buNone/>
              </a:pPr>
              <a:t>1</a:t>
            </a:fld>
            <a:endParaRPr lang="en-US" altLang="en-US" sz="1179">
              <a:solidFill>
                <a:srgbClr val="D38E27"/>
              </a:solidFill>
              <a:latin typeface="Arial" panose="020B0604020202020204" pitchFamily="34" charset="0"/>
            </a:endParaRPr>
          </a:p>
        </p:txBody>
      </p:sp>
      <p:sp>
        <p:nvSpPr>
          <p:cNvPr id="8" name="Rectangle 7">
            <a:extLst>
              <a:ext uri="{FF2B5EF4-FFF2-40B4-BE49-F238E27FC236}">
                <a16:creationId xmlns:a16="http://schemas.microsoft.com/office/drawing/2014/main" id="{DE7FC57C-0A06-4F9C-94B2-E955524EA70F}"/>
              </a:ext>
            </a:extLst>
          </p:cNvPr>
          <p:cNvSpPr/>
          <p:nvPr/>
        </p:nvSpPr>
        <p:spPr>
          <a:xfrm>
            <a:off x="1562709" y="1947398"/>
            <a:ext cx="8964826" cy="1064009"/>
          </a:xfrm>
          <a:prstGeom prst="rect">
            <a:avLst/>
          </a:prstGeom>
        </p:spPr>
        <p:txBody>
          <a:bodyPr wrap="none">
            <a:spAutoFit/>
          </a:bodyPr>
          <a:lstStyle/>
          <a:p>
            <a:pPr algn="ctr" eaLnBrk="1">
              <a:lnSpc>
                <a:spcPct val="87000"/>
              </a:lnSpc>
              <a:buClr>
                <a:srgbClr val="000000"/>
              </a:buClr>
              <a:buSzPct val="45000"/>
              <a:buFont typeface="Wingdings" charset="2"/>
              <a:buNone/>
              <a:defRPr/>
            </a:pPr>
            <a:r>
              <a:rPr lang="en-US" sz="3266"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latin typeface="Times New Roman" pitchFamily="18" charset="0"/>
                <a:ea typeface="msmincho" charset="0"/>
                <a:cs typeface="Times New Roman" pitchFamily="18" charset="0"/>
              </a:rPr>
              <a:t>AISSMS college of engineering Pune</a:t>
            </a:r>
          </a:p>
          <a:p>
            <a:pPr algn="ctr" eaLnBrk="1">
              <a:lnSpc>
                <a:spcPct val="87000"/>
              </a:lnSpc>
              <a:buClr>
                <a:srgbClr val="000000"/>
              </a:buClr>
              <a:buSzPct val="45000"/>
              <a:buFont typeface="Wingdings" charset="2"/>
              <a:buNone/>
              <a:defRPr/>
            </a:pPr>
            <a:r>
              <a:rPr lang="en-US" sz="3992" dirty="0">
                <a:solidFill>
                  <a:srgbClr val="0070C0"/>
                </a:solidFill>
                <a:latin typeface="Arial" charset="0"/>
                <a:ea typeface="msmincho" charset="0"/>
                <a:cs typeface="msmincho" charset="0"/>
              </a:rPr>
              <a:t>Department of Computer engineering</a:t>
            </a:r>
            <a:r>
              <a:rPr lang="en-US" sz="3992" b="1" cap="all" dirty="0">
                <a:ln w="9000" cmpd="sng">
                  <a:solidFill>
                    <a:schemeClr val="accent4">
                      <a:shade val="50000"/>
                      <a:satMod val="120000"/>
                    </a:schemeClr>
                  </a:solidFill>
                  <a:prstDash val="solid"/>
                </a:ln>
                <a:solidFill>
                  <a:srgbClr val="0070C0"/>
                </a:solidFill>
                <a:effectLst>
                  <a:reflection blurRad="12700" stA="28000" endPos="45000" dist="1000" dir="5400000" sy="-100000" algn="bl" rotWithShape="0"/>
                </a:effectLst>
                <a:latin typeface="Times New Roman" pitchFamily="18" charset="0"/>
                <a:ea typeface="msmincho" charset="0"/>
                <a:cs typeface="Times New Roman" pitchFamily="18" charset="0"/>
              </a:rPr>
              <a:t> </a:t>
            </a:r>
          </a:p>
        </p:txBody>
      </p:sp>
      <p:pic>
        <p:nvPicPr>
          <p:cNvPr id="15366" name="Picture 5">
            <a:extLst>
              <a:ext uri="{FF2B5EF4-FFF2-40B4-BE49-F238E27FC236}">
                <a16:creationId xmlns:a16="http://schemas.microsoft.com/office/drawing/2014/main" id="{B41879FB-F028-456F-A9E8-3B5EE89297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16699" y="214584"/>
            <a:ext cx="1564004" cy="1564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2E9FC-EC62-4556-84DC-11404C921785}"/>
              </a:ext>
            </a:extLst>
          </p:cNvPr>
          <p:cNvSpPr>
            <a:spLocks noGrp="1"/>
          </p:cNvSpPr>
          <p:nvPr>
            <p:ph type="title"/>
          </p:nvPr>
        </p:nvSpPr>
        <p:spPr>
          <a:xfrm>
            <a:off x="774893" y="-132080"/>
            <a:ext cx="8596668" cy="1930400"/>
          </a:xfrm>
        </p:spPr>
        <p:txBody>
          <a:bodyPr/>
          <a:lstStyle/>
          <a:p>
            <a:r>
              <a:rPr lang="en-IN" dirty="0"/>
              <a:t>                              Registration </a:t>
            </a:r>
            <a:br>
              <a:rPr lang="en-IN" dirty="0"/>
            </a:br>
            <a:r>
              <a:rPr lang="en-IN" dirty="0"/>
              <a:t>                                   And</a:t>
            </a:r>
            <a:br>
              <a:rPr lang="en-IN" dirty="0"/>
            </a:br>
            <a:r>
              <a:rPr lang="en-IN" dirty="0"/>
              <a:t>                                  Login</a:t>
            </a:r>
          </a:p>
        </p:txBody>
      </p:sp>
      <p:pic>
        <p:nvPicPr>
          <p:cNvPr id="6" name="Content Placeholder 5">
            <a:extLst>
              <a:ext uri="{FF2B5EF4-FFF2-40B4-BE49-F238E27FC236}">
                <a16:creationId xmlns:a16="http://schemas.microsoft.com/office/drawing/2014/main" id="{9950F46D-C7A4-400A-8E84-835FF51ABB4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33216" y="1798320"/>
            <a:ext cx="3740011" cy="4968240"/>
          </a:xfrm>
        </p:spPr>
      </p:pic>
      <p:pic>
        <p:nvPicPr>
          <p:cNvPr id="8" name="Content Placeholder 7">
            <a:extLst>
              <a:ext uri="{FF2B5EF4-FFF2-40B4-BE49-F238E27FC236}">
                <a16:creationId xmlns:a16="http://schemas.microsoft.com/office/drawing/2014/main" id="{B8D672BD-C2CA-4EBD-91F4-6B3E6506B40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79767" y="1798320"/>
            <a:ext cx="3338431" cy="4968240"/>
          </a:xfrm>
        </p:spPr>
      </p:pic>
    </p:spTree>
    <p:extLst>
      <p:ext uri="{BB962C8B-B14F-4D97-AF65-F5344CB8AC3E}">
        <p14:creationId xmlns:p14="http://schemas.microsoft.com/office/powerpoint/2010/main" val="1930180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947C-C19C-4BDF-8DB2-8FB7B74D1A25}"/>
              </a:ext>
            </a:extLst>
          </p:cNvPr>
          <p:cNvSpPr>
            <a:spLocks noGrp="1"/>
          </p:cNvSpPr>
          <p:nvPr>
            <p:ph type="title"/>
          </p:nvPr>
        </p:nvSpPr>
        <p:spPr>
          <a:xfrm>
            <a:off x="1703494" y="0"/>
            <a:ext cx="8596668" cy="1320800"/>
          </a:xfrm>
        </p:spPr>
        <p:txBody>
          <a:bodyPr/>
          <a:lstStyle/>
          <a:p>
            <a:r>
              <a:rPr lang="en-IN" dirty="0"/>
              <a:t>                           Database</a:t>
            </a:r>
          </a:p>
        </p:txBody>
      </p:sp>
      <p:pic>
        <p:nvPicPr>
          <p:cNvPr id="6" name="Content Placeholder 5">
            <a:extLst>
              <a:ext uri="{FF2B5EF4-FFF2-40B4-BE49-F238E27FC236}">
                <a16:creationId xmlns:a16="http://schemas.microsoft.com/office/drawing/2014/main" id="{A39EDF71-194F-4EAF-A1DE-9FD2C581D3E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19760" y="944880"/>
            <a:ext cx="5585268" cy="5689600"/>
          </a:xfrm>
        </p:spPr>
      </p:pic>
      <p:pic>
        <p:nvPicPr>
          <p:cNvPr id="8" name="Content Placeholder 7">
            <a:extLst>
              <a:ext uri="{FF2B5EF4-FFF2-40B4-BE49-F238E27FC236}">
                <a16:creationId xmlns:a16="http://schemas.microsoft.com/office/drawing/2014/main" id="{C9000C56-22DC-4937-8378-034A330DEA6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32882" y="944880"/>
            <a:ext cx="5435600" cy="5689600"/>
          </a:xfrm>
        </p:spPr>
      </p:pic>
    </p:spTree>
    <p:extLst>
      <p:ext uri="{BB962C8B-B14F-4D97-AF65-F5344CB8AC3E}">
        <p14:creationId xmlns:p14="http://schemas.microsoft.com/office/powerpoint/2010/main" val="2134217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62B3-40AC-4C95-83E2-F121E5B90D7C}"/>
              </a:ext>
            </a:extLst>
          </p:cNvPr>
          <p:cNvSpPr>
            <a:spLocks noGrp="1"/>
          </p:cNvSpPr>
          <p:nvPr>
            <p:ph type="title"/>
          </p:nvPr>
        </p:nvSpPr>
        <p:spPr>
          <a:xfrm>
            <a:off x="677334" y="0"/>
            <a:ext cx="8596668" cy="650240"/>
          </a:xfrm>
        </p:spPr>
        <p:txBody>
          <a:bodyPr>
            <a:normAutofit fontScale="90000"/>
          </a:bodyPr>
          <a:lstStyle/>
          <a:p>
            <a:r>
              <a:rPr lang="en-IN" dirty="0"/>
              <a:t>                                        Welcome</a:t>
            </a:r>
            <a:br>
              <a:rPr lang="en-IN" dirty="0"/>
            </a:br>
            <a:r>
              <a:rPr lang="en-IN" dirty="0"/>
              <a:t>                                        </a:t>
            </a:r>
          </a:p>
        </p:txBody>
      </p:sp>
      <p:pic>
        <p:nvPicPr>
          <p:cNvPr id="5" name="Content Placeholder 4">
            <a:extLst>
              <a:ext uri="{FF2B5EF4-FFF2-40B4-BE49-F238E27FC236}">
                <a16:creationId xmlns:a16="http://schemas.microsoft.com/office/drawing/2014/main" id="{93B6DEC9-87FF-4454-B5F6-64CC718680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9280" y="965200"/>
            <a:ext cx="4521200" cy="5720080"/>
          </a:xfrm>
        </p:spPr>
      </p:pic>
    </p:spTree>
    <p:extLst>
      <p:ext uri="{BB962C8B-B14F-4D97-AF65-F5344CB8AC3E}">
        <p14:creationId xmlns:p14="http://schemas.microsoft.com/office/powerpoint/2010/main" val="3861639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14B73-3D49-4E36-A77F-EDBB8BAAE37C}"/>
              </a:ext>
            </a:extLst>
          </p:cNvPr>
          <p:cNvSpPr>
            <a:spLocks noGrp="1"/>
          </p:cNvSpPr>
          <p:nvPr>
            <p:ph type="title"/>
          </p:nvPr>
        </p:nvSpPr>
        <p:spPr>
          <a:xfrm>
            <a:off x="677334" y="71120"/>
            <a:ext cx="8596668" cy="934720"/>
          </a:xfrm>
        </p:spPr>
        <p:txBody>
          <a:bodyPr/>
          <a:lstStyle/>
          <a:p>
            <a:r>
              <a:rPr lang="en-IN" dirty="0"/>
              <a:t>                                Menu List</a:t>
            </a:r>
          </a:p>
        </p:txBody>
      </p:sp>
      <p:pic>
        <p:nvPicPr>
          <p:cNvPr id="6" name="Content Placeholder 5">
            <a:extLst>
              <a:ext uri="{FF2B5EF4-FFF2-40B4-BE49-F238E27FC236}">
                <a16:creationId xmlns:a16="http://schemas.microsoft.com/office/drawing/2014/main" id="{CD445848-B7AC-489C-AFFA-E04349D72C5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76960" y="853440"/>
            <a:ext cx="4653280" cy="5933440"/>
          </a:xfrm>
        </p:spPr>
      </p:pic>
      <p:pic>
        <p:nvPicPr>
          <p:cNvPr id="8" name="Content Placeholder 7">
            <a:extLst>
              <a:ext uri="{FF2B5EF4-FFF2-40B4-BE49-F238E27FC236}">
                <a16:creationId xmlns:a16="http://schemas.microsoft.com/office/drawing/2014/main" id="{A2A0DE9F-C1CA-49B4-960F-5EFD84890C9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39280" y="853440"/>
            <a:ext cx="4297680" cy="5933441"/>
          </a:xfrm>
        </p:spPr>
      </p:pic>
    </p:spTree>
    <p:extLst>
      <p:ext uri="{BB962C8B-B14F-4D97-AF65-F5344CB8AC3E}">
        <p14:creationId xmlns:p14="http://schemas.microsoft.com/office/powerpoint/2010/main" val="1744597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573F-BD49-4A90-8A51-A3E518B10891}"/>
              </a:ext>
            </a:extLst>
          </p:cNvPr>
          <p:cNvSpPr>
            <a:spLocks noGrp="1"/>
          </p:cNvSpPr>
          <p:nvPr>
            <p:ph type="title"/>
          </p:nvPr>
        </p:nvSpPr>
        <p:spPr>
          <a:xfrm>
            <a:off x="1693334" y="-81280"/>
            <a:ext cx="8596668" cy="1320800"/>
          </a:xfrm>
        </p:spPr>
        <p:txBody>
          <a:bodyPr/>
          <a:lstStyle/>
          <a:p>
            <a:r>
              <a:rPr lang="en-IN" dirty="0"/>
              <a:t>                 Get Direction : Map</a:t>
            </a:r>
          </a:p>
        </p:txBody>
      </p:sp>
      <p:pic>
        <p:nvPicPr>
          <p:cNvPr id="6" name="Content Placeholder 5">
            <a:extLst>
              <a:ext uri="{FF2B5EF4-FFF2-40B4-BE49-F238E27FC236}">
                <a16:creationId xmlns:a16="http://schemas.microsoft.com/office/drawing/2014/main" id="{B88F06AE-EA4E-4CE7-BD75-3010A9C2829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73282" y="878840"/>
            <a:ext cx="4826000" cy="5836920"/>
          </a:xfrm>
        </p:spPr>
      </p:pic>
      <p:pic>
        <p:nvPicPr>
          <p:cNvPr id="8" name="Content Placeholder 7">
            <a:extLst>
              <a:ext uri="{FF2B5EF4-FFF2-40B4-BE49-F238E27FC236}">
                <a16:creationId xmlns:a16="http://schemas.microsoft.com/office/drawing/2014/main" id="{2DD838A2-76B0-4CA9-8407-A8FD42BBA0B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68162" y="878840"/>
            <a:ext cx="4594396" cy="5836920"/>
          </a:xfrm>
        </p:spPr>
      </p:pic>
    </p:spTree>
    <p:extLst>
      <p:ext uri="{BB962C8B-B14F-4D97-AF65-F5344CB8AC3E}">
        <p14:creationId xmlns:p14="http://schemas.microsoft.com/office/powerpoint/2010/main" val="2390959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917F-B34C-4839-B641-6CAB44924566}"/>
              </a:ext>
            </a:extLst>
          </p:cNvPr>
          <p:cNvSpPr>
            <a:spLocks noGrp="1"/>
          </p:cNvSpPr>
          <p:nvPr>
            <p:ph type="title"/>
          </p:nvPr>
        </p:nvSpPr>
        <p:spPr>
          <a:xfrm>
            <a:off x="677334" y="121920"/>
            <a:ext cx="8596668" cy="1422400"/>
          </a:xfrm>
        </p:spPr>
        <p:txBody>
          <a:bodyPr>
            <a:normAutofit fontScale="90000"/>
          </a:bodyPr>
          <a:lstStyle/>
          <a:p>
            <a:r>
              <a:rPr lang="en-IN" sz="3100" dirty="0"/>
              <a:t>                                           Table Details</a:t>
            </a:r>
            <a:br>
              <a:rPr lang="en-IN" sz="3100" dirty="0"/>
            </a:br>
            <a:r>
              <a:rPr lang="en-IN" sz="3100" dirty="0"/>
              <a:t>								              And </a:t>
            </a:r>
            <a:br>
              <a:rPr lang="en-IN" sz="3100" dirty="0"/>
            </a:br>
            <a:r>
              <a:rPr lang="en-IN" sz="3100" dirty="0"/>
              <a:t>							               Booking </a:t>
            </a:r>
            <a:br>
              <a:rPr lang="en-IN" sz="3100" dirty="0"/>
            </a:br>
            <a:r>
              <a:rPr lang="en-IN" dirty="0"/>
              <a:t>                       </a:t>
            </a:r>
          </a:p>
        </p:txBody>
      </p:sp>
      <p:pic>
        <p:nvPicPr>
          <p:cNvPr id="6" name="Content Placeholder 5">
            <a:extLst>
              <a:ext uri="{FF2B5EF4-FFF2-40B4-BE49-F238E27FC236}">
                <a16:creationId xmlns:a16="http://schemas.microsoft.com/office/drawing/2014/main" id="{FD562DA2-66A9-4C9D-8C2B-510D55E0FE1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31145" y="1666239"/>
            <a:ext cx="3910071" cy="5096325"/>
          </a:xfrm>
        </p:spPr>
      </p:pic>
      <p:pic>
        <p:nvPicPr>
          <p:cNvPr id="11" name="Content Placeholder 10">
            <a:extLst>
              <a:ext uri="{FF2B5EF4-FFF2-40B4-BE49-F238E27FC236}">
                <a16:creationId xmlns:a16="http://schemas.microsoft.com/office/drawing/2014/main" id="{E979DA9E-C233-4FF5-B807-4A2E88B5EC1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82177" y="1666238"/>
            <a:ext cx="3778678" cy="5096325"/>
          </a:xfrm>
        </p:spPr>
      </p:pic>
    </p:spTree>
    <p:extLst>
      <p:ext uri="{BB962C8B-B14F-4D97-AF65-F5344CB8AC3E}">
        <p14:creationId xmlns:p14="http://schemas.microsoft.com/office/powerpoint/2010/main" val="2836581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29825-CADE-4917-A265-5CE081701FB9}"/>
              </a:ext>
            </a:extLst>
          </p:cNvPr>
          <p:cNvSpPr>
            <a:spLocks noGrp="1"/>
          </p:cNvSpPr>
          <p:nvPr>
            <p:ph type="title"/>
          </p:nvPr>
        </p:nvSpPr>
        <p:spPr>
          <a:xfrm>
            <a:off x="677334" y="132080"/>
            <a:ext cx="8596668" cy="1137920"/>
          </a:xfrm>
        </p:spPr>
        <p:txBody>
          <a:bodyPr/>
          <a:lstStyle/>
          <a:p>
            <a:r>
              <a:rPr lang="en-IN" dirty="0"/>
              <a:t>                            Advance Booking </a:t>
            </a:r>
          </a:p>
        </p:txBody>
      </p:sp>
      <p:pic>
        <p:nvPicPr>
          <p:cNvPr id="20" name="Content Placeholder 19">
            <a:extLst>
              <a:ext uri="{FF2B5EF4-FFF2-40B4-BE49-F238E27FC236}">
                <a16:creationId xmlns:a16="http://schemas.microsoft.com/office/drawing/2014/main" id="{822E6F4F-EBD0-49AD-A17A-A03244B9D5F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70601" y="899160"/>
            <a:ext cx="5006802" cy="5755640"/>
          </a:xfrm>
        </p:spPr>
      </p:pic>
      <p:pic>
        <p:nvPicPr>
          <p:cNvPr id="18" name="Content Placeholder 17">
            <a:extLst>
              <a:ext uri="{FF2B5EF4-FFF2-40B4-BE49-F238E27FC236}">
                <a16:creationId xmlns:a16="http://schemas.microsoft.com/office/drawing/2014/main" id="{C24BA90A-DB47-476D-A0FA-5E4D74BDDD40}"/>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60074" y="899160"/>
            <a:ext cx="5169362" cy="5755640"/>
          </a:xfrm>
        </p:spPr>
      </p:pic>
    </p:spTree>
    <p:extLst>
      <p:ext uri="{BB962C8B-B14F-4D97-AF65-F5344CB8AC3E}">
        <p14:creationId xmlns:p14="http://schemas.microsoft.com/office/powerpoint/2010/main" val="1656869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A0CB8-3B14-4F0B-85CE-3F3CAA1F8E95}"/>
              </a:ext>
            </a:extLst>
          </p:cNvPr>
          <p:cNvSpPr>
            <a:spLocks noGrp="1"/>
          </p:cNvSpPr>
          <p:nvPr>
            <p:ph type="title"/>
          </p:nvPr>
        </p:nvSpPr>
        <p:spPr>
          <a:xfrm>
            <a:off x="677334" y="0"/>
            <a:ext cx="8596668" cy="1361440"/>
          </a:xfrm>
        </p:spPr>
        <p:txBody>
          <a:bodyPr>
            <a:normAutofit fontScale="90000"/>
          </a:bodyPr>
          <a:lstStyle/>
          <a:p>
            <a:r>
              <a:rPr lang="en-IN" dirty="0"/>
              <a:t>                                     Table Details</a:t>
            </a:r>
            <a:br>
              <a:rPr lang="en-IN" dirty="0"/>
            </a:br>
            <a:r>
              <a:rPr lang="en-IN" dirty="0"/>
              <a:t>									          And</a:t>
            </a:r>
            <a:br>
              <a:rPr lang="en-IN" dirty="0"/>
            </a:br>
            <a:r>
              <a:rPr lang="en-IN" dirty="0"/>
              <a:t>								       Confirmation </a:t>
            </a:r>
            <a:br>
              <a:rPr lang="en-IN" dirty="0"/>
            </a:br>
            <a:endParaRPr lang="en-IN" dirty="0"/>
          </a:p>
        </p:txBody>
      </p:sp>
      <p:pic>
        <p:nvPicPr>
          <p:cNvPr id="14" name="Content Placeholder 13">
            <a:extLst>
              <a:ext uri="{FF2B5EF4-FFF2-40B4-BE49-F238E27FC236}">
                <a16:creationId xmlns:a16="http://schemas.microsoft.com/office/drawing/2014/main" id="{E6DEA443-1B36-4176-9F00-4D3B01F3C4E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56067" y="1624614"/>
            <a:ext cx="3519601" cy="5140170"/>
          </a:xfrm>
        </p:spPr>
      </p:pic>
      <p:pic>
        <p:nvPicPr>
          <p:cNvPr id="17" name="Content Placeholder 16">
            <a:extLst>
              <a:ext uri="{FF2B5EF4-FFF2-40B4-BE49-F238E27FC236}">
                <a16:creationId xmlns:a16="http://schemas.microsoft.com/office/drawing/2014/main" id="{E19499B0-C6D2-485C-84B3-5335BB761A0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055426" y="1624614"/>
            <a:ext cx="3277316" cy="5140170"/>
          </a:xfrm>
        </p:spPr>
      </p:pic>
    </p:spTree>
    <p:extLst>
      <p:ext uri="{BB962C8B-B14F-4D97-AF65-F5344CB8AC3E}">
        <p14:creationId xmlns:p14="http://schemas.microsoft.com/office/powerpoint/2010/main" val="1640129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E47CD-5A0B-4176-9D8F-AEC80D4DABB7}"/>
              </a:ext>
            </a:extLst>
          </p:cNvPr>
          <p:cNvSpPr>
            <a:spLocks noGrp="1"/>
          </p:cNvSpPr>
          <p:nvPr>
            <p:ph type="title"/>
          </p:nvPr>
        </p:nvSpPr>
        <p:spPr>
          <a:xfrm>
            <a:off x="1419014" y="0"/>
            <a:ext cx="8596668" cy="1320800"/>
          </a:xfrm>
        </p:spPr>
        <p:txBody>
          <a:bodyPr/>
          <a:lstStyle/>
          <a:p>
            <a:r>
              <a:rPr lang="en-IN" dirty="0"/>
              <a:t>                          Confirm Order</a:t>
            </a:r>
          </a:p>
        </p:txBody>
      </p:sp>
      <p:pic>
        <p:nvPicPr>
          <p:cNvPr id="6" name="Content Placeholder 5">
            <a:extLst>
              <a:ext uri="{FF2B5EF4-FFF2-40B4-BE49-F238E27FC236}">
                <a16:creationId xmlns:a16="http://schemas.microsoft.com/office/drawing/2014/main" id="{D7D401B9-1EF1-4EC6-A2FC-F8BEA544CB8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02548" y="851486"/>
            <a:ext cx="4114800" cy="5722035"/>
          </a:xfrm>
        </p:spPr>
      </p:pic>
      <p:pic>
        <p:nvPicPr>
          <p:cNvPr id="8" name="Content Placeholder 7">
            <a:extLst>
              <a:ext uri="{FF2B5EF4-FFF2-40B4-BE49-F238E27FC236}">
                <a16:creationId xmlns:a16="http://schemas.microsoft.com/office/drawing/2014/main" id="{942C8A6E-F6B3-4332-BCA7-532A4175556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62800" y="851485"/>
            <a:ext cx="4114800" cy="5722036"/>
          </a:xfrm>
        </p:spPr>
      </p:pic>
    </p:spTree>
    <p:extLst>
      <p:ext uri="{BB962C8B-B14F-4D97-AF65-F5344CB8AC3E}">
        <p14:creationId xmlns:p14="http://schemas.microsoft.com/office/powerpoint/2010/main" val="1471506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CFA84-00CB-49CD-891D-F7EAA675DB0C}"/>
              </a:ext>
            </a:extLst>
          </p:cNvPr>
          <p:cNvSpPr>
            <a:spLocks noGrp="1"/>
          </p:cNvSpPr>
          <p:nvPr>
            <p:ph type="title"/>
          </p:nvPr>
        </p:nvSpPr>
        <p:spPr/>
        <p:txBody>
          <a:bodyPr/>
          <a:lstStyle/>
          <a:p>
            <a:r>
              <a:rPr lang="en-IN" dirty="0"/>
              <a:t>                            Order Details</a:t>
            </a:r>
          </a:p>
        </p:txBody>
      </p:sp>
      <p:pic>
        <p:nvPicPr>
          <p:cNvPr id="6" name="Content Placeholder 5">
            <a:extLst>
              <a:ext uri="{FF2B5EF4-FFF2-40B4-BE49-F238E27FC236}">
                <a16:creationId xmlns:a16="http://schemas.microsoft.com/office/drawing/2014/main" id="{08B0A125-FFBA-4C42-A21C-0AA2C251EDF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7334" y="1442719"/>
            <a:ext cx="4844526" cy="5212080"/>
          </a:xfrm>
        </p:spPr>
      </p:pic>
      <p:pic>
        <p:nvPicPr>
          <p:cNvPr id="10" name="Content Placeholder 9">
            <a:extLst>
              <a:ext uri="{FF2B5EF4-FFF2-40B4-BE49-F238E27FC236}">
                <a16:creationId xmlns:a16="http://schemas.microsoft.com/office/drawing/2014/main" id="{72331FDB-4A6C-4DAC-8510-76C7CBD6871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07996" y="1442719"/>
            <a:ext cx="4764297" cy="5212079"/>
          </a:xfrm>
        </p:spPr>
      </p:pic>
    </p:spTree>
    <p:extLst>
      <p:ext uri="{BB962C8B-B14F-4D97-AF65-F5344CB8AC3E}">
        <p14:creationId xmlns:p14="http://schemas.microsoft.com/office/powerpoint/2010/main" val="197460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FCDF75-9220-4F4C-B0C1-E43764B24B75}"/>
              </a:ext>
            </a:extLst>
          </p:cNvPr>
          <p:cNvSpPr/>
          <p:nvPr/>
        </p:nvSpPr>
        <p:spPr>
          <a:xfrm>
            <a:off x="503583" y="147848"/>
            <a:ext cx="11251095" cy="10108152"/>
          </a:xfrm>
          <a:prstGeom prst="rect">
            <a:avLst/>
          </a:prstGeom>
        </p:spPr>
        <p:txBody>
          <a:bodyPr wrap="square">
            <a:spAutoFit/>
          </a:bodyPr>
          <a:lstStyle/>
          <a:p>
            <a:pPr>
              <a:lnSpc>
                <a:spcPct val="107000"/>
              </a:lnSpc>
              <a:spcBef>
                <a:spcPts val="300"/>
              </a:spcBef>
              <a:spcAft>
                <a:spcPts val="800"/>
              </a:spcAft>
            </a:pPr>
            <a:r>
              <a:rPr lang="en-US" b="1" dirty="0">
                <a:solidFill>
                  <a:srgbClr val="323E4F"/>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4000" b="1" dirty="0">
                <a:solidFill>
                  <a:srgbClr val="323E4F"/>
                </a:solidFill>
                <a:effectLst>
                  <a:outerShdw blurRad="38100" dist="38100" dir="2700000" algn="tl">
                    <a:srgbClr val="000000">
                      <a:alpha val="43137"/>
                    </a:srgbClr>
                  </a:outerShdw>
                </a:effectLst>
                <a:latin typeface="Calibri Light" panose="020F0302020204030204" pitchFamily="34" charset="0"/>
                <a:ea typeface="Times New Roman" panose="02020603050405020304" pitchFamily="18" charset="0"/>
                <a:cs typeface="Times New Roman" panose="02020603050405020304" pitchFamily="18" charset="0"/>
              </a:rPr>
              <a:t>Content</a:t>
            </a:r>
          </a:p>
          <a:p>
            <a:pPr>
              <a:lnSpc>
                <a:spcPct val="107000"/>
              </a:lnSpc>
              <a:spcBef>
                <a:spcPts val="300"/>
              </a:spcBef>
              <a:spcAft>
                <a:spcPts val="800"/>
              </a:spcAft>
            </a:pPr>
            <a:endParaRPr lang="en-US" b="1" dirty="0">
              <a:solidFill>
                <a:srgbClr val="323E4F"/>
              </a:solidFill>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nSpc>
                <a:spcPct val="107000"/>
              </a:lnSpc>
              <a:spcBef>
                <a:spcPts val="300"/>
              </a:spcBef>
              <a:spcAft>
                <a:spcPts val="800"/>
              </a:spcAft>
              <a:buFont typeface="Wingdings" panose="05000000000000000000" pitchFamily="2" charset="2"/>
              <a:buChar char="v"/>
            </a:pPr>
            <a:r>
              <a:rPr lang="en-US" b="1" dirty="0">
                <a:solidFill>
                  <a:srgbClr val="323E4F"/>
                </a:solidFill>
                <a:effectLst/>
                <a:latin typeface="Calibri Light" panose="020F0302020204030204" pitchFamily="34" charset="0"/>
                <a:ea typeface="Times New Roman" panose="02020603050405020304" pitchFamily="18" charset="0"/>
                <a:cs typeface="Times New Roman" panose="02020603050405020304" pitchFamily="18" charset="0"/>
              </a:rPr>
              <a:t>Introduction</a:t>
            </a:r>
            <a:endParaRPr lang="en-IN" dirty="0">
              <a:solidFill>
                <a:srgbClr val="323E4F"/>
              </a:solidFill>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07000"/>
              </a:lnSpc>
              <a:spcBef>
                <a:spcPts val="300"/>
              </a:spcBef>
              <a:spcAft>
                <a:spcPts val="800"/>
              </a:spcAft>
              <a:buFont typeface="Wingdings" panose="05000000000000000000" pitchFamily="2" charset="2"/>
              <a:buChar char="v"/>
            </a:pPr>
            <a:r>
              <a:rPr lang="en-US" b="1" dirty="0">
                <a:solidFill>
                  <a:srgbClr val="323E4F"/>
                </a:solidFill>
                <a:effectLst/>
                <a:latin typeface="Calibri Light" panose="020F0302020204030204" pitchFamily="34" charset="0"/>
                <a:ea typeface="Times New Roman" panose="02020603050405020304" pitchFamily="18" charset="0"/>
                <a:cs typeface="Times New Roman" panose="02020603050405020304" pitchFamily="18" charset="0"/>
              </a:rPr>
              <a:t>Proposed System</a:t>
            </a:r>
            <a:endParaRPr lang="en-IN"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30000"/>
              </a:lnSpc>
              <a:spcBef>
                <a:spcPts val="300"/>
              </a:spcBef>
              <a:spcAft>
                <a:spcPts val="0"/>
              </a:spcAft>
              <a:buFont typeface="Wingdings" panose="05000000000000000000" pitchFamily="2" charset="2"/>
              <a:buChar char="v"/>
              <a:tabLst>
                <a:tab pos="401955" algn="l"/>
                <a:tab pos="1190625" algn="l"/>
                <a:tab pos="2971800" algn="ctr"/>
              </a:tabLst>
            </a:pPr>
            <a:r>
              <a:rPr lang="en-US" b="1" dirty="0">
                <a:solidFill>
                  <a:srgbClr val="323E4F"/>
                </a:solidFill>
                <a:effectLst/>
                <a:latin typeface="Calibri Light" panose="020F0302020204030204" pitchFamily="34" charset="0"/>
                <a:ea typeface="Times New Roman" panose="02020603050405020304" pitchFamily="18" charset="0"/>
                <a:cs typeface="Times New Roman" panose="02020603050405020304" pitchFamily="18" charset="0"/>
              </a:rPr>
              <a:t>System Requirement specification</a:t>
            </a:r>
            <a:endParaRPr lang="en-IN" dirty="0">
              <a:solidFill>
                <a:srgbClr val="323E4F"/>
              </a:solidFill>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30000"/>
              </a:lnSpc>
              <a:spcBef>
                <a:spcPts val="300"/>
              </a:spcBef>
              <a:spcAft>
                <a:spcPts val="0"/>
              </a:spcAft>
              <a:buFont typeface="Wingdings" panose="05000000000000000000" pitchFamily="2" charset="2"/>
              <a:buChar char="v"/>
              <a:tabLst>
                <a:tab pos="401955" algn="l"/>
                <a:tab pos="1190625" algn="l"/>
                <a:tab pos="2971800" algn="ctr"/>
              </a:tabLst>
            </a:pPr>
            <a:r>
              <a:rPr lang="en-US" b="1" dirty="0">
                <a:solidFill>
                  <a:srgbClr val="323E4F"/>
                </a:solidFill>
                <a:latin typeface="Calibri Light" panose="020F0302020204030204" pitchFamily="34" charset="0"/>
                <a:ea typeface="Times New Roman" panose="02020603050405020304" pitchFamily="18" charset="0"/>
                <a:cs typeface="Times New Roman" panose="02020603050405020304" pitchFamily="18" charset="0"/>
              </a:rPr>
              <a:t>Required diagram</a:t>
            </a:r>
            <a:endParaRPr lang="en-IN" dirty="0">
              <a:solidFill>
                <a:srgbClr val="323E4F"/>
              </a:solidFill>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30000"/>
              </a:lnSpc>
              <a:spcBef>
                <a:spcPts val="300"/>
              </a:spcBef>
              <a:spcAft>
                <a:spcPts val="0"/>
              </a:spcAft>
              <a:buFont typeface="Wingdings" panose="05000000000000000000" pitchFamily="2" charset="2"/>
              <a:buChar char="v"/>
              <a:tabLst>
                <a:tab pos="401955" algn="l"/>
                <a:tab pos="1190625" algn="l"/>
                <a:tab pos="2971800" algn="ctr"/>
              </a:tabLst>
            </a:pPr>
            <a:r>
              <a:rPr lang="en-US" b="1" dirty="0">
                <a:solidFill>
                  <a:srgbClr val="323E4F"/>
                </a:solidFill>
                <a:latin typeface="Calibri Light" panose="020F0302020204030204" pitchFamily="34" charset="0"/>
                <a:ea typeface="Times New Roman" panose="02020603050405020304" pitchFamily="18" charset="0"/>
                <a:cs typeface="Times New Roman" panose="02020603050405020304" pitchFamily="18" charset="0"/>
              </a:rPr>
              <a:t>Snapshots</a:t>
            </a:r>
            <a:endParaRPr lang="en-IN" dirty="0">
              <a:solidFill>
                <a:srgbClr val="323E4F"/>
              </a:solidFill>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30000"/>
              </a:lnSpc>
              <a:spcBef>
                <a:spcPts val="300"/>
              </a:spcBef>
              <a:spcAft>
                <a:spcPts val="0"/>
              </a:spcAft>
              <a:buFont typeface="Wingdings" panose="05000000000000000000" pitchFamily="2" charset="2"/>
              <a:buChar char="v"/>
              <a:tabLst>
                <a:tab pos="401955" algn="l"/>
                <a:tab pos="1190625" algn="l"/>
                <a:tab pos="2971800" algn="ctr"/>
              </a:tabLst>
            </a:pPr>
            <a:r>
              <a:rPr lang="en-US" b="1" dirty="0">
                <a:solidFill>
                  <a:srgbClr val="323E4F"/>
                </a:solidFill>
                <a:latin typeface="Calibri Light" panose="020F0302020204030204" pitchFamily="34" charset="0"/>
                <a:ea typeface="Times New Roman" panose="02020603050405020304" pitchFamily="18" charset="0"/>
                <a:cs typeface="Times New Roman" panose="02020603050405020304" pitchFamily="18" charset="0"/>
              </a:rPr>
              <a:t>Conclusion</a:t>
            </a:r>
            <a:endParaRPr lang="en-IN" dirty="0">
              <a:solidFill>
                <a:srgbClr val="323E4F"/>
              </a:solidFill>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30000"/>
              </a:lnSpc>
              <a:spcBef>
                <a:spcPts val="300"/>
              </a:spcBef>
              <a:spcAft>
                <a:spcPts val="0"/>
              </a:spcAft>
              <a:buFont typeface="Wingdings" panose="05000000000000000000" pitchFamily="2" charset="2"/>
              <a:buChar char="v"/>
              <a:tabLst>
                <a:tab pos="401955" algn="l"/>
                <a:tab pos="1190625" algn="l"/>
                <a:tab pos="2971800" algn="ctr"/>
              </a:tabLst>
            </a:pPr>
            <a:r>
              <a:rPr lang="en-US" b="1" dirty="0">
                <a:solidFill>
                  <a:srgbClr val="323E4F"/>
                </a:solidFill>
                <a:latin typeface="Calibri Light" panose="020F0302020204030204" pitchFamily="34" charset="0"/>
                <a:ea typeface="Times New Roman" panose="02020603050405020304" pitchFamily="18" charset="0"/>
                <a:cs typeface="Times New Roman" panose="02020603050405020304" pitchFamily="18" charset="0"/>
              </a:rPr>
              <a:t>References</a:t>
            </a:r>
            <a:endParaRPr lang="en-IN" dirty="0">
              <a:solidFill>
                <a:srgbClr val="323E4F"/>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30000"/>
              </a:lnSpc>
              <a:spcBef>
                <a:spcPts val="300"/>
              </a:spcBef>
              <a:spcAft>
                <a:spcPts val="0"/>
              </a:spcAft>
              <a:tabLst>
                <a:tab pos="401955" algn="l"/>
                <a:tab pos="1190625" algn="l"/>
                <a:tab pos="2971800" algn="ctr"/>
              </a:tabLst>
            </a:pPr>
            <a:r>
              <a:rPr lang="en-US" b="1" dirty="0">
                <a:solidFill>
                  <a:srgbClr val="323E4F"/>
                </a:solidFill>
                <a:latin typeface="Roman"/>
                <a:ea typeface="Times New Roman" panose="02020603050405020304" pitchFamily="18" charset="0"/>
                <a:cs typeface="Times New Roman" panose="02020603050405020304" pitchFamily="18" charset="0"/>
              </a:rPr>
              <a:t> </a:t>
            </a:r>
            <a:endParaRPr lang="en-US" b="1" dirty="0">
              <a:solidFill>
                <a:srgbClr val="323E4F"/>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30000"/>
              </a:lnSpc>
              <a:spcBef>
                <a:spcPts val="300"/>
              </a:spcBef>
              <a:spcAft>
                <a:spcPts val="0"/>
              </a:spcAft>
              <a:tabLst>
                <a:tab pos="401955" algn="l"/>
                <a:tab pos="1190625" algn="l"/>
                <a:tab pos="2971800" algn="ctr"/>
              </a:tabLst>
            </a:pPr>
            <a:endParaRPr lang="en-US" b="1" dirty="0">
              <a:solidFill>
                <a:srgbClr val="323E4F"/>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30000"/>
              </a:lnSpc>
              <a:spcBef>
                <a:spcPts val="300"/>
              </a:spcBef>
              <a:spcAft>
                <a:spcPts val="0"/>
              </a:spcAft>
              <a:tabLst>
                <a:tab pos="401955" algn="l"/>
                <a:tab pos="1190625" algn="l"/>
                <a:tab pos="2971800" algn="ctr"/>
              </a:tabLst>
            </a:pPr>
            <a:endParaRPr lang="en-US" b="1" dirty="0">
              <a:solidFill>
                <a:srgbClr val="323E4F"/>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30000"/>
              </a:lnSpc>
              <a:spcBef>
                <a:spcPts val="300"/>
              </a:spcBef>
              <a:spcAft>
                <a:spcPts val="0"/>
              </a:spcAft>
              <a:tabLst>
                <a:tab pos="401955" algn="l"/>
                <a:tab pos="1190625" algn="l"/>
                <a:tab pos="2971800" algn="ctr"/>
              </a:tabLst>
            </a:pPr>
            <a:endParaRPr lang="en-US" b="1" dirty="0">
              <a:solidFill>
                <a:srgbClr val="323E4F"/>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30000"/>
              </a:lnSpc>
              <a:spcBef>
                <a:spcPts val="300"/>
              </a:spcBef>
              <a:spcAft>
                <a:spcPts val="0"/>
              </a:spcAft>
              <a:tabLst>
                <a:tab pos="401955" algn="l"/>
                <a:tab pos="1190625" algn="l"/>
                <a:tab pos="2971800" algn="ctr"/>
              </a:tabLst>
            </a:pPr>
            <a:endParaRPr lang="en-US" b="1" dirty="0">
              <a:solidFill>
                <a:srgbClr val="323E4F"/>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30000"/>
              </a:lnSpc>
              <a:spcBef>
                <a:spcPts val="300"/>
              </a:spcBef>
              <a:spcAft>
                <a:spcPts val="0"/>
              </a:spcAft>
              <a:tabLst>
                <a:tab pos="401955" algn="l"/>
                <a:tab pos="1190625" algn="l"/>
                <a:tab pos="2971800" algn="ctr"/>
              </a:tabLst>
            </a:pPr>
            <a:endParaRPr lang="en-US" b="1" dirty="0">
              <a:solidFill>
                <a:srgbClr val="323E4F"/>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30000"/>
              </a:lnSpc>
              <a:spcBef>
                <a:spcPts val="300"/>
              </a:spcBef>
              <a:spcAft>
                <a:spcPts val="0"/>
              </a:spcAft>
              <a:tabLst>
                <a:tab pos="401955" algn="l"/>
                <a:tab pos="1190625" algn="l"/>
                <a:tab pos="2971800" algn="ctr"/>
              </a:tabLst>
            </a:pPr>
            <a:endParaRPr lang="en-US" b="1" dirty="0">
              <a:solidFill>
                <a:srgbClr val="323E4F"/>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30000"/>
              </a:lnSpc>
              <a:spcBef>
                <a:spcPts val="300"/>
              </a:spcBef>
              <a:spcAft>
                <a:spcPts val="0"/>
              </a:spcAft>
              <a:tabLst>
                <a:tab pos="401955" algn="l"/>
                <a:tab pos="1190625" algn="l"/>
                <a:tab pos="2971800" algn="ctr"/>
              </a:tabLst>
            </a:pPr>
            <a:endParaRPr lang="en-US" b="1" dirty="0">
              <a:solidFill>
                <a:srgbClr val="323E4F"/>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30000"/>
              </a:lnSpc>
              <a:spcBef>
                <a:spcPts val="300"/>
              </a:spcBef>
              <a:spcAft>
                <a:spcPts val="0"/>
              </a:spcAft>
              <a:tabLst>
                <a:tab pos="401955" algn="l"/>
                <a:tab pos="1190625" algn="l"/>
                <a:tab pos="2971800" algn="ctr"/>
              </a:tabLst>
            </a:pPr>
            <a:endParaRPr lang="en-US" b="1" dirty="0">
              <a:solidFill>
                <a:srgbClr val="323E4F"/>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30000"/>
              </a:lnSpc>
              <a:spcBef>
                <a:spcPts val="300"/>
              </a:spcBef>
              <a:spcAft>
                <a:spcPts val="0"/>
              </a:spcAft>
              <a:tabLst>
                <a:tab pos="401955" algn="l"/>
                <a:tab pos="1190625" algn="l"/>
                <a:tab pos="2971800" algn="ctr"/>
              </a:tabLst>
            </a:pPr>
            <a:endParaRPr lang="en-US" b="1" dirty="0">
              <a:solidFill>
                <a:srgbClr val="323E4F"/>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30000"/>
              </a:lnSpc>
              <a:spcBef>
                <a:spcPts val="300"/>
              </a:spcBef>
              <a:spcAft>
                <a:spcPts val="0"/>
              </a:spcAft>
              <a:tabLst>
                <a:tab pos="401955" algn="l"/>
                <a:tab pos="1190625" algn="l"/>
                <a:tab pos="2971800" algn="ctr"/>
              </a:tabLst>
            </a:pPr>
            <a:endParaRPr lang="en-US" b="1" dirty="0">
              <a:solidFill>
                <a:srgbClr val="323E4F"/>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30000"/>
              </a:lnSpc>
              <a:spcBef>
                <a:spcPts val="300"/>
              </a:spcBef>
              <a:spcAft>
                <a:spcPts val="0"/>
              </a:spcAft>
              <a:tabLst>
                <a:tab pos="401955" algn="l"/>
                <a:tab pos="1190625" algn="l"/>
                <a:tab pos="2971800" algn="ctr"/>
              </a:tabLst>
            </a:pPr>
            <a:endParaRPr lang="en-US" b="1" dirty="0">
              <a:solidFill>
                <a:srgbClr val="323E4F"/>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30000"/>
              </a:lnSpc>
              <a:spcBef>
                <a:spcPts val="300"/>
              </a:spcBef>
              <a:spcAft>
                <a:spcPts val="0"/>
              </a:spcAft>
              <a:tabLst>
                <a:tab pos="401955" algn="l"/>
                <a:tab pos="1190625" algn="l"/>
                <a:tab pos="2971800" algn="ctr"/>
              </a:tabLst>
            </a:pPr>
            <a:endParaRPr lang="en-US" b="1" dirty="0">
              <a:solidFill>
                <a:srgbClr val="323E4F"/>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30000"/>
              </a:lnSpc>
              <a:spcBef>
                <a:spcPts val="300"/>
              </a:spcBef>
              <a:spcAft>
                <a:spcPts val="0"/>
              </a:spcAft>
              <a:tabLst>
                <a:tab pos="401955" algn="l"/>
                <a:tab pos="1190625" algn="l"/>
                <a:tab pos="2971800" algn="ctr"/>
              </a:tabLst>
            </a:pPr>
            <a:endParaRPr lang="en-US" b="1" dirty="0">
              <a:solidFill>
                <a:srgbClr val="323E4F"/>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30000"/>
              </a:lnSpc>
              <a:spcBef>
                <a:spcPts val="300"/>
              </a:spcBef>
              <a:spcAft>
                <a:spcPts val="0"/>
              </a:spcAft>
              <a:tabLst>
                <a:tab pos="401955" algn="l"/>
                <a:tab pos="1190625" algn="l"/>
                <a:tab pos="2971800" algn="ctr"/>
              </a:tabLst>
            </a:pPr>
            <a:endParaRPr lang="en-IN" dirty="0"/>
          </a:p>
        </p:txBody>
      </p:sp>
    </p:spTree>
    <p:extLst>
      <p:ext uri="{BB962C8B-B14F-4D97-AF65-F5344CB8AC3E}">
        <p14:creationId xmlns:p14="http://schemas.microsoft.com/office/powerpoint/2010/main" val="2166056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23D0F-AB10-4179-B454-1116EA457223}"/>
              </a:ext>
            </a:extLst>
          </p:cNvPr>
          <p:cNvSpPr>
            <a:spLocks noGrp="1"/>
          </p:cNvSpPr>
          <p:nvPr>
            <p:ph type="title"/>
          </p:nvPr>
        </p:nvSpPr>
        <p:spPr>
          <a:xfrm>
            <a:off x="677334" y="62144"/>
            <a:ext cx="8596668" cy="870011"/>
          </a:xfrm>
        </p:spPr>
        <p:txBody>
          <a:bodyPr/>
          <a:lstStyle/>
          <a:p>
            <a:r>
              <a:rPr lang="en-IN" dirty="0"/>
              <a:t>                          Discounted Bill</a:t>
            </a:r>
          </a:p>
        </p:txBody>
      </p:sp>
      <p:pic>
        <p:nvPicPr>
          <p:cNvPr id="6" name="Content Placeholder 5">
            <a:extLst>
              <a:ext uri="{FF2B5EF4-FFF2-40B4-BE49-F238E27FC236}">
                <a16:creationId xmlns:a16="http://schemas.microsoft.com/office/drawing/2014/main" id="{DF22AA2F-8D85-45C6-ABCD-4D79446CE27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73175" y="870011"/>
            <a:ext cx="3783428" cy="5726096"/>
          </a:xfrm>
        </p:spPr>
      </p:pic>
      <p:pic>
        <p:nvPicPr>
          <p:cNvPr id="8" name="Content Placeholder 7">
            <a:extLst>
              <a:ext uri="{FF2B5EF4-FFF2-40B4-BE49-F238E27FC236}">
                <a16:creationId xmlns:a16="http://schemas.microsoft.com/office/drawing/2014/main" id="{14B139A6-E9A1-4C4F-82BE-56D458E0421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18447" y="870011"/>
            <a:ext cx="4057096" cy="5726096"/>
          </a:xfrm>
        </p:spPr>
      </p:pic>
    </p:spTree>
    <p:extLst>
      <p:ext uri="{BB962C8B-B14F-4D97-AF65-F5344CB8AC3E}">
        <p14:creationId xmlns:p14="http://schemas.microsoft.com/office/powerpoint/2010/main" val="1853829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EFF0F-1CE2-4143-9C9B-386C1F0AF869}"/>
              </a:ext>
            </a:extLst>
          </p:cNvPr>
          <p:cNvSpPr>
            <a:spLocks noGrp="1"/>
          </p:cNvSpPr>
          <p:nvPr>
            <p:ph type="title"/>
          </p:nvPr>
        </p:nvSpPr>
        <p:spPr>
          <a:xfrm>
            <a:off x="436879" y="-50800"/>
            <a:ext cx="8596668" cy="1320800"/>
          </a:xfrm>
        </p:spPr>
        <p:txBody>
          <a:bodyPr/>
          <a:lstStyle/>
          <a:p>
            <a:r>
              <a:rPr lang="en-IN" dirty="0"/>
              <a:t>                        Database : Order Details</a:t>
            </a:r>
          </a:p>
        </p:txBody>
      </p:sp>
      <p:pic>
        <p:nvPicPr>
          <p:cNvPr id="6" name="Content Placeholder 5">
            <a:extLst>
              <a:ext uri="{FF2B5EF4-FFF2-40B4-BE49-F238E27FC236}">
                <a16:creationId xmlns:a16="http://schemas.microsoft.com/office/drawing/2014/main" id="{B9D62F9A-D7E7-4656-85AC-EDE7D727E06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11488" y="975359"/>
            <a:ext cx="5587999" cy="5654021"/>
          </a:xfrm>
        </p:spPr>
      </p:pic>
      <p:pic>
        <p:nvPicPr>
          <p:cNvPr id="8" name="Content Placeholder 7">
            <a:extLst>
              <a:ext uri="{FF2B5EF4-FFF2-40B4-BE49-F238E27FC236}">
                <a16:creationId xmlns:a16="http://schemas.microsoft.com/office/drawing/2014/main" id="{AE6C79EE-8B9B-4F95-87AE-0378BE9BC56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25919" y="975359"/>
            <a:ext cx="5301633" cy="5654022"/>
          </a:xfrm>
        </p:spPr>
      </p:pic>
    </p:spTree>
    <p:extLst>
      <p:ext uri="{BB962C8B-B14F-4D97-AF65-F5344CB8AC3E}">
        <p14:creationId xmlns:p14="http://schemas.microsoft.com/office/powerpoint/2010/main" val="1990870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AC427D-9A7F-44F6-AC9E-31E00D338B51}"/>
              </a:ext>
            </a:extLst>
          </p:cNvPr>
          <p:cNvSpPr/>
          <p:nvPr/>
        </p:nvSpPr>
        <p:spPr>
          <a:xfrm>
            <a:off x="291547" y="-687142"/>
            <a:ext cx="11608905" cy="7120411"/>
          </a:xfrm>
          <a:prstGeom prst="rect">
            <a:avLst/>
          </a:prstGeom>
        </p:spPr>
        <p:txBody>
          <a:bodyPr wrap="square">
            <a:spAutoFit/>
          </a:bodyPr>
          <a:lstStyle/>
          <a:p>
            <a:pPr marL="457200" algn="just">
              <a:lnSpc>
                <a:spcPct val="130000"/>
              </a:lnSpc>
              <a:spcBef>
                <a:spcPts val="300"/>
              </a:spcBef>
              <a:spcAft>
                <a:spcPts val="0"/>
              </a:spcAft>
            </a:pPr>
            <a:endParaRPr lang="en-US" sz="2000" u="sng" dirty="0">
              <a:ln>
                <a:noFill/>
              </a:ln>
              <a:solidFill>
                <a:srgbClr val="000000"/>
              </a:solidFill>
              <a:effectLst>
                <a:outerShdw blurRad="38100" dist="19050" dir="2700000" algn="tl">
                  <a:schemeClr val="dk1">
                    <a:alpha val="40000"/>
                  </a:schemeClr>
                </a:outerShdw>
              </a:effectLst>
              <a:latin typeface="Roman"/>
              <a:ea typeface="Times New Roman" panose="02020603050405020304" pitchFamily="18" charset="0"/>
              <a:cs typeface="Times New Roman" panose="02020603050405020304" pitchFamily="18" charset="0"/>
            </a:endParaRPr>
          </a:p>
          <a:p>
            <a:pPr marL="457200" algn="just">
              <a:lnSpc>
                <a:spcPct val="130000"/>
              </a:lnSpc>
              <a:spcBef>
                <a:spcPts val="300"/>
              </a:spcBef>
              <a:spcAft>
                <a:spcPts val="0"/>
              </a:spcAft>
            </a:pPr>
            <a:endParaRPr lang="en-US" sz="2000" u="sng" dirty="0">
              <a:solidFill>
                <a:srgbClr val="000000"/>
              </a:solidFill>
              <a:effectLst>
                <a:outerShdw blurRad="38100" dist="19050" dir="2700000" algn="tl">
                  <a:schemeClr val="dk1">
                    <a:alpha val="40000"/>
                  </a:schemeClr>
                </a:outerShdw>
              </a:effectLst>
              <a:latin typeface="Roman"/>
              <a:ea typeface="Times New Roman" panose="02020603050405020304" pitchFamily="18" charset="0"/>
              <a:cs typeface="Times New Roman" panose="02020603050405020304" pitchFamily="18" charset="0"/>
            </a:endParaRPr>
          </a:p>
          <a:p>
            <a:pPr marL="800100" indent="-342900" algn="just">
              <a:lnSpc>
                <a:spcPct val="130000"/>
              </a:lnSpc>
              <a:spcBef>
                <a:spcPts val="300"/>
              </a:spcBef>
              <a:spcAft>
                <a:spcPts val="0"/>
              </a:spcAft>
              <a:buFont typeface="Wingdings" panose="05000000000000000000" pitchFamily="2" charset="2"/>
              <a:buChar char="Ø"/>
            </a:pPr>
            <a:r>
              <a:rPr lang="en-US" sz="2000" u="sng" dirty="0">
                <a:ln>
                  <a:noFill/>
                </a:ln>
                <a:solidFill>
                  <a:srgbClr val="000000"/>
                </a:solidFill>
                <a:effectLst>
                  <a:outerShdw blurRad="38100" dist="19050" dir="2700000" algn="tl">
                    <a:schemeClr val="dk1">
                      <a:alpha val="40000"/>
                    </a:schemeClr>
                  </a:outerShdw>
                </a:effectLst>
                <a:latin typeface="Roman"/>
                <a:ea typeface="Times New Roman" panose="02020603050405020304" pitchFamily="18" charset="0"/>
                <a:cs typeface="Times New Roman" panose="02020603050405020304" pitchFamily="18" charset="0"/>
              </a:rPr>
              <a:t>Conclusion:</a:t>
            </a:r>
            <a:endParaRPr lang="en-IN" sz="1200" u="sng" dirty="0">
              <a:ln>
                <a:noFill/>
              </a:ln>
              <a:solidFill>
                <a:srgbClr val="323E4F"/>
              </a:solidFill>
              <a:latin typeface="Calibri" panose="020F0502020204030204" pitchFamily="34" charset="0"/>
              <a:ea typeface="Times New Roman" panose="02020603050405020304" pitchFamily="18" charset="0"/>
              <a:cs typeface="Times New Roman" panose="02020603050405020304" pitchFamily="18" charset="0"/>
            </a:endParaRPr>
          </a:p>
          <a:p>
            <a:pPr marL="800100" indent="-342900" algn="just">
              <a:lnSpc>
                <a:spcPct val="130000"/>
              </a:lnSpc>
              <a:spcBef>
                <a:spcPts val="300"/>
              </a:spcBef>
              <a:spcAft>
                <a:spcPts val="0"/>
              </a:spcAft>
              <a:buFont typeface="Wingdings" panose="05000000000000000000" pitchFamily="2" charset="2"/>
              <a:buChar char="q"/>
            </a:pPr>
            <a:r>
              <a:rPr lang="en-IN" sz="2000" dirty="0">
                <a:solidFill>
                  <a:srgbClr val="323E4F"/>
                </a:solidFill>
                <a:effectLst/>
                <a:latin typeface="Roman"/>
                <a:ea typeface="TimesNewRomanPSMT"/>
                <a:cs typeface="TimesNewRomanPSMT"/>
              </a:rPr>
              <a:t> </a:t>
            </a:r>
            <a:r>
              <a:rPr lang="en-US" kern="1400" dirty="0">
                <a:solidFill>
                  <a:srgbClr val="323E4F"/>
                </a:solidFill>
                <a:latin typeface="Roman"/>
                <a:ea typeface="Times New Roman" panose="02020603050405020304" pitchFamily="18" charset="0"/>
                <a:cs typeface="Arial" panose="020B0604020202020204" pitchFamily="34" charset="0"/>
              </a:rPr>
              <a:t>Hence we have implemented the CAFÉBOOKING successfully incorporate all the requirements. Appropriate care has taken during database design maintain database integrity and to avoid redundancy of data. </a:t>
            </a:r>
            <a:endParaRPr lang="en-IN" sz="5400" kern="1400" dirty="0">
              <a:solidFill>
                <a:srgbClr val="323E4F"/>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514350" indent="-285750" algn="just">
              <a:lnSpc>
                <a:spcPct val="150000"/>
              </a:lnSpc>
              <a:spcBef>
                <a:spcPts val="300"/>
              </a:spcBef>
              <a:spcAft>
                <a:spcPts val="0"/>
              </a:spcAft>
              <a:buFont typeface="Wingdings" panose="05000000000000000000" pitchFamily="2" charset="2"/>
              <a:buChar char="q"/>
            </a:pPr>
            <a:r>
              <a:rPr lang="en-US" kern="1400" dirty="0">
                <a:solidFill>
                  <a:srgbClr val="323E4F"/>
                </a:solidFill>
                <a:latin typeface="Roman"/>
                <a:ea typeface="Times New Roman" panose="02020603050405020304" pitchFamily="18" charset="0"/>
                <a:cs typeface="Arial" panose="020B0604020202020204" pitchFamily="34" charset="0"/>
              </a:rPr>
              <a:t>         The quality fusers like correctness, efficiency, usability, maintainability, portability, accuracy, errors, tolerance, expandability and communicatively all are successfully done.</a:t>
            </a:r>
            <a:endParaRPr lang="en-IN" sz="5400" kern="1400" dirty="0">
              <a:solidFill>
                <a:srgbClr val="323E4F"/>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30000"/>
              </a:lnSpc>
              <a:spcBef>
                <a:spcPts val="300"/>
              </a:spcBef>
              <a:spcAft>
                <a:spcPts val="0"/>
              </a:spcAft>
              <a:tabLst>
                <a:tab pos="1514475" algn="l"/>
              </a:tabLst>
            </a:pPr>
            <a:endParaRPr lang="en-US" sz="2000" u="none" strike="noStrike" dirty="0">
              <a:ln>
                <a:noFill/>
              </a:ln>
              <a:solidFill>
                <a:srgbClr val="000000"/>
              </a:solidFill>
              <a:effectLst>
                <a:outerShdw blurRad="38100" dist="19050" dir="2700000" algn="tl">
                  <a:schemeClr val="dk1">
                    <a:alpha val="40000"/>
                  </a:schemeClr>
                </a:outerShdw>
              </a:effectLst>
              <a:latin typeface="Roman"/>
              <a:ea typeface="Times New Roman" panose="02020603050405020304" pitchFamily="18" charset="0"/>
              <a:cs typeface="Times New Roman" panose="02020603050405020304" pitchFamily="18" charset="0"/>
            </a:endParaRPr>
          </a:p>
          <a:p>
            <a:pPr marL="342900" indent="-342900" algn="just">
              <a:lnSpc>
                <a:spcPct val="130000"/>
              </a:lnSpc>
              <a:spcBef>
                <a:spcPts val="300"/>
              </a:spcBef>
              <a:spcAft>
                <a:spcPts val="0"/>
              </a:spcAft>
              <a:buFont typeface="Wingdings" panose="05000000000000000000" pitchFamily="2" charset="2"/>
              <a:buChar char="Ø"/>
              <a:tabLst>
                <a:tab pos="1514475" algn="l"/>
              </a:tabLst>
            </a:pPr>
            <a:r>
              <a:rPr lang="en-US" sz="2000" u="none" strike="noStrike" dirty="0">
                <a:ln>
                  <a:noFill/>
                </a:ln>
                <a:solidFill>
                  <a:srgbClr val="000000"/>
                </a:solidFill>
                <a:effectLst>
                  <a:outerShdw blurRad="38100" dist="19050" dir="2700000" algn="tl">
                    <a:schemeClr val="dk1">
                      <a:alpha val="40000"/>
                    </a:schemeClr>
                  </a:outerShdw>
                </a:effectLst>
                <a:latin typeface="Roman"/>
                <a:ea typeface="Times New Roman" panose="02020603050405020304" pitchFamily="18" charset="0"/>
                <a:cs typeface="Times New Roman" panose="02020603050405020304" pitchFamily="18" charset="0"/>
              </a:rPr>
              <a:t>  </a:t>
            </a:r>
            <a:r>
              <a:rPr lang="en-US" sz="2000" u="sng" dirty="0">
                <a:ln>
                  <a:noFill/>
                </a:ln>
                <a:solidFill>
                  <a:srgbClr val="000000"/>
                </a:solidFill>
                <a:effectLst>
                  <a:outerShdw blurRad="38100" dist="19050" dir="2700000" algn="tl">
                    <a:schemeClr val="dk1">
                      <a:alpha val="40000"/>
                    </a:schemeClr>
                  </a:outerShdw>
                </a:effectLst>
                <a:latin typeface="Roman"/>
                <a:ea typeface="Times New Roman" panose="02020603050405020304" pitchFamily="18" charset="0"/>
                <a:cs typeface="Times New Roman" panose="02020603050405020304" pitchFamily="18" charset="0"/>
              </a:rPr>
              <a:t>Future Enhancement:</a:t>
            </a: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30000"/>
              </a:lnSpc>
              <a:spcBef>
                <a:spcPts val="300"/>
              </a:spcBef>
              <a:spcAft>
                <a:spcPts val="0"/>
              </a:spcAft>
              <a:tabLst>
                <a:tab pos="1514475" algn="l"/>
              </a:tabLst>
            </a:pPr>
            <a:r>
              <a:rPr lang="en-US" dirty="0">
                <a:solidFill>
                  <a:srgbClr val="000000"/>
                </a:solidFill>
                <a:effectLst>
                  <a:outerShdw blurRad="38100" dist="19050" dir="2700000" algn="tl">
                    <a:schemeClr val="dk1">
                      <a:alpha val="40000"/>
                    </a:schemeClr>
                  </a:outerShdw>
                </a:effectLst>
                <a:latin typeface="Roman"/>
                <a:ea typeface="Times New Roman" panose="02020603050405020304" pitchFamily="18" charset="0"/>
                <a:cs typeface="Times New Roman" panose="02020603050405020304" pitchFamily="18" charset="0"/>
              </a:rPr>
              <a:t> </a:t>
            </a: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30000"/>
              </a:lnSpc>
              <a:spcBef>
                <a:spcPts val="300"/>
              </a:spcBef>
              <a:spcAft>
                <a:spcPts val="0"/>
              </a:spcAft>
              <a:buFont typeface="Wingdings" panose="05000000000000000000" pitchFamily="2" charset="2"/>
              <a:buChar char="q"/>
            </a:pPr>
            <a:r>
              <a:rPr lang="en-IN" sz="2000" dirty="0">
                <a:solidFill>
                  <a:srgbClr val="323E4F"/>
                </a:solidFill>
                <a:effectLst/>
                <a:latin typeface="Roman"/>
                <a:ea typeface="TimesNewRomanPSMT"/>
                <a:cs typeface="TimesNewRomanPSMT"/>
              </a:rPr>
              <a:t>We can add more cafés that provides different options to the customer.</a:t>
            </a: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30000"/>
              </a:lnSpc>
              <a:spcAft>
                <a:spcPts val="0"/>
              </a:spcAft>
              <a:buFont typeface="Wingdings" panose="05000000000000000000" pitchFamily="2" charset="2"/>
              <a:buChar char="q"/>
            </a:pPr>
            <a:r>
              <a:rPr lang="en-IN" sz="2000" dirty="0">
                <a:solidFill>
                  <a:srgbClr val="323E4F"/>
                </a:solidFill>
                <a:effectLst/>
                <a:latin typeface="Roman"/>
                <a:ea typeface="TimesNewRomanPSMT"/>
                <a:cs typeface="TimesNewRomanPSMT"/>
              </a:rPr>
              <a:t>We can add online payment option for bill payments.</a:t>
            </a: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30000"/>
              </a:lnSpc>
              <a:spcAft>
                <a:spcPts val="0"/>
              </a:spcAft>
              <a:buFont typeface="Wingdings" panose="05000000000000000000" pitchFamily="2" charset="2"/>
              <a:buChar char="q"/>
            </a:pPr>
            <a:r>
              <a:rPr lang="en-IN" sz="2000" dirty="0">
                <a:solidFill>
                  <a:srgbClr val="323E4F"/>
                </a:solidFill>
                <a:effectLst/>
                <a:latin typeface="Roman"/>
                <a:ea typeface="TimesNewRomanPSMT"/>
                <a:cs typeface="TimesNewRomanPSMT"/>
              </a:rPr>
              <a:t>Special offers will be added by the café and the message system will also be added that will inform the customer about offers and their order, booked table, time, etc.</a:t>
            </a: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30000"/>
              </a:lnSpc>
              <a:spcAft>
                <a:spcPts val="0"/>
              </a:spcAft>
              <a:buFont typeface="Wingdings" panose="05000000000000000000" pitchFamily="2" charset="2"/>
              <a:buChar char="q"/>
            </a:pPr>
            <a:r>
              <a:rPr lang="en-IN" sz="2000" dirty="0">
                <a:solidFill>
                  <a:srgbClr val="323E4F"/>
                </a:solidFill>
                <a:effectLst/>
                <a:latin typeface="Roman"/>
                <a:ea typeface="TimesNewRomanPSMT"/>
                <a:cs typeface="TimesNewRomanPSMT"/>
              </a:rPr>
              <a:t>If there is a case of shifting table or changing time accordingly the service will be made flexible by this android app. </a:t>
            </a: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800100" indent="-342900">
              <a:lnSpc>
                <a:spcPct val="130000"/>
              </a:lnSpc>
              <a:spcAft>
                <a:spcPts val="0"/>
              </a:spcAft>
              <a:buFont typeface="Wingdings" panose="05000000000000000000" pitchFamily="2" charset="2"/>
              <a:buChar char="q"/>
            </a:pP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7760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D880B0-275D-43CB-9871-04B7827E4769}"/>
              </a:ext>
            </a:extLst>
          </p:cNvPr>
          <p:cNvSpPr/>
          <p:nvPr/>
        </p:nvSpPr>
        <p:spPr>
          <a:xfrm>
            <a:off x="331304" y="1583046"/>
            <a:ext cx="6096000" cy="3691908"/>
          </a:xfrm>
          <a:prstGeom prst="rect">
            <a:avLst/>
          </a:prstGeom>
        </p:spPr>
        <p:txBody>
          <a:bodyPr>
            <a:spAutoFit/>
          </a:bodyPr>
          <a:lstStyle/>
          <a:p>
            <a:pPr algn="just">
              <a:lnSpc>
                <a:spcPct val="130000"/>
              </a:lnSpc>
              <a:spcBef>
                <a:spcPts val="300"/>
              </a:spcBef>
              <a:spcAft>
                <a:spcPts val="0"/>
              </a:spcAft>
              <a:tabLst>
                <a:tab pos="1514475" algn="l"/>
              </a:tabLst>
            </a:pPr>
            <a:r>
              <a:rPr lang="en-US" sz="2000" b="1" dirty="0">
                <a:solidFill>
                  <a:srgbClr val="323E4F"/>
                </a:solidFill>
                <a:effectLst/>
                <a:latin typeface="Roman"/>
                <a:ea typeface="Times New Roman" panose="02020603050405020304" pitchFamily="18" charset="0"/>
                <a:cs typeface="Times New Roman" panose="02020603050405020304" pitchFamily="18" charset="0"/>
              </a:rPr>
              <a:t>Website:</a:t>
            </a:r>
            <a:endParaRPr lang="en-IN" sz="11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30000"/>
              </a:lnSpc>
              <a:spcBef>
                <a:spcPts val="300"/>
              </a:spcBef>
              <a:spcAft>
                <a:spcPts val="0"/>
              </a:spcAft>
              <a:tabLst>
                <a:tab pos="1514475" algn="l"/>
              </a:tabLst>
            </a:pPr>
            <a:r>
              <a:rPr lang="en-US" sz="2000" b="1" dirty="0">
                <a:solidFill>
                  <a:srgbClr val="323E4F"/>
                </a:solidFill>
                <a:effectLst/>
                <a:latin typeface="Roman"/>
                <a:ea typeface="Times New Roman" panose="02020603050405020304" pitchFamily="18" charset="0"/>
                <a:cs typeface="Times New Roman" panose="02020603050405020304" pitchFamily="18" charset="0"/>
              </a:rPr>
              <a:t> </a:t>
            </a:r>
            <a:endParaRPr lang="en-IN" sz="11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30000"/>
              </a:lnSpc>
              <a:spcBef>
                <a:spcPts val="300"/>
              </a:spcBef>
              <a:spcAft>
                <a:spcPts val="0"/>
              </a:spcAft>
              <a:buFont typeface="Symbol" panose="05050102010706020507" pitchFamily="18" charset="2"/>
              <a:buChar char=""/>
            </a:pPr>
            <a:r>
              <a:rPr lang="en-US" u="sng" dirty="0">
                <a:solidFill>
                  <a:srgbClr val="323E4F"/>
                </a:solidFill>
                <a:latin typeface="Roman"/>
                <a:ea typeface="Times New Roman" panose="02020603050405020304" pitchFamily="18" charset="0"/>
                <a:cs typeface="Times New Roman" panose="02020603050405020304" pitchFamily="18" charset="0"/>
                <a:hlinkClick r:id="rId2"/>
              </a:rPr>
              <a:t>www.google.com</a:t>
            </a:r>
            <a:endParaRPr lang="en-IN" sz="11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30000"/>
              </a:lnSpc>
              <a:spcBef>
                <a:spcPts val="300"/>
              </a:spcBef>
              <a:spcAft>
                <a:spcPts val="0"/>
              </a:spcAft>
              <a:buFont typeface="Symbol" panose="05050102010706020507" pitchFamily="18" charset="2"/>
              <a:buChar char=""/>
            </a:pPr>
            <a:r>
              <a:rPr lang="en-US" i="1" u="sng" dirty="0">
                <a:solidFill>
                  <a:srgbClr val="323E4F"/>
                </a:solidFill>
                <a:latin typeface="Roman"/>
                <a:ea typeface="Times New Roman" panose="02020603050405020304" pitchFamily="18" charset="0"/>
                <a:cs typeface="Times New Roman" panose="02020603050405020304" pitchFamily="18" charset="0"/>
                <a:hlinkClick r:id="rId3"/>
              </a:rPr>
              <a:t>www.developers.com</a:t>
            </a:r>
            <a:endParaRPr lang="en-IN" sz="11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30000"/>
              </a:lnSpc>
              <a:spcBef>
                <a:spcPts val="300"/>
              </a:spcBef>
              <a:spcAft>
                <a:spcPts val="0"/>
              </a:spcAft>
              <a:buFont typeface="Symbol" panose="05050102010706020507" pitchFamily="18" charset="2"/>
              <a:buChar char=""/>
            </a:pPr>
            <a:r>
              <a:rPr lang="en-US" i="1" u="sng" dirty="0">
                <a:solidFill>
                  <a:srgbClr val="323E4F"/>
                </a:solidFill>
                <a:latin typeface="Roman"/>
                <a:ea typeface="Times New Roman" panose="02020603050405020304" pitchFamily="18" charset="0"/>
                <a:cs typeface="Times New Roman" panose="02020603050405020304" pitchFamily="18" charset="0"/>
                <a:hlinkClick r:id="rId4"/>
              </a:rPr>
              <a:t>www.youtube.com</a:t>
            </a:r>
            <a:endParaRPr lang="en-IN" sz="11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30000"/>
              </a:lnSpc>
              <a:spcBef>
                <a:spcPts val="300"/>
              </a:spcBef>
              <a:spcAft>
                <a:spcPts val="0"/>
              </a:spcAft>
              <a:buFont typeface="Symbol" panose="05050102010706020507" pitchFamily="18" charset="2"/>
              <a:buChar char=""/>
            </a:pPr>
            <a:r>
              <a:rPr lang="en-US" i="1" u="sng" dirty="0">
                <a:solidFill>
                  <a:srgbClr val="323E4F"/>
                </a:solidFill>
                <a:latin typeface="Roman"/>
                <a:ea typeface="Times New Roman" panose="02020603050405020304" pitchFamily="18" charset="0"/>
                <a:cs typeface="Times New Roman" panose="02020603050405020304" pitchFamily="18" charset="0"/>
                <a:hlinkClick r:id="rId5"/>
              </a:rPr>
              <a:t>www.javatpoint.com</a:t>
            </a:r>
            <a:endParaRPr lang="en-IN" sz="11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30000"/>
              </a:lnSpc>
              <a:spcBef>
                <a:spcPts val="300"/>
              </a:spcBef>
              <a:spcAft>
                <a:spcPts val="0"/>
              </a:spcAft>
              <a:buFont typeface="Symbol" panose="05050102010706020507" pitchFamily="18" charset="2"/>
              <a:buChar char=""/>
            </a:pPr>
            <a:r>
              <a:rPr lang="en-US" i="1" u="sng" dirty="0">
                <a:solidFill>
                  <a:srgbClr val="323E4F"/>
                </a:solidFill>
                <a:latin typeface="Roman"/>
                <a:ea typeface="Times New Roman" panose="02020603050405020304" pitchFamily="18" charset="0"/>
                <a:cs typeface="Times New Roman" panose="02020603050405020304" pitchFamily="18" charset="0"/>
                <a:hlinkClick r:id="rId6"/>
              </a:rPr>
              <a:t>www.tutorialspoint.com</a:t>
            </a:r>
            <a:endParaRPr lang="en-IN" sz="11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171450" algn="just">
              <a:lnSpc>
                <a:spcPct val="130000"/>
              </a:lnSpc>
              <a:spcBef>
                <a:spcPts val="300"/>
              </a:spcBef>
              <a:spcAft>
                <a:spcPts val="0"/>
              </a:spcAft>
            </a:pPr>
            <a:r>
              <a:rPr lang="en-IN" dirty="0">
                <a:solidFill>
                  <a:srgbClr val="323E4F"/>
                </a:solidFill>
                <a:latin typeface="Roman"/>
                <a:ea typeface="Times New Roman" panose="02020603050405020304" pitchFamily="18" charset="0"/>
                <a:cs typeface="Times New Roman" panose="02020603050405020304" pitchFamily="18" charset="0"/>
              </a:rPr>
              <a:t> </a:t>
            </a:r>
            <a:endParaRPr lang="en-IN" sz="11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30000"/>
              </a:lnSpc>
              <a:spcBef>
                <a:spcPts val="300"/>
              </a:spcBef>
              <a:spcAft>
                <a:spcPts val="0"/>
              </a:spcAft>
            </a:pPr>
            <a:r>
              <a:rPr lang="en-US" i="1" dirty="0">
                <a:solidFill>
                  <a:srgbClr val="323E4F"/>
                </a:solidFill>
                <a:latin typeface="Calibri Light" panose="020F0302020204030204" pitchFamily="34" charset="0"/>
                <a:ea typeface="Times New Roman" panose="02020603050405020304" pitchFamily="18" charset="0"/>
                <a:cs typeface="Times New Roman" panose="02020603050405020304" pitchFamily="18" charset="0"/>
              </a:rPr>
              <a:t> </a:t>
            </a:r>
            <a:endParaRPr lang="en-IN" sz="11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B122D28-B5A3-469A-A1B4-34A8A4BC704D}"/>
              </a:ext>
            </a:extLst>
          </p:cNvPr>
          <p:cNvSpPr/>
          <p:nvPr/>
        </p:nvSpPr>
        <p:spPr>
          <a:xfrm>
            <a:off x="4668426" y="95557"/>
            <a:ext cx="2286780" cy="837473"/>
          </a:xfrm>
          <a:prstGeom prst="rect">
            <a:avLst/>
          </a:prstGeom>
        </p:spPr>
        <p:txBody>
          <a:bodyPr wrap="none">
            <a:spAutoFit/>
          </a:bodyPr>
          <a:lstStyle/>
          <a:p>
            <a:pPr algn="ctr">
              <a:lnSpc>
                <a:spcPct val="150000"/>
              </a:lnSpc>
              <a:spcBef>
                <a:spcPts val="300"/>
              </a:spcBef>
              <a:spcAft>
                <a:spcPts val="0"/>
              </a:spcAft>
            </a:pPr>
            <a:r>
              <a:rPr lang="en-US" sz="3600" b="1" dirty="0">
                <a:solidFill>
                  <a:srgbClr val="323E4F"/>
                </a:solidFill>
                <a:latin typeface="Roman"/>
                <a:ea typeface="Times New Roman" panose="02020603050405020304" pitchFamily="18" charset="0"/>
                <a:cs typeface="Times New Roman" panose="02020603050405020304" pitchFamily="18" charset="0"/>
              </a:rPr>
              <a:t>References</a:t>
            </a:r>
            <a:endParaRPr lang="en-IN" sz="36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1126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E29C91-F88B-4ED0-8A51-5CA2DA91ECF0}"/>
              </a:ext>
            </a:extLst>
          </p:cNvPr>
          <p:cNvSpPr>
            <a:spLocks noGrp="1"/>
          </p:cNvSpPr>
          <p:nvPr>
            <p:ph idx="1"/>
          </p:nvPr>
        </p:nvSpPr>
        <p:spPr>
          <a:xfrm>
            <a:off x="3525078" y="2302704"/>
            <a:ext cx="6758609" cy="1580182"/>
          </a:xfrm>
        </p:spPr>
        <p:txBody>
          <a:bodyPr>
            <a:normAutofit/>
          </a:bodyPr>
          <a:lstStyle/>
          <a:p>
            <a:pPr marL="0" indent="0">
              <a:buNone/>
            </a:pPr>
            <a:r>
              <a:rPr lang="en-IN" sz="5400" dirty="0"/>
              <a:t>THANK YOU!</a:t>
            </a:r>
          </a:p>
        </p:txBody>
      </p:sp>
    </p:spTree>
    <p:extLst>
      <p:ext uri="{BB962C8B-B14F-4D97-AF65-F5344CB8AC3E}">
        <p14:creationId xmlns:p14="http://schemas.microsoft.com/office/powerpoint/2010/main" val="3579326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B1A13D-6C52-4174-AFCC-345F9DC0977F}"/>
              </a:ext>
            </a:extLst>
          </p:cNvPr>
          <p:cNvSpPr/>
          <p:nvPr/>
        </p:nvSpPr>
        <p:spPr>
          <a:xfrm>
            <a:off x="4346290" y="235601"/>
            <a:ext cx="2624245" cy="607218"/>
          </a:xfrm>
          <a:prstGeom prst="rect">
            <a:avLst/>
          </a:prstGeom>
        </p:spPr>
        <p:txBody>
          <a:bodyPr wrap="none">
            <a:spAutoFit/>
          </a:bodyPr>
          <a:lstStyle/>
          <a:p>
            <a:pPr>
              <a:lnSpc>
                <a:spcPct val="130000"/>
              </a:lnSpc>
              <a:spcBef>
                <a:spcPts val="300"/>
              </a:spcBef>
              <a:spcAft>
                <a:spcPts val="0"/>
              </a:spcAft>
              <a:tabLst>
                <a:tab pos="401955" algn="l"/>
                <a:tab pos="1190625" algn="l"/>
                <a:tab pos="2971800" algn="ctr"/>
              </a:tabLst>
            </a:pPr>
            <a:r>
              <a:rPr lang="en-IN" sz="2800" b="1" dirty="0">
                <a:solidFill>
                  <a:srgbClr val="323E4F"/>
                </a:solidFill>
                <a:latin typeface="Roman"/>
                <a:ea typeface="Times New Roman" panose="02020603050405020304" pitchFamily="18" charset="0"/>
                <a:cs typeface="Times New Roman" panose="02020603050405020304" pitchFamily="18" charset="0"/>
              </a:rPr>
              <a:t> </a:t>
            </a:r>
            <a:r>
              <a:rPr lang="en-US" sz="2800" b="1" dirty="0">
                <a:solidFill>
                  <a:srgbClr val="323E4F"/>
                </a:solidFill>
                <a:latin typeface="Roman"/>
                <a:ea typeface="Times New Roman" panose="02020603050405020304" pitchFamily="18" charset="0"/>
                <a:cs typeface="Times New Roman" panose="02020603050405020304" pitchFamily="18" charset="0"/>
              </a:rPr>
              <a:t>INTRODUCTION</a:t>
            </a:r>
            <a:endParaRPr lang="en-IN" sz="28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29D67E8-2939-4531-AE7E-F7C774071DC0}"/>
              </a:ext>
            </a:extLst>
          </p:cNvPr>
          <p:cNvSpPr/>
          <p:nvPr/>
        </p:nvSpPr>
        <p:spPr>
          <a:xfrm>
            <a:off x="477078" y="1061750"/>
            <a:ext cx="11542644" cy="5113836"/>
          </a:xfrm>
          <a:prstGeom prst="rect">
            <a:avLst/>
          </a:prstGeom>
        </p:spPr>
        <p:txBody>
          <a:bodyPr wrap="square">
            <a:spAutoFit/>
          </a:bodyPr>
          <a:lstStyle/>
          <a:p>
            <a:pPr marL="342900" indent="-342900">
              <a:lnSpc>
                <a:spcPct val="107000"/>
              </a:lnSpc>
              <a:spcBef>
                <a:spcPts val="300"/>
              </a:spcBef>
              <a:spcAft>
                <a:spcPts val="800"/>
              </a:spcAft>
              <a:buFont typeface="Wingdings" panose="05000000000000000000" pitchFamily="2" charset="2"/>
              <a:buChar char="v"/>
            </a:pPr>
            <a:r>
              <a:rPr lang="en-US" sz="2000" b="1" dirty="0">
                <a:solidFill>
                  <a:srgbClr val="323E4F"/>
                </a:solidFill>
                <a:effectLst/>
                <a:latin typeface="Roman"/>
                <a:ea typeface="Times New Roman" panose="02020603050405020304" pitchFamily="18" charset="0"/>
                <a:cs typeface="Times New Roman" panose="02020603050405020304" pitchFamily="18" charset="0"/>
              </a:rPr>
              <a:t>Project Description:</a:t>
            </a: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30000"/>
              </a:lnSpc>
              <a:spcBef>
                <a:spcPts val="200"/>
              </a:spcBef>
              <a:spcAft>
                <a:spcPts val="0"/>
              </a:spcAft>
            </a:pPr>
            <a:endParaRPr lang="en-IN" sz="12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gn="just">
              <a:lnSpc>
                <a:spcPct val="200000"/>
              </a:lnSpc>
              <a:spcBef>
                <a:spcPts val="200"/>
              </a:spcBef>
              <a:spcAft>
                <a:spcPts val="0"/>
              </a:spcAft>
              <a:buFont typeface="Wingdings" panose="05000000000000000000" pitchFamily="2" charset="2"/>
              <a:buChar char="q"/>
            </a:pPr>
            <a:r>
              <a:rPr lang="en-US" b="1" dirty="0">
                <a:solidFill>
                  <a:srgbClr val="000000"/>
                </a:solidFill>
                <a:latin typeface="Roman"/>
                <a:ea typeface="Times New Roman" panose="02020603050405020304" pitchFamily="18" charset="0"/>
                <a:cs typeface="Arial" panose="020B0604020202020204" pitchFamily="34" charset="0"/>
              </a:rPr>
              <a:t>This project Cafe Booking is an online application in which user can register themselves. Cafe Booking system provides online help to the users for book the </a:t>
            </a:r>
            <a:r>
              <a:rPr lang="en-GB" b="1" dirty="0">
                <a:solidFill>
                  <a:srgbClr val="000000"/>
                </a:solidFill>
                <a:latin typeface="Roman"/>
                <a:ea typeface="Times New Roman" panose="02020603050405020304" pitchFamily="18" charset="0"/>
                <a:cs typeface="Arial" panose="020B0604020202020204" pitchFamily="34" charset="0"/>
              </a:rPr>
              <a:t>cafe </a:t>
            </a:r>
            <a:r>
              <a:rPr lang="en-US" b="1" dirty="0">
                <a:solidFill>
                  <a:srgbClr val="000000"/>
                </a:solidFill>
                <a:latin typeface="Roman"/>
                <a:ea typeface="Times New Roman" panose="02020603050405020304" pitchFamily="18" charset="0"/>
                <a:cs typeface="Arial" panose="020B0604020202020204" pitchFamily="34" charset="0"/>
              </a:rPr>
              <a:t>with other useful option. </a:t>
            </a:r>
            <a:endParaRPr lang="en-IN" sz="12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gn="just">
              <a:lnSpc>
                <a:spcPct val="200000"/>
              </a:lnSpc>
              <a:spcBef>
                <a:spcPts val="200"/>
              </a:spcBef>
              <a:spcAft>
                <a:spcPts val="0"/>
              </a:spcAft>
              <a:buFont typeface="Wingdings" panose="05000000000000000000" pitchFamily="2" charset="2"/>
              <a:buChar char="q"/>
            </a:pPr>
            <a:r>
              <a:rPr lang="en-US" dirty="0">
                <a:solidFill>
                  <a:srgbClr val="323E4F"/>
                </a:solidFill>
                <a:latin typeface="Calibri" panose="020F0502020204030204" pitchFamily="34" charset="0"/>
                <a:ea typeface="Times New Roman" panose="02020603050405020304" pitchFamily="18" charset="0"/>
                <a:cs typeface="Times New Roman" panose="02020603050405020304" pitchFamily="18" charset="0"/>
              </a:rPr>
              <a:t>	</a:t>
            </a:r>
            <a:r>
              <a:rPr lang="en-US" dirty="0">
                <a:solidFill>
                  <a:srgbClr val="323E4F"/>
                </a:solidFill>
                <a:latin typeface="Roman"/>
                <a:ea typeface="Times New Roman" panose="02020603050405020304" pitchFamily="18" charset="0"/>
                <a:cs typeface="Times New Roman" panose="02020603050405020304" pitchFamily="18" charset="0"/>
              </a:rPr>
              <a:t>In Project application any type of user can register and either pay to the admin after registration or it can book only. After that user can available for provide services.</a:t>
            </a:r>
            <a:r>
              <a:rPr lang="en-US" b="1" dirty="0">
                <a:solidFill>
                  <a:srgbClr val="000000"/>
                </a:solidFill>
                <a:latin typeface="Roman"/>
                <a:ea typeface="Times New Roman" panose="02020603050405020304" pitchFamily="18" charset="0"/>
                <a:cs typeface="Arial" panose="020B0604020202020204" pitchFamily="34" charset="0"/>
              </a:rPr>
              <a:t> Earlier service was done manually and it was all at a time consuming work. Now it is all possible in a fraction of second. It is all done online without much time consuming. This application is designed to do a whole lot more than just reduce time.</a:t>
            </a:r>
            <a:endParaRPr lang="en-IN"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nSpc>
                <a:spcPct val="200000"/>
              </a:lnSpc>
              <a:spcBef>
                <a:spcPts val="300"/>
              </a:spcBef>
              <a:spcAft>
                <a:spcPts val="0"/>
              </a:spcAft>
              <a:buFont typeface="Wingdings" panose="05000000000000000000" pitchFamily="2" charset="2"/>
              <a:buChar char="q"/>
            </a:pPr>
            <a:r>
              <a:rPr lang="en-US"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dirty="0">
                <a:solidFill>
                  <a:srgbClr val="323E4F"/>
                </a:solidFill>
                <a:latin typeface="Roman"/>
                <a:ea typeface="Times New Roman" panose="02020603050405020304" pitchFamily="18" charset="0"/>
                <a:cs typeface="Times New Roman" panose="02020603050405020304" pitchFamily="18" charset="0"/>
              </a:rPr>
              <a:t>By using this application you don’t need to go anywhere and wait for it.  You can book and give any type of  order.</a:t>
            </a:r>
            <a:endParaRPr lang="en-IN"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200000"/>
              </a:lnSpc>
              <a:spcBef>
                <a:spcPts val="300"/>
              </a:spcBef>
              <a:spcAft>
                <a:spcPts val="0"/>
              </a:spcAft>
            </a:pP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79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2C4299-0EEC-470E-99C6-E16DCAB83641}"/>
              </a:ext>
            </a:extLst>
          </p:cNvPr>
          <p:cNvSpPr/>
          <p:nvPr/>
        </p:nvSpPr>
        <p:spPr>
          <a:xfrm>
            <a:off x="715617" y="757435"/>
            <a:ext cx="10760765" cy="4228978"/>
          </a:xfrm>
          <a:prstGeom prst="rect">
            <a:avLst/>
          </a:prstGeom>
        </p:spPr>
        <p:txBody>
          <a:bodyPr wrap="square">
            <a:spAutoFit/>
          </a:bodyPr>
          <a:lstStyle/>
          <a:p>
            <a:pPr marL="285750" indent="-285750" algn="just">
              <a:lnSpc>
                <a:spcPct val="115000"/>
              </a:lnSpc>
              <a:spcBef>
                <a:spcPts val="300"/>
              </a:spcBef>
              <a:spcAft>
                <a:spcPts val="0"/>
              </a:spcAft>
              <a:buFont typeface="Wingdings" panose="05000000000000000000" pitchFamily="2" charset="2"/>
              <a:buChar char="Ø"/>
            </a:pPr>
            <a:r>
              <a:rPr lang="en-US" dirty="0">
                <a:solidFill>
                  <a:srgbClr val="323E4F"/>
                </a:solidFill>
                <a:latin typeface="Roman"/>
                <a:ea typeface="Times New Roman" panose="02020603050405020304" pitchFamily="18" charset="0"/>
                <a:cs typeface="Arial" panose="020B0604020202020204" pitchFamily="34" charset="0"/>
              </a:rPr>
              <a:t>There are Two users in the system:-</a:t>
            </a: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300"/>
              </a:spcBef>
              <a:spcAft>
                <a:spcPts val="0"/>
              </a:spcAft>
            </a:pPr>
            <a:r>
              <a:rPr lang="en-US" dirty="0">
                <a:solidFill>
                  <a:srgbClr val="323E4F"/>
                </a:solidFill>
                <a:latin typeface="Roman"/>
                <a:ea typeface="Times New Roman" panose="02020603050405020304" pitchFamily="18" charset="0"/>
                <a:cs typeface="Arial" panose="020B0604020202020204" pitchFamily="34" charset="0"/>
              </a:rPr>
              <a:t>           1. Customer</a:t>
            </a:r>
            <a:endParaRPr lang="en-IN" sz="1200" dirty="0">
              <a:solidFill>
                <a:srgbClr val="323E4F"/>
              </a:solidFill>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300"/>
              </a:spcBef>
              <a:spcAft>
                <a:spcPts val="0"/>
              </a:spcAft>
            </a:pPr>
            <a:r>
              <a:rPr lang="en-IN" sz="1200" dirty="0">
                <a:solidFill>
                  <a:srgbClr val="323E4F"/>
                </a:solidFill>
                <a:latin typeface="Calibri" panose="020F0502020204030204" pitchFamily="34" charset="0"/>
                <a:ea typeface="Times New Roman" panose="02020603050405020304" pitchFamily="18" charset="0"/>
                <a:cs typeface="Times New Roman" panose="02020603050405020304" pitchFamily="18" charset="0"/>
              </a:rPr>
              <a:t>                 </a:t>
            </a:r>
            <a:r>
              <a:rPr lang="en-US" dirty="0">
                <a:solidFill>
                  <a:srgbClr val="323E4F"/>
                </a:solidFill>
                <a:latin typeface="Roman"/>
                <a:ea typeface="Times New Roman" panose="02020603050405020304" pitchFamily="18" charset="0"/>
                <a:cs typeface="Arial" panose="020B0604020202020204" pitchFamily="34" charset="0"/>
              </a:rPr>
              <a:t>2. Cafe Administrator</a:t>
            </a: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ct val="130000"/>
              </a:lnSpc>
              <a:spcBef>
                <a:spcPts val="300"/>
              </a:spcBef>
              <a:spcAft>
                <a:spcPts val="0"/>
              </a:spcAft>
              <a:buFont typeface="Arial" panose="020B0604020202020204" pitchFamily="34" charset="0"/>
              <a:buChar char="•"/>
            </a:pP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ct val="130000"/>
              </a:lnSpc>
              <a:spcBef>
                <a:spcPts val="300"/>
              </a:spcBef>
              <a:spcAft>
                <a:spcPts val="0"/>
              </a:spcAft>
              <a:buFont typeface="Wingdings" panose="05000000000000000000" pitchFamily="2" charset="2"/>
              <a:buChar char="Ø"/>
            </a:pPr>
            <a:r>
              <a:rPr lang="en-US" b="1" dirty="0">
                <a:solidFill>
                  <a:srgbClr val="323E4F"/>
                </a:solidFill>
                <a:latin typeface="Roman"/>
                <a:ea typeface="Times New Roman" panose="02020603050405020304" pitchFamily="18" charset="0"/>
                <a:cs typeface="Arial" panose="020B0604020202020204" pitchFamily="34" charset="0"/>
              </a:rPr>
              <a:t>Brief description on the modules:</a:t>
            </a: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ct val="150000"/>
              </a:lnSpc>
              <a:spcBef>
                <a:spcPts val="300"/>
              </a:spcBef>
              <a:spcAft>
                <a:spcPts val="0"/>
              </a:spcAft>
              <a:buFont typeface="Wingdings" panose="05000000000000000000" pitchFamily="2" charset="2"/>
              <a:buChar char="Ø"/>
            </a:pP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lnSpc>
                <a:spcPct val="150000"/>
              </a:lnSpc>
              <a:spcBef>
                <a:spcPts val="300"/>
              </a:spcBef>
              <a:spcAft>
                <a:spcPts val="0"/>
              </a:spcAft>
              <a:buAutoNum type="arabicPeriod"/>
            </a:pPr>
            <a:r>
              <a:rPr lang="en-US" dirty="0">
                <a:solidFill>
                  <a:srgbClr val="323E4F"/>
                </a:solidFill>
                <a:latin typeface="Roman"/>
                <a:ea typeface="Times New Roman" panose="02020603050405020304" pitchFamily="18" charset="0"/>
                <a:cs typeface="Arial" panose="020B0604020202020204" pitchFamily="34" charset="0"/>
              </a:rPr>
              <a:t>Customer: A customer can register himself. After registration, he will get user id and password and then he will be directed to his homepage through login. Here he will get details about the café like menu, table booking </a:t>
            </a:r>
            <a:r>
              <a:rPr lang="en-US">
                <a:solidFill>
                  <a:srgbClr val="323E4F"/>
                </a:solidFill>
                <a:latin typeface="Roman"/>
                <a:ea typeface="Times New Roman" panose="02020603050405020304" pitchFamily="18" charset="0"/>
                <a:cs typeface="Arial" panose="020B0604020202020204" pitchFamily="34" charset="0"/>
              </a:rPr>
              <a:t>in advance , café </a:t>
            </a:r>
            <a:r>
              <a:rPr lang="en-US" dirty="0">
                <a:solidFill>
                  <a:srgbClr val="323E4F"/>
                </a:solidFill>
                <a:latin typeface="Roman"/>
                <a:ea typeface="Times New Roman" panose="02020603050405020304" pitchFamily="18" charset="0"/>
                <a:cs typeface="Arial" panose="020B0604020202020204" pitchFamily="34" charset="0"/>
              </a:rPr>
              <a:t>location, online payment . </a:t>
            </a:r>
          </a:p>
          <a:p>
            <a:pPr marL="342900" indent="-342900" algn="just">
              <a:lnSpc>
                <a:spcPct val="150000"/>
              </a:lnSpc>
              <a:spcBef>
                <a:spcPts val="300"/>
              </a:spcBef>
              <a:spcAft>
                <a:spcPts val="0"/>
              </a:spcAft>
              <a:buAutoNum type="arabicPeriod"/>
            </a:pPr>
            <a:r>
              <a:rPr lang="en-US" dirty="0">
                <a:solidFill>
                  <a:srgbClr val="323E4F"/>
                </a:solidFill>
                <a:latin typeface="Roman"/>
                <a:ea typeface="Times New Roman" panose="02020603050405020304" pitchFamily="18" charset="0"/>
                <a:cs typeface="Arial" panose="020B0604020202020204" pitchFamily="34" charset="0"/>
              </a:rPr>
              <a:t> Cafe Administrator: Administrator has the full authority over the application. He can view all the registered customer. He can edit the pages and update them. He can view all the application details also.</a:t>
            </a: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610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AD32B4-D4F5-4AA3-AC46-6358C6C97074}"/>
              </a:ext>
            </a:extLst>
          </p:cNvPr>
          <p:cNvSpPr/>
          <p:nvPr/>
        </p:nvSpPr>
        <p:spPr>
          <a:xfrm>
            <a:off x="371061" y="449488"/>
            <a:ext cx="11158330" cy="5542736"/>
          </a:xfrm>
          <a:prstGeom prst="rect">
            <a:avLst/>
          </a:prstGeom>
        </p:spPr>
        <p:txBody>
          <a:bodyPr wrap="square">
            <a:spAutoFit/>
          </a:bodyPr>
          <a:lstStyle/>
          <a:p>
            <a:pPr marL="342900" indent="-342900">
              <a:lnSpc>
                <a:spcPct val="107000"/>
              </a:lnSpc>
              <a:spcBef>
                <a:spcPts val="300"/>
              </a:spcBef>
              <a:spcAft>
                <a:spcPts val="800"/>
              </a:spcAft>
              <a:buFont typeface="Wingdings" panose="05000000000000000000" pitchFamily="2" charset="2"/>
              <a:buChar char="v"/>
            </a:pPr>
            <a:r>
              <a:rPr lang="en-US" sz="2000" dirty="0">
                <a:solidFill>
                  <a:srgbClr val="323E4F"/>
                </a:solidFill>
                <a:effectLst/>
                <a:latin typeface="Roman"/>
                <a:ea typeface="Times New Roman" panose="02020603050405020304" pitchFamily="18" charset="0"/>
                <a:cs typeface="Arial" panose="020B0604020202020204" pitchFamily="34" charset="0"/>
              </a:rPr>
              <a:t>Hardware and Software Specification:</a:t>
            </a: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Bef>
                <a:spcPts val="300"/>
              </a:spcBef>
              <a:spcAft>
                <a:spcPts val="0"/>
              </a:spcAft>
            </a:pPr>
            <a:r>
              <a:rPr lang="en-US" kern="1400" dirty="0">
                <a:solidFill>
                  <a:srgbClr val="323E4F"/>
                </a:solidFill>
                <a:latin typeface="Roman"/>
                <a:ea typeface="Times New Roman" panose="02020603050405020304" pitchFamily="18" charset="0"/>
                <a:cs typeface="Arial" panose="020B0604020202020204" pitchFamily="34" charset="0"/>
              </a:rPr>
              <a:t> </a:t>
            </a:r>
            <a:endParaRPr lang="en-IN" sz="5400" kern="1400" dirty="0">
              <a:solidFill>
                <a:srgbClr val="323E4F"/>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gn="just">
              <a:lnSpc>
                <a:spcPct val="150000"/>
              </a:lnSpc>
              <a:spcBef>
                <a:spcPts val="300"/>
              </a:spcBef>
              <a:spcAft>
                <a:spcPts val="0"/>
              </a:spcAft>
              <a:buFont typeface="Wingdings" panose="05000000000000000000" pitchFamily="2" charset="2"/>
              <a:buChar char="Ø"/>
            </a:pPr>
            <a:r>
              <a:rPr lang="en-US" b="1" kern="1400" dirty="0">
                <a:solidFill>
                  <a:srgbClr val="323E4F"/>
                </a:solidFill>
                <a:latin typeface="Roman"/>
                <a:ea typeface="Times New Roman" panose="02020603050405020304" pitchFamily="18" charset="0"/>
                <a:cs typeface="Arial" panose="020B0604020202020204" pitchFamily="34" charset="0"/>
              </a:rPr>
              <a:t>The development of this project deals with the following environment:-</a:t>
            </a:r>
            <a:endParaRPr lang="en-IN" sz="5400" kern="1400" dirty="0">
              <a:solidFill>
                <a:srgbClr val="323E4F"/>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mj-lt"/>
              <a:buAutoNum type="arabicPeriod"/>
            </a:pPr>
            <a:r>
              <a:rPr lang="en-US" dirty="0">
                <a:latin typeface="Roman"/>
                <a:ea typeface="Times New Roman" panose="02020603050405020304" pitchFamily="18" charset="0"/>
                <a:cs typeface="Arial" panose="020B0604020202020204" pitchFamily="34" charset="0"/>
              </a:rPr>
              <a:t>Hardware requirements </a:t>
            </a:r>
            <a:endParaRPr lang="en-IN" sz="16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mj-lt"/>
              <a:buAutoNum type="arabicPeriod"/>
            </a:pPr>
            <a:r>
              <a:rPr lang="en-US" dirty="0">
                <a:latin typeface="Roman"/>
                <a:ea typeface="Times New Roman" panose="02020603050405020304" pitchFamily="18" charset="0"/>
                <a:cs typeface="Arial" panose="020B0604020202020204" pitchFamily="34" charset="0"/>
              </a:rPr>
              <a:t>Software requirements</a:t>
            </a:r>
            <a:endParaRPr lang="en-IN" sz="1600" b="1" dirty="0">
              <a:effectLst/>
              <a:latin typeface="Times New Roman" panose="02020603050405020304" pitchFamily="18" charset="0"/>
              <a:ea typeface="Times New Roman" panose="02020603050405020304" pitchFamily="18" charset="0"/>
            </a:endParaRPr>
          </a:p>
          <a:p>
            <a:pPr marL="1104900" algn="just">
              <a:lnSpc>
                <a:spcPct val="150000"/>
              </a:lnSpc>
              <a:spcAft>
                <a:spcPts val="0"/>
              </a:spcAft>
            </a:pPr>
            <a:r>
              <a:rPr lang="en-US" b="1" dirty="0">
                <a:latin typeface="Roman"/>
                <a:ea typeface="Times New Roman" panose="02020603050405020304" pitchFamily="18" charset="0"/>
                <a:cs typeface="Arial" panose="020B0604020202020204" pitchFamily="34" charset="0"/>
              </a:rPr>
              <a:t> </a:t>
            </a:r>
            <a:endParaRPr lang="en-IN" sz="16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mj-lt"/>
              <a:buAutoNum type="arabicPeriod"/>
            </a:pPr>
            <a:r>
              <a:rPr lang="en-US" b="1" dirty="0">
                <a:latin typeface="Roman"/>
                <a:ea typeface="Times New Roman" panose="02020603050405020304" pitchFamily="18" charset="0"/>
                <a:cs typeface="Arial" panose="020B0604020202020204" pitchFamily="34" charset="0"/>
              </a:rPr>
              <a:t>Hardware Requirements</a:t>
            </a:r>
            <a:r>
              <a:rPr lang="en-US" dirty="0">
                <a:latin typeface="Roman"/>
                <a:ea typeface="Times New Roman" panose="02020603050405020304" pitchFamily="18" charset="0"/>
                <a:cs typeface="Arial" panose="020B0604020202020204" pitchFamily="34" charset="0"/>
              </a:rPr>
              <a:t>:</a:t>
            </a:r>
            <a:endParaRPr lang="en-IN" sz="1600" b="1" dirty="0">
              <a:effectLst/>
              <a:latin typeface="Times New Roman" panose="02020603050405020304" pitchFamily="18" charset="0"/>
              <a:ea typeface="Times New Roman" panose="02020603050405020304" pitchFamily="18" charset="0"/>
            </a:endParaRPr>
          </a:p>
          <a:p>
            <a:pPr indent="457200" algn="just">
              <a:lnSpc>
                <a:spcPct val="150000"/>
              </a:lnSpc>
              <a:spcAft>
                <a:spcPts val="0"/>
              </a:spcAft>
            </a:pPr>
            <a:r>
              <a:rPr lang="en-US" dirty="0">
                <a:latin typeface="Roman"/>
                <a:ea typeface="Times New Roman" panose="02020603050405020304" pitchFamily="18" charset="0"/>
                <a:cs typeface="Arial" panose="020B0604020202020204" pitchFamily="34" charset="0"/>
              </a:rPr>
              <a:t>The selection of hardware is very important in the existence and proper working of any software. In the selection of hardware, the size and the capacity requirements are also important.</a:t>
            </a:r>
            <a:endParaRPr lang="en-IN" sz="1600" b="1" dirty="0">
              <a:effectLst/>
              <a:latin typeface="Times New Roman" panose="02020603050405020304" pitchFamily="18" charset="0"/>
              <a:ea typeface="Times New Roman" panose="02020603050405020304" pitchFamily="18" charset="0"/>
            </a:endParaRPr>
          </a:p>
          <a:p>
            <a:pPr algn="just">
              <a:lnSpc>
                <a:spcPct val="150000"/>
              </a:lnSpc>
              <a:spcAft>
                <a:spcPts val="0"/>
              </a:spcAft>
            </a:pPr>
            <a:r>
              <a:rPr lang="en-US" dirty="0">
                <a:latin typeface="Roman"/>
                <a:ea typeface="Times New Roman" panose="02020603050405020304" pitchFamily="18" charset="0"/>
                <a:cs typeface="Arial" panose="020B0604020202020204" pitchFamily="34" charset="0"/>
              </a:rPr>
              <a:t> </a:t>
            </a:r>
            <a:endParaRPr lang="en-IN" sz="16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tabLst>
                <a:tab pos="457200" algn="l"/>
              </a:tabLst>
            </a:pPr>
            <a:r>
              <a:rPr lang="en-US" dirty="0">
                <a:latin typeface="Roman"/>
                <a:ea typeface="Times New Roman" panose="02020603050405020304" pitchFamily="18" charset="0"/>
                <a:cs typeface="Arial" panose="020B0604020202020204" pitchFamily="34" charset="0"/>
              </a:rPr>
              <a:t>RAM Capacity		--------		8GB </a:t>
            </a:r>
            <a:endParaRPr lang="en-IN" sz="16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tabLst>
                <a:tab pos="457200" algn="l"/>
              </a:tabLst>
            </a:pPr>
            <a:r>
              <a:rPr lang="en-US" dirty="0">
                <a:latin typeface="Roman"/>
                <a:ea typeface="Times New Roman" panose="02020603050405020304" pitchFamily="18" charset="0"/>
                <a:cs typeface="Arial" panose="020B0604020202020204" pitchFamily="34" charset="0"/>
              </a:rPr>
              <a:t>Hard Disk	                  --------   		1TB</a:t>
            </a:r>
            <a:endParaRPr lang="en-IN" sz="16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tabLst>
                <a:tab pos="457200" algn="l"/>
              </a:tabLst>
            </a:pPr>
            <a:r>
              <a:rPr lang="en-US" dirty="0">
                <a:latin typeface="Roman"/>
                <a:ea typeface="Times New Roman" panose="02020603050405020304" pitchFamily="18" charset="0"/>
                <a:cs typeface="Arial" panose="020B0604020202020204" pitchFamily="34" charset="0"/>
              </a:rPr>
              <a:t>Processor		--------     		Intel i5 processor</a:t>
            </a:r>
            <a:endParaRPr lang="en-IN" sz="16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91788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1EACBC-3162-4FD5-944E-2AB5EE4CE560}"/>
              </a:ext>
            </a:extLst>
          </p:cNvPr>
          <p:cNvSpPr/>
          <p:nvPr/>
        </p:nvSpPr>
        <p:spPr>
          <a:xfrm>
            <a:off x="390939" y="529745"/>
            <a:ext cx="11728174" cy="5586145"/>
          </a:xfrm>
          <a:prstGeom prst="rect">
            <a:avLst/>
          </a:prstGeom>
        </p:spPr>
        <p:txBody>
          <a:bodyPr wrap="square">
            <a:spAutoFit/>
          </a:bodyPr>
          <a:lstStyle/>
          <a:p>
            <a:pPr lvl="0" algn="just">
              <a:lnSpc>
                <a:spcPct val="150000"/>
              </a:lnSpc>
              <a:spcAft>
                <a:spcPts val="0"/>
              </a:spcAft>
            </a:pPr>
            <a:r>
              <a:rPr lang="en-US" b="1" dirty="0">
                <a:latin typeface="Roman"/>
                <a:ea typeface="Times New Roman" panose="02020603050405020304" pitchFamily="18" charset="0"/>
                <a:cs typeface="Arial" panose="020B0604020202020204" pitchFamily="34" charset="0"/>
              </a:rPr>
              <a:t>2. Software Requirements:</a:t>
            </a:r>
            <a:endParaRPr lang="en-IN" sz="1600" b="1" dirty="0">
              <a:effectLst/>
              <a:latin typeface="Times New Roman" panose="02020603050405020304" pitchFamily="18" charset="0"/>
              <a:ea typeface="Times New Roman" panose="02020603050405020304" pitchFamily="18" charset="0"/>
            </a:endParaRPr>
          </a:p>
          <a:p>
            <a:pPr marL="285750" indent="-285750" algn="just">
              <a:lnSpc>
                <a:spcPct val="150000"/>
              </a:lnSpc>
              <a:spcAft>
                <a:spcPts val="0"/>
              </a:spcAft>
              <a:buFont typeface="Arial" panose="020B0604020202020204" pitchFamily="34" charset="0"/>
              <a:buChar char="•"/>
            </a:pPr>
            <a:r>
              <a:rPr lang="en-US" dirty="0">
                <a:latin typeface="Roman"/>
                <a:ea typeface="Times New Roman" panose="02020603050405020304" pitchFamily="18" charset="0"/>
                <a:cs typeface="Arial" panose="020B0604020202020204" pitchFamily="34" charset="0"/>
              </a:rPr>
              <a:t>One of the most difficult tasks is that, the selection of the software, once system requirement is known is determining whether a particular software package fits the requirements.</a:t>
            </a:r>
            <a:endParaRPr lang="en-IN" sz="1600" b="1" dirty="0">
              <a:effectLst/>
              <a:latin typeface="Times New Roman" panose="02020603050405020304" pitchFamily="18" charset="0"/>
              <a:ea typeface="Times New Roman" panose="02020603050405020304" pitchFamily="18" charset="0"/>
            </a:endParaRPr>
          </a:p>
          <a:p>
            <a:pPr marL="285750" indent="-285750" algn="just">
              <a:lnSpc>
                <a:spcPct val="150000"/>
              </a:lnSpc>
              <a:spcAft>
                <a:spcPts val="0"/>
              </a:spcAft>
              <a:buFont typeface="Arial" panose="020B0604020202020204" pitchFamily="34" charset="0"/>
              <a:buChar char="•"/>
            </a:pPr>
            <a:r>
              <a:rPr lang="en-US" dirty="0">
                <a:latin typeface="Roman"/>
                <a:ea typeface="Times New Roman" panose="02020603050405020304" pitchFamily="18" charset="0"/>
                <a:cs typeface="Arial" panose="020B0604020202020204" pitchFamily="34" charset="0"/>
              </a:rPr>
              <a:t> After initial selection further security is needed to determine the desirability of particular software compared with other candidates. </a:t>
            </a:r>
          </a:p>
          <a:p>
            <a:pPr marL="285750" indent="-285750" algn="just">
              <a:lnSpc>
                <a:spcPct val="150000"/>
              </a:lnSpc>
              <a:spcAft>
                <a:spcPts val="0"/>
              </a:spcAft>
              <a:buFont typeface="Arial" panose="020B0604020202020204" pitchFamily="34" charset="0"/>
              <a:buChar char="•"/>
            </a:pPr>
            <a:endParaRPr lang="en-US" sz="1600" b="1" dirty="0">
              <a:effectLst/>
              <a:latin typeface="Roman"/>
              <a:ea typeface="Times New Roman" panose="02020603050405020304" pitchFamily="18" charset="0"/>
              <a:cs typeface="Arial" panose="020B0604020202020204" pitchFamily="34" charset="0"/>
            </a:endParaRPr>
          </a:p>
          <a:p>
            <a:pPr algn="just">
              <a:lnSpc>
                <a:spcPct val="150000"/>
              </a:lnSpc>
              <a:spcAft>
                <a:spcPts val="0"/>
              </a:spcAft>
            </a:pPr>
            <a:endParaRPr lang="en-IN" sz="1600" b="1" dirty="0">
              <a:effectLst/>
              <a:latin typeface="Times New Roman" panose="02020603050405020304" pitchFamily="18" charset="0"/>
              <a:ea typeface="Times New Roman" panose="02020603050405020304" pitchFamily="18" charset="0"/>
            </a:endParaRPr>
          </a:p>
          <a:p>
            <a:pPr marL="342900" indent="-342900" algn="just">
              <a:lnSpc>
                <a:spcPct val="130000"/>
              </a:lnSpc>
              <a:spcBef>
                <a:spcPts val="300"/>
              </a:spcBef>
              <a:spcAft>
                <a:spcPts val="0"/>
              </a:spcAft>
              <a:buFont typeface="+mj-lt"/>
              <a:buAutoNum type="arabicPeriod"/>
            </a:pPr>
            <a:r>
              <a:rPr lang="en-US" dirty="0">
                <a:solidFill>
                  <a:srgbClr val="323E4F"/>
                </a:solidFill>
                <a:latin typeface="Roman"/>
                <a:ea typeface="Times New Roman" panose="02020603050405020304" pitchFamily="18" charset="0"/>
                <a:cs typeface="Times New Roman" panose="02020603050405020304" pitchFamily="18" charset="0"/>
              </a:rPr>
              <a:t>Operating System                 --------	        Windows 10 </a:t>
            </a: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lnSpc>
                <a:spcPct val="130000"/>
              </a:lnSpc>
              <a:spcBef>
                <a:spcPts val="300"/>
              </a:spcBef>
              <a:spcAft>
                <a:spcPts val="0"/>
              </a:spcAft>
              <a:buFont typeface="+mj-lt"/>
              <a:buAutoNum type="arabicPeriod"/>
            </a:pPr>
            <a:r>
              <a:rPr lang="en-US" dirty="0">
                <a:solidFill>
                  <a:srgbClr val="323E4F"/>
                </a:solidFill>
                <a:latin typeface="Roman"/>
                <a:ea typeface="Times New Roman" panose="02020603050405020304" pitchFamily="18" charset="0"/>
                <a:cs typeface="Times New Roman" panose="02020603050405020304" pitchFamily="18" charset="0"/>
              </a:rPr>
              <a:t>Browser                                 --------		Chrome</a:t>
            </a: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lnSpc>
                <a:spcPct val="130000"/>
              </a:lnSpc>
              <a:spcBef>
                <a:spcPts val="300"/>
              </a:spcBef>
              <a:spcAft>
                <a:spcPts val="0"/>
              </a:spcAft>
              <a:buFont typeface="+mj-lt"/>
              <a:buAutoNum type="arabicPeriod"/>
            </a:pPr>
            <a:r>
              <a:rPr lang="en-US" dirty="0">
                <a:solidFill>
                  <a:srgbClr val="323E4F"/>
                </a:solidFill>
                <a:latin typeface="Roman"/>
                <a:ea typeface="Times New Roman" panose="02020603050405020304" pitchFamily="18" charset="0"/>
                <a:cs typeface="Times New Roman" panose="02020603050405020304" pitchFamily="18" charset="0"/>
              </a:rPr>
              <a:t>Database Server                      --------	        firebase</a:t>
            </a: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lnSpc>
                <a:spcPct val="130000"/>
              </a:lnSpc>
              <a:spcBef>
                <a:spcPts val="300"/>
              </a:spcBef>
              <a:spcAft>
                <a:spcPts val="0"/>
              </a:spcAft>
              <a:buFont typeface="+mj-lt"/>
              <a:buAutoNum type="arabicPeriod"/>
            </a:pPr>
            <a:r>
              <a:rPr lang="en-US" dirty="0">
                <a:solidFill>
                  <a:srgbClr val="323E4F"/>
                </a:solidFill>
                <a:latin typeface="Roman"/>
                <a:ea typeface="Times New Roman" panose="02020603050405020304" pitchFamily="18" charset="0"/>
                <a:cs typeface="Times New Roman" panose="02020603050405020304" pitchFamily="18" charset="0"/>
              </a:rPr>
              <a:t>Database Connectivity           --------	        JDBC  </a:t>
            </a: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30000"/>
              </a:lnSpc>
              <a:spcBef>
                <a:spcPts val="300"/>
              </a:spcBef>
              <a:spcAft>
                <a:spcPts val="0"/>
              </a:spcAft>
            </a:pPr>
            <a:r>
              <a:rPr lang="en-US" dirty="0">
                <a:solidFill>
                  <a:srgbClr val="323E4F"/>
                </a:solidFill>
                <a:latin typeface="Roman"/>
                <a:ea typeface="Times New Roman" panose="02020603050405020304" pitchFamily="18" charset="0"/>
                <a:cs typeface="Times New Roman" panose="02020603050405020304" pitchFamily="18" charset="0"/>
              </a:rPr>
              <a:t>5.Other Tools &amp; Technologies    --------	Android studio, JDK(Version  1.7)</a:t>
            </a: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lnSpc>
                <a:spcPct val="130000"/>
              </a:lnSpc>
              <a:spcBef>
                <a:spcPts val="300"/>
              </a:spcBef>
              <a:spcAft>
                <a:spcPts val="0"/>
              </a:spcAft>
              <a:buFont typeface="+mj-lt"/>
              <a:buAutoNum type="arabicPeriod"/>
            </a:pP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30000"/>
              </a:lnSpc>
              <a:spcBef>
                <a:spcPts val="300"/>
              </a:spcBef>
              <a:spcAft>
                <a:spcPts val="0"/>
              </a:spcAft>
            </a:pPr>
            <a:r>
              <a:rPr lang="en-US" sz="2000" b="1" dirty="0">
                <a:solidFill>
                  <a:srgbClr val="000000"/>
                </a:solidFill>
                <a:effectLst/>
                <a:latin typeface="Roman"/>
                <a:ea typeface="Times New Roman" panose="02020603050405020304" pitchFamily="18" charset="0"/>
                <a:cs typeface="Times New Roman" panose="02020603050405020304" pitchFamily="18" charset="0"/>
              </a:rPr>
              <a:t> </a:t>
            </a: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5014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72471F-A40E-4668-A6E8-D4A8B33C4D02}"/>
              </a:ext>
            </a:extLst>
          </p:cNvPr>
          <p:cNvSpPr/>
          <p:nvPr/>
        </p:nvSpPr>
        <p:spPr>
          <a:xfrm>
            <a:off x="357809" y="188113"/>
            <a:ext cx="11529391" cy="5761577"/>
          </a:xfrm>
          <a:prstGeom prst="rect">
            <a:avLst/>
          </a:prstGeom>
        </p:spPr>
        <p:txBody>
          <a:bodyPr wrap="square">
            <a:spAutoFit/>
          </a:bodyPr>
          <a:lstStyle/>
          <a:p>
            <a:pPr marL="285750" indent="-285750" algn="just">
              <a:lnSpc>
                <a:spcPct val="130000"/>
              </a:lnSpc>
              <a:spcBef>
                <a:spcPts val="300"/>
              </a:spcBef>
              <a:spcAft>
                <a:spcPts val="0"/>
              </a:spcAft>
              <a:buFont typeface="Wingdings" panose="05000000000000000000" pitchFamily="2" charset="2"/>
              <a:buChar char="v"/>
            </a:pPr>
            <a:r>
              <a:rPr lang="en-US" b="1" dirty="0">
                <a:solidFill>
                  <a:srgbClr val="323E4F"/>
                </a:solidFill>
                <a:latin typeface="Roman"/>
                <a:ea typeface="Times New Roman" panose="02020603050405020304" pitchFamily="18" charset="0"/>
                <a:cs typeface="Times New Roman" panose="02020603050405020304" pitchFamily="18" charset="0"/>
              </a:rPr>
              <a:t>User Interfaces :-</a:t>
            </a: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30000"/>
              </a:lnSpc>
              <a:spcBef>
                <a:spcPts val="300"/>
              </a:spcBef>
              <a:spcAft>
                <a:spcPts val="0"/>
              </a:spcAft>
            </a:pPr>
            <a:r>
              <a:rPr lang="en-US" dirty="0">
                <a:solidFill>
                  <a:srgbClr val="323E4F"/>
                </a:solidFill>
                <a:latin typeface="Roman"/>
                <a:ea typeface="Times New Roman" panose="02020603050405020304" pitchFamily="18" charset="0"/>
                <a:cs typeface="Times New Roman" panose="02020603050405020304" pitchFamily="18" charset="0"/>
              </a:rPr>
              <a:t>The interface must be easy to understand. The user interface includes</a:t>
            </a: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30000"/>
              </a:lnSpc>
              <a:spcBef>
                <a:spcPts val="300"/>
              </a:spcBef>
              <a:spcAft>
                <a:spcPts val="0"/>
              </a:spcAft>
              <a:buFont typeface="Symbol" panose="05050102010706020507" pitchFamily="18" charset="2"/>
              <a:buChar char=""/>
              <a:tabLst>
                <a:tab pos="57150" algn="l"/>
              </a:tabLst>
            </a:pPr>
            <a:r>
              <a:rPr lang="en-US" b="1" dirty="0">
                <a:solidFill>
                  <a:srgbClr val="323E4F"/>
                </a:solidFill>
                <a:latin typeface="Roman"/>
                <a:ea typeface="Times New Roman" panose="02020603050405020304" pitchFamily="18" charset="0"/>
                <a:cs typeface="Times New Roman" panose="02020603050405020304" pitchFamily="18" charset="0"/>
              </a:rPr>
              <a:t>Data format</a:t>
            </a:r>
            <a:r>
              <a:rPr lang="en-US" dirty="0">
                <a:solidFill>
                  <a:srgbClr val="323E4F"/>
                </a:solidFill>
                <a:latin typeface="Roman"/>
                <a:ea typeface="Times New Roman" panose="02020603050405020304" pitchFamily="18" charset="0"/>
                <a:cs typeface="Times New Roman" panose="02020603050405020304" pitchFamily="18" charset="0"/>
              </a:rPr>
              <a:t>: The data entered by the users will be alpha numeric.</a:t>
            </a: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114300" algn="just">
              <a:lnSpc>
                <a:spcPct val="130000"/>
              </a:lnSpc>
              <a:spcBef>
                <a:spcPts val="300"/>
              </a:spcBef>
              <a:spcAft>
                <a:spcPts val="0"/>
              </a:spcAft>
              <a:tabLst>
                <a:tab pos="57150" algn="l"/>
              </a:tabLst>
            </a:pPr>
            <a:r>
              <a:rPr lang="en-US" dirty="0">
                <a:solidFill>
                  <a:srgbClr val="323E4F"/>
                </a:solidFill>
                <a:latin typeface="Roman"/>
                <a:ea typeface="Times New Roman" panose="02020603050405020304" pitchFamily="18" charset="0"/>
                <a:cs typeface="Times New Roman" panose="02020603050405020304" pitchFamily="18" charset="0"/>
              </a:rPr>
              <a:t> </a:t>
            </a: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ct val="130000"/>
              </a:lnSpc>
              <a:spcBef>
                <a:spcPts val="300"/>
              </a:spcBef>
              <a:spcAft>
                <a:spcPts val="0"/>
              </a:spcAft>
              <a:buFont typeface="Wingdings" panose="05000000000000000000" pitchFamily="2" charset="2"/>
              <a:buChar char="v"/>
            </a:pPr>
            <a:r>
              <a:rPr lang="en-US" b="1" dirty="0">
                <a:solidFill>
                  <a:srgbClr val="323E4F"/>
                </a:solidFill>
                <a:latin typeface="Roman"/>
                <a:ea typeface="Times New Roman" panose="02020603050405020304" pitchFamily="18" charset="0"/>
                <a:cs typeface="Times New Roman" panose="02020603050405020304" pitchFamily="18" charset="0"/>
              </a:rPr>
              <a:t>Hardware Interfaces:-</a:t>
            </a: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30000"/>
              </a:lnSpc>
              <a:spcBef>
                <a:spcPts val="300"/>
              </a:spcBef>
              <a:spcAft>
                <a:spcPts val="0"/>
              </a:spcAft>
              <a:buFont typeface="Symbol" panose="05050102010706020507" pitchFamily="18" charset="2"/>
              <a:buChar char=""/>
            </a:pPr>
            <a:r>
              <a:rPr lang="en-US" dirty="0">
                <a:solidFill>
                  <a:srgbClr val="323E4F"/>
                </a:solidFill>
                <a:latin typeface="Roman"/>
                <a:ea typeface="Times New Roman" panose="02020603050405020304" pitchFamily="18" charset="0"/>
                <a:cs typeface="Times New Roman" panose="02020603050405020304" pitchFamily="18" charset="0"/>
              </a:rPr>
              <a:t>Hardware recommended by all the software needed.</a:t>
            </a: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30000"/>
              </a:lnSpc>
              <a:spcBef>
                <a:spcPts val="300"/>
              </a:spcBef>
              <a:spcAft>
                <a:spcPts val="0"/>
              </a:spcAft>
            </a:pPr>
            <a:r>
              <a:rPr lang="en-US" b="1" dirty="0">
                <a:solidFill>
                  <a:srgbClr val="323E4F"/>
                </a:solidFill>
                <a:latin typeface="Roman"/>
                <a:ea typeface="Times New Roman" panose="02020603050405020304" pitchFamily="18" charset="0"/>
                <a:cs typeface="Times New Roman" panose="02020603050405020304" pitchFamily="18" charset="0"/>
              </a:rPr>
              <a:t> </a:t>
            </a: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ct val="130000"/>
              </a:lnSpc>
              <a:spcBef>
                <a:spcPts val="300"/>
              </a:spcBef>
              <a:spcAft>
                <a:spcPts val="0"/>
              </a:spcAft>
              <a:buFont typeface="Wingdings" panose="05000000000000000000" pitchFamily="2" charset="2"/>
              <a:buChar char="v"/>
            </a:pPr>
            <a:r>
              <a:rPr lang="en-US" b="1" dirty="0">
                <a:solidFill>
                  <a:srgbClr val="323E4F"/>
                </a:solidFill>
                <a:latin typeface="Roman"/>
                <a:ea typeface="Times New Roman" panose="02020603050405020304" pitchFamily="18" charset="0"/>
                <a:cs typeface="Times New Roman" panose="02020603050405020304" pitchFamily="18" charset="0"/>
              </a:rPr>
              <a:t>Software Interfaces:-</a:t>
            </a: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30000"/>
              </a:lnSpc>
              <a:spcBef>
                <a:spcPts val="300"/>
              </a:spcBef>
              <a:spcAft>
                <a:spcPts val="0"/>
              </a:spcAft>
            </a:pPr>
            <a:r>
              <a:rPr lang="en-US" dirty="0">
                <a:solidFill>
                  <a:srgbClr val="323E4F"/>
                </a:solidFill>
                <a:latin typeface="Roman"/>
                <a:ea typeface="Times New Roman" panose="02020603050405020304" pitchFamily="18" charset="0"/>
                <a:cs typeface="Times New Roman" panose="02020603050405020304" pitchFamily="18" charset="0"/>
              </a:rPr>
              <a:t> </a:t>
            </a: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30000"/>
              </a:lnSpc>
              <a:spcBef>
                <a:spcPts val="300"/>
              </a:spcBef>
              <a:spcAft>
                <a:spcPts val="0"/>
              </a:spcAft>
              <a:buFont typeface="Symbol" panose="05050102010706020507" pitchFamily="18" charset="2"/>
              <a:buChar char=""/>
              <a:tabLst>
                <a:tab pos="285750" algn="l"/>
              </a:tabLst>
            </a:pPr>
            <a:r>
              <a:rPr lang="en-US" dirty="0">
                <a:solidFill>
                  <a:srgbClr val="323E4F"/>
                </a:solidFill>
                <a:latin typeface="Roman"/>
                <a:ea typeface="Times New Roman" panose="02020603050405020304" pitchFamily="18" charset="0"/>
                <a:cs typeface="Times New Roman" panose="02020603050405020304" pitchFamily="18" charset="0"/>
              </a:rPr>
              <a:t>Compatible operating system: Windows 10</a:t>
            </a: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30000"/>
              </a:lnSpc>
              <a:spcBef>
                <a:spcPts val="300"/>
              </a:spcBef>
              <a:spcAft>
                <a:spcPts val="0"/>
              </a:spcAft>
            </a:pPr>
            <a:r>
              <a:rPr lang="en-US" sz="2000" b="1" dirty="0">
                <a:solidFill>
                  <a:srgbClr val="000000"/>
                </a:solidFill>
                <a:effectLst/>
                <a:latin typeface="Roman"/>
                <a:ea typeface="Times New Roman" panose="02020603050405020304" pitchFamily="18" charset="0"/>
                <a:cs typeface="Times New Roman" panose="02020603050405020304" pitchFamily="18" charset="0"/>
              </a:rPr>
              <a:t> </a:t>
            </a: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30000"/>
              </a:lnSpc>
              <a:spcBef>
                <a:spcPts val="300"/>
              </a:spcBef>
              <a:spcAft>
                <a:spcPts val="0"/>
              </a:spcAft>
            </a:pPr>
            <a:r>
              <a:rPr lang="en-US" sz="2000" b="1" dirty="0">
                <a:solidFill>
                  <a:srgbClr val="000000"/>
                </a:solidFill>
                <a:effectLst/>
                <a:latin typeface="Roman"/>
                <a:ea typeface="Times New Roman" panose="02020603050405020304" pitchFamily="18" charset="0"/>
                <a:cs typeface="Times New Roman" panose="02020603050405020304" pitchFamily="18" charset="0"/>
              </a:rPr>
              <a:t> </a:t>
            </a: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30000"/>
              </a:lnSpc>
              <a:spcBef>
                <a:spcPts val="300"/>
              </a:spcBef>
              <a:spcAft>
                <a:spcPts val="0"/>
              </a:spcAft>
            </a:pPr>
            <a:r>
              <a:rPr lang="en-US" sz="2000" b="1" dirty="0">
                <a:solidFill>
                  <a:srgbClr val="000000"/>
                </a:solidFill>
                <a:effectLst/>
                <a:latin typeface="Roman"/>
                <a:ea typeface="Times New Roman" panose="02020603050405020304" pitchFamily="18" charset="0"/>
                <a:cs typeface="Times New Roman" panose="02020603050405020304" pitchFamily="18" charset="0"/>
              </a:rPr>
              <a:t> </a:t>
            </a: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30000"/>
              </a:lnSpc>
              <a:spcBef>
                <a:spcPts val="300"/>
              </a:spcBef>
              <a:spcAft>
                <a:spcPts val="0"/>
              </a:spcAft>
            </a:pPr>
            <a:r>
              <a:rPr lang="en-US" sz="2000" b="1" dirty="0">
                <a:solidFill>
                  <a:srgbClr val="000000"/>
                </a:solidFill>
                <a:effectLst/>
                <a:latin typeface="Roman"/>
                <a:ea typeface="Times New Roman" panose="02020603050405020304" pitchFamily="18" charset="0"/>
                <a:cs typeface="Times New Roman" panose="02020603050405020304" pitchFamily="18" charset="0"/>
              </a:rPr>
              <a:t> </a:t>
            </a:r>
            <a:endParaRPr lang="en-IN" sz="12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252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FA37F44-D26E-4871-9C8E-0722E82A52B6}"/>
              </a:ext>
            </a:extLst>
          </p:cNvPr>
          <p:cNvSpPr/>
          <p:nvPr/>
        </p:nvSpPr>
        <p:spPr>
          <a:xfrm>
            <a:off x="0" y="52907"/>
            <a:ext cx="6559826" cy="1345881"/>
          </a:xfrm>
          <a:prstGeom prst="rect">
            <a:avLst/>
          </a:prstGeom>
        </p:spPr>
        <p:txBody>
          <a:bodyPr wrap="square">
            <a:spAutoFit/>
          </a:bodyPr>
          <a:lstStyle/>
          <a:p>
            <a:pPr marL="171450" indent="-171450" algn="just">
              <a:lnSpc>
                <a:spcPct val="200000"/>
              </a:lnSpc>
              <a:spcBef>
                <a:spcPts val="300"/>
              </a:spcBef>
              <a:spcAft>
                <a:spcPts val="0"/>
              </a:spcAft>
              <a:buFont typeface="Wingdings" panose="05000000000000000000" pitchFamily="2" charset="2"/>
              <a:buChar char="v"/>
              <a:tabLst>
                <a:tab pos="4149725" algn="l"/>
              </a:tabLst>
            </a:pPr>
            <a:r>
              <a:rPr lang="en-US" sz="2400" b="1" dirty="0">
                <a:solidFill>
                  <a:srgbClr val="000000"/>
                </a:solidFill>
                <a:latin typeface="Roman"/>
                <a:ea typeface="Times New Roman" panose="02020603050405020304" pitchFamily="18" charset="0"/>
                <a:cs typeface="Times New Roman" panose="02020603050405020304" pitchFamily="18" charset="0"/>
              </a:rPr>
              <a:t>SYSTEM ARCHITECTURE</a:t>
            </a:r>
            <a:endParaRPr lang="en-IN" sz="2400"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200000"/>
              </a:lnSpc>
              <a:spcBef>
                <a:spcPts val="300"/>
              </a:spcBef>
              <a:spcAft>
                <a:spcPts val="0"/>
              </a:spcAft>
              <a:tabLst>
                <a:tab pos="4149725" algn="l"/>
              </a:tabLst>
            </a:pPr>
            <a:endParaRPr lang="en-IN" dirty="0"/>
          </a:p>
        </p:txBody>
      </p:sp>
      <p:pic>
        <p:nvPicPr>
          <p:cNvPr id="26" name="Picture 25">
            <a:extLst>
              <a:ext uri="{FF2B5EF4-FFF2-40B4-BE49-F238E27FC236}">
                <a16:creationId xmlns:a16="http://schemas.microsoft.com/office/drawing/2014/main" id="{C1335BC1-541E-4B23-BD7A-1A795B9E0D44}"/>
              </a:ext>
            </a:extLst>
          </p:cNvPr>
          <p:cNvPicPr>
            <a:picLocks noChangeAspect="1"/>
          </p:cNvPicPr>
          <p:nvPr/>
        </p:nvPicPr>
        <p:blipFill>
          <a:blip r:embed="rId2"/>
          <a:stretch>
            <a:fillRect/>
          </a:stretch>
        </p:blipFill>
        <p:spPr>
          <a:xfrm>
            <a:off x="4732638" y="142585"/>
            <a:ext cx="1390349" cy="685896"/>
          </a:xfrm>
          <a:prstGeom prst="rect">
            <a:avLst/>
          </a:prstGeom>
        </p:spPr>
      </p:pic>
      <p:sp>
        <p:nvSpPr>
          <p:cNvPr id="27" name="Rectangle 26">
            <a:extLst>
              <a:ext uri="{FF2B5EF4-FFF2-40B4-BE49-F238E27FC236}">
                <a16:creationId xmlns:a16="http://schemas.microsoft.com/office/drawing/2014/main" id="{E16C09FF-DDFE-4BB9-A9D9-4EF6E1B0D5C8}"/>
              </a:ext>
            </a:extLst>
          </p:cNvPr>
          <p:cNvSpPr/>
          <p:nvPr/>
        </p:nvSpPr>
        <p:spPr>
          <a:xfrm>
            <a:off x="2905760" y="1023938"/>
            <a:ext cx="1256030" cy="5899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30000"/>
              </a:lnSpc>
              <a:spcBef>
                <a:spcPts val="300"/>
              </a:spcBef>
              <a:spcAft>
                <a:spcPts val="0"/>
              </a:spcAft>
            </a:pPr>
            <a:r>
              <a:rPr lang="en-IN" sz="1100">
                <a:solidFill>
                  <a:srgbClr val="323E4F"/>
                </a:solidFill>
                <a:effectLst/>
                <a:ea typeface="Times New Roman" panose="02020603050405020304" pitchFamily="18" charset="0"/>
                <a:cs typeface="Times New Roman" panose="02020603050405020304" pitchFamily="18" charset="0"/>
              </a:rPr>
              <a:t>UIMODEL</a:t>
            </a:r>
          </a:p>
        </p:txBody>
      </p:sp>
      <p:sp>
        <p:nvSpPr>
          <p:cNvPr id="28" name="Rectangle 27">
            <a:extLst>
              <a:ext uri="{FF2B5EF4-FFF2-40B4-BE49-F238E27FC236}">
                <a16:creationId xmlns:a16="http://schemas.microsoft.com/office/drawing/2014/main" id="{7F0ED6D8-7809-4E80-A700-094EBA9C056D}"/>
              </a:ext>
            </a:extLst>
          </p:cNvPr>
          <p:cNvSpPr/>
          <p:nvPr/>
        </p:nvSpPr>
        <p:spPr>
          <a:xfrm>
            <a:off x="4879613" y="1807845"/>
            <a:ext cx="1216386" cy="5143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30000"/>
              </a:lnSpc>
              <a:spcBef>
                <a:spcPts val="300"/>
              </a:spcBef>
              <a:spcAft>
                <a:spcPts val="0"/>
              </a:spcAft>
            </a:pPr>
            <a:r>
              <a:rPr lang="en-IN" sz="1100" dirty="0">
                <a:solidFill>
                  <a:srgbClr val="323E4F"/>
                </a:solidFill>
                <a:effectLst/>
                <a:ea typeface="Times New Roman" panose="02020603050405020304" pitchFamily="18" charset="0"/>
                <a:cs typeface="Times New Roman" panose="02020603050405020304" pitchFamily="18" charset="0"/>
              </a:rPr>
              <a:t>VIEW MODEL</a:t>
            </a:r>
          </a:p>
        </p:txBody>
      </p:sp>
      <p:sp>
        <p:nvSpPr>
          <p:cNvPr id="29" name="Rectangle 28">
            <a:extLst>
              <a:ext uri="{FF2B5EF4-FFF2-40B4-BE49-F238E27FC236}">
                <a16:creationId xmlns:a16="http://schemas.microsoft.com/office/drawing/2014/main" id="{FB42298F-3EB2-4D6B-BB41-EBB82634F893}"/>
              </a:ext>
            </a:extLst>
          </p:cNvPr>
          <p:cNvSpPr/>
          <p:nvPr/>
        </p:nvSpPr>
        <p:spPr>
          <a:xfrm>
            <a:off x="4933065" y="2735262"/>
            <a:ext cx="1225532" cy="6572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30000"/>
              </a:lnSpc>
              <a:spcBef>
                <a:spcPts val="300"/>
              </a:spcBef>
              <a:spcAft>
                <a:spcPts val="0"/>
              </a:spcAft>
            </a:pPr>
            <a:r>
              <a:rPr lang="en-IN" sz="1100">
                <a:solidFill>
                  <a:srgbClr val="323E4F"/>
                </a:solidFill>
                <a:effectLst/>
                <a:ea typeface="Times New Roman" panose="02020603050405020304" pitchFamily="18" charset="0"/>
                <a:cs typeface="Times New Roman" panose="02020603050405020304" pitchFamily="18" charset="0"/>
              </a:rPr>
              <a:t>INTERACT0R</a:t>
            </a:r>
          </a:p>
        </p:txBody>
      </p:sp>
      <p:sp>
        <p:nvSpPr>
          <p:cNvPr id="30" name="Rectangle 29">
            <a:extLst>
              <a:ext uri="{FF2B5EF4-FFF2-40B4-BE49-F238E27FC236}">
                <a16:creationId xmlns:a16="http://schemas.microsoft.com/office/drawing/2014/main" id="{1E0D6EB2-1DBB-4327-98F5-0C659ABD155E}"/>
              </a:ext>
            </a:extLst>
          </p:cNvPr>
          <p:cNvSpPr/>
          <p:nvPr/>
        </p:nvSpPr>
        <p:spPr>
          <a:xfrm>
            <a:off x="4933065" y="4059237"/>
            <a:ext cx="1335281" cy="695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30000"/>
              </a:lnSpc>
              <a:spcBef>
                <a:spcPts val="300"/>
              </a:spcBef>
              <a:spcAft>
                <a:spcPts val="0"/>
              </a:spcAft>
            </a:pPr>
            <a:r>
              <a:rPr lang="en-IN" sz="1100" dirty="0">
                <a:solidFill>
                  <a:srgbClr val="323E4F"/>
                </a:solidFill>
                <a:effectLst/>
                <a:ea typeface="Times New Roman" panose="02020603050405020304" pitchFamily="18" charset="0"/>
                <a:cs typeface="Times New Roman" panose="02020603050405020304" pitchFamily="18" charset="0"/>
              </a:rPr>
              <a:t>REPOSITORY</a:t>
            </a:r>
          </a:p>
        </p:txBody>
      </p:sp>
      <p:sp>
        <p:nvSpPr>
          <p:cNvPr id="31" name="Rectangle 30">
            <a:extLst>
              <a:ext uri="{FF2B5EF4-FFF2-40B4-BE49-F238E27FC236}">
                <a16:creationId xmlns:a16="http://schemas.microsoft.com/office/drawing/2014/main" id="{5072215C-6F79-42DF-A9B7-4C945A6CA9C9}"/>
              </a:ext>
            </a:extLst>
          </p:cNvPr>
          <p:cNvSpPr/>
          <p:nvPr/>
        </p:nvSpPr>
        <p:spPr>
          <a:xfrm>
            <a:off x="2635940" y="3489008"/>
            <a:ext cx="1371600" cy="6000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30000"/>
              </a:lnSpc>
              <a:spcBef>
                <a:spcPts val="300"/>
              </a:spcBef>
              <a:spcAft>
                <a:spcPts val="0"/>
              </a:spcAft>
            </a:pPr>
            <a:r>
              <a:rPr lang="en-IN" sz="1100">
                <a:solidFill>
                  <a:srgbClr val="323E4F"/>
                </a:solidFill>
                <a:effectLst/>
                <a:ea typeface="Times New Roman" panose="02020603050405020304" pitchFamily="18" charset="0"/>
                <a:cs typeface="Times New Roman" panose="02020603050405020304" pitchFamily="18" charset="0"/>
              </a:rPr>
              <a:t>DOMAINMODEL</a:t>
            </a:r>
          </a:p>
        </p:txBody>
      </p:sp>
      <p:sp>
        <p:nvSpPr>
          <p:cNvPr id="33" name="Rectangle 32">
            <a:extLst>
              <a:ext uri="{FF2B5EF4-FFF2-40B4-BE49-F238E27FC236}">
                <a16:creationId xmlns:a16="http://schemas.microsoft.com/office/drawing/2014/main" id="{AC0F9527-90E9-4F9D-B515-B3F1CF7C8838}"/>
              </a:ext>
            </a:extLst>
          </p:cNvPr>
          <p:cNvSpPr/>
          <p:nvPr/>
        </p:nvSpPr>
        <p:spPr>
          <a:xfrm>
            <a:off x="2655892" y="5101589"/>
            <a:ext cx="5889625" cy="332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30000"/>
              </a:lnSpc>
              <a:spcBef>
                <a:spcPts val="300"/>
              </a:spcBef>
              <a:spcAft>
                <a:spcPts val="0"/>
              </a:spcAft>
            </a:pPr>
            <a:r>
              <a:rPr lang="en-IN" sz="1100">
                <a:solidFill>
                  <a:srgbClr val="323E4F"/>
                </a:solidFill>
                <a:effectLst/>
                <a:ea typeface="Times New Roman" panose="02020603050405020304" pitchFamily="18" charset="0"/>
                <a:cs typeface="Times New Roman" panose="02020603050405020304" pitchFamily="18" charset="0"/>
              </a:rPr>
              <a:t>DATASOURCES</a:t>
            </a:r>
          </a:p>
        </p:txBody>
      </p:sp>
      <p:sp>
        <p:nvSpPr>
          <p:cNvPr id="34" name="Flowchart: Magnetic Disk 33">
            <a:extLst>
              <a:ext uri="{FF2B5EF4-FFF2-40B4-BE49-F238E27FC236}">
                <a16:creationId xmlns:a16="http://schemas.microsoft.com/office/drawing/2014/main" id="{E3573F38-7760-4D2F-B71F-40ED95C0F51D}"/>
              </a:ext>
            </a:extLst>
          </p:cNvPr>
          <p:cNvSpPr/>
          <p:nvPr/>
        </p:nvSpPr>
        <p:spPr>
          <a:xfrm>
            <a:off x="5318124" y="6041389"/>
            <a:ext cx="866775" cy="600075"/>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30000"/>
              </a:lnSpc>
              <a:spcBef>
                <a:spcPts val="300"/>
              </a:spcBef>
              <a:spcAft>
                <a:spcPts val="0"/>
              </a:spcAft>
            </a:pPr>
            <a:r>
              <a:rPr lang="en-IN" sz="1100" dirty="0">
                <a:solidFill>
                  <a:srgbClr val="323E4F"/>
                </a:solidFill>
                <a:effectLst/>
                <a:ea typeface="Times New Roman" panose="02020603050405020304" pitchFamily="18" charset="0"/>
                <a:cs typeface="Times New Roman" panose="02020603050405020304" pitchFamily="18" charset="0"/>
              </a:rPr>
              <a:t>DATABASE</a:t>
            </a:r>
          </a:p>
        </p:txBody>
      </p:sp>
      <p:cxnSp>
        <p:nvCxnSpPr>
          <p:cNvPr id="37" name="Straight Arrow Connector 36">
            <a:extLst>
              <a:ext uri="{FF2B5EF4-FFF2-40B4-BE49-F238E27FC236}">
                <a16:creationId xmlns:a16="http://schemas.microsoft.com/office/drawing/2014/main" id="{4B3897A6-16D3-4F3C-B20F-AAEC647AFC76}"/>
              </a:ext>
            </a:extLst>
          </p:cNvPr>
          <p:cNvCxnSpPr>
            <a:stCxn id="26" idx="1"/>
          </p:cNvCxnSpPr>
          <p:nvPr/>
        </p:nvCxnSpPr>
        <p:spPr>
          <a:xfrm flipH="1">
            <a:off x="3697357" y="485533"/>
            <a:ext cx="1035281" cy="538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1C16A6C-10CD-449C-944D-694966370266}"/>
              </a:ext>
            </a:extLst>
          </p:cNvPr>
          <p:cNvCxnSpPr>
            <a:stCxn id="26" idx="2"/>
            <a:endCxn id="28" idx="0"/>
          </p:cNvCxnSpPr>
          <p:nvPr/>
        </p:nvCxnSpPr>
        <p:spPr>
          <a:xfrm>
            <a:off x="5427813" y="828481"/>
            <a:ext cx="59993" cy="979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45E766D-1EFE-4731-B3FA-4EAF09F3E6CB}"/>
              </a:ext>
            </a:extLst>
          </p:cNvPr>
          <p:cNvCxnSpPr>
            <a:stCxn id="27" idx="2"/>
            <a:endCxn id="28" idx="1"/>
          </p:cNvCxnSpPr>
          <p:nvPr/>
        </p:nvCxnSpPr>
        <p:spPr>
          <a:xfrm>
            <a:off x="3533775" y="1613853"/>
            <a:ext cx="1345838" cy="451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ED76395-BF91-4E95-B3F9-D0D3FAE6FE78}"/>
              </a:ext>
            </a:extLst>
          </p:cNvPr>
          <p:cNvCxnSpPr>
            <a:stCxn id="28" idx="2"/>
            <a:endCxn id="29" idx="0"/>
          </p:cNvCxnSpPr>
          <p:nvPr/>
        </p:nvCxnSpPr>
        <p:spPr>
          <a:xfrm>
            <a:off x="5487806" y="2322195"/>
            <a:ext cx="58025" cy="413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9787469-8800-4988-9C0B-BD369E87CC59}"/>
              </a:ext>
            </a:extLst>
          </p:cNvPr>
          <p:cNvCxnSpPr>
            <a:stCxn id="29" idx="1"/>
          </p:cNvCxnSpPr>
          <p:nvPr/>
        </p:nvCxnSpPr>
        <p:spPr>
          <a:xfrm flipH="1">
            <a:off x="3533775" y="3063875"/>
            <a:ext cx="1399290" cy="401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695349E-2074-4E08-A6AC-DF35A9D5AF5B}"/>
              </a:ext>
            </a:extLst>
          </p:cNvPr>
          <p:cNvCxnSpPr>
            <a:stCxn id="29" idx="2"/>
            <a:endCxn id="30" idx="0"/>
          </p:cNvCxnSpPr>
          <p:nvPr/>
        </p:nvCxnSpPr>
        <p:spPr>
          <a:xfrm>
            <a:off x="5545831" y="3392487"/>
            <a:ext cx="54875" cy="666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122CC9A-1A46-46FD-A440-CED36E7BB3BC}"/>
              </a:ext>
            </a:extLst>
          </p:cNvPr>
          <p:cNvCxnSpPr>
            <a:stCxn id="31" idx="2"/>
            <a:endCxn id="30" idx="1"/>
          </p:cNvCxnSpPr>
          <p:nvPr/>
        </p:nvCxnSpPr>
        <p:spPr>
          <a:xfrm>
            <a:off x="3321740" y="4089083"/>
            <a:ext cx="1611325" cy="317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C5B06A0-7AA1-4F9D-BC5F-708E5C9CEE72}"/>
              </a:ext>
            </a:extLst>
          </p:cNvPr>
          <p:cNvCxnSpPr>
            <a:stCxn id="30" idx="2"/>
            <a:endCxn id="33" idx="0"/>
          </p:cNvCxnSpPr>
          <p:nvPr/>
        </p:nvCxnSpPr>
        <p:spPr>
          <a:xfrm flipH="1">
            <a:off x="5600705" y="4754562"/>
            <a:ext cx="1" cy="347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8877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CEB9-28D9-4765-B513-2482FD752266}"/>
              </a:ext>
            </a:extLst>
          </p:cNvPr>
          <p:cNvSpPr>
            <a:spLocks noGrp="1"/>
          </p:cNvSpPr>
          <p:nvPr>
            <p:ph type="title"/>
          </p:nvPr>
        </p:nvSpPr>
        <p:spPr>
          <a:xfrm>
            <a:off x="517536" y="2361460"/>
            <a:ext cx="8596668" cy="2287233"/>
          </a:xfrm>
        </p:spPr>
        <p:txBody>
          <a:bodyPr/>
          <a:lstStyle/>
          <a:p>
            <a:r>
              <a:rPr lang="en-IN" dirty="0"/>
              <a:t>                    </a:t>
            </a:r>
            <a:r>
              <a:rPr lang="en-IN" sz="8800" dirty="0"/>
              <a:t>Snapshots</a:t>
            </a:r>
          </a:p>
        </p:txBody>
      </p:sp>
    </p:spTree>
    <p:extLst>
      <p:ext uri="{BB962C8B-B14F-4D97-AF65-F5344CB8AC3E}">
        <p14:creationId xmlns:p14="http://schemas.microsoft.com/office/powerpoint/2010/main" val="23671655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320</Words>
  <Application>Microsoft Office PowerPoint</Application>
  <PresentationFormat>Widescreen</PresentationFormat>
  <Paragraphs>123</Paragraphs>
  <Slides>24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Algerian</vt:lpstr>
      <vt:lpstr>Arial</vt:lpstr>
      <vt:lpstr>Calibri</vt:lpstr>
      <vt:lpstr>Calibri Light</vt:lpstr>
      <vt:lpstr>Roman</vt:lpstr>
      <vt:lpstr>Symbol</vt:lpstr>
      <vt:lpstr>Times New Roman</vt:lpstr>
      <vt:lpstr>Trebuchet MS</vt:lpstr>
      <vt:lpstr>Wingdings</vt:lpstr>
      <vt:lpstr>Wingdings 3</vt:lpstr>
      <vt:lpstr>Facet</vt:lpstr>
      <vt:lpstr>Presented by    : - AMRUTA KUMBHAR [17CS024] NEERAJ PATIL [17CS036] SHIVANI PATIL [17CS037] DEEPAK PITAMBARE [17CS040]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Snapshots</vt:lpstr>
      <vt:lpstr>                              Registration                                     And                                   Login</vt:lpstr>
      <vt:lpstr>                           Database</vt:lpstr>
      <vt:lpstr>                                        Welcome                                         </vt:lpstr>
      <vt:lpstr>                                Menu List</vt:lpstr>
      <vt:lpstr>                 Get Direction : Map</vt:lpstr>
      <vt:lpstr>                                           Table Details                       And                        Booking                         </vt:lpstr>
      <vt:lpstr>                            Advance Booking </vt:lpstr>
      <vt:lpstr>                                     Table Details                    And                Confirmation  </vt:lpstr>
      <vt:lpstr>                          Confirm Order</vt:lpstr>
      <vt:lpstr>                            Order Details</vt:lpstr>
      <vt:lpstr>                          Discounted Bill</vt:lpstr>
      <vt:lpstr>                        Database : Order Details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dc:creator>
  <cp:lastModifiedBy>neeraj patil</cp:lastModifiedBy>
  <cp:revision>44</cp:revision>
  <dcterms:created xsi:type="dcterms:W3CDTF">2019-10-22T06:14:41Z</dcterms:created>
  <dcterms:modified xsi:type="dcterms:W3CDTF">2019-10-22T18:38:52Z</dcterms:modified>
</cp:coreProperties>
</file>